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58"/>
  </p:notesMasterIdLst>
  <p:sldIdLst>
    <p:sldId id="256" r:id="rId3"/>
    <p:sldId id="290" r:id="rId4"/>
    <p:sldId id="259" r:id="rId5"/>
    <p:sldId id="257" r:id="rId6"/>
    <p:sldId id="260" r:id="rId7"/>
    <p:sldId id="261" r:id="rId8"/>
    <p:sldId id="262" r:id="rId9"/>
    <p:sldId id="292" r:id="rId10"/>
    <p:sldId id="264" r:id="rId11"/>
    <p:sldId id="265" r:id="rId12"/>
    <p:sldId id="266" r:id="rId13"/>
    <p:sldId id="304" r:id="rId14"/>
    <p:sldId id="268" r:id="rId15"/>
    <p:sldId id="269" r:id="rId16"/>
    <p:sldId id="270" r:id="rId17"/>
    <p:sldId id="271" r:id="rId18"/>
    <p:sldId id="274" r:id="rId19"/>
    <p:sldId id="294" r:id="rId20"/>
    <p:sldId id="275" r:id="rId21"/>
    <p:sldId id="276" r:id="rId22"/>
    <p:sldId id="278" r:id="rId23"/>
    <p:sldId id="279" r:id="rId24"/>
    <p:sldId id="280" r:id="rId25"/>
    <p:sldId id="282" r:id="rId26"/>
    <p:sldId id="283" r:id="rId27"/>
    <p:sldId id="284" r:id="rId28"/>
    <p:sldId id="285" r:id="rId29"/>
    <p:sldId id="286" r:id="rId30"/>
    <p:sldId id="295" r:id="rId31"/>
    <p:sldId id="305" r:id="rId32"/>
    <p:sldId id="306" r:id="rId33"/>
    <p:sldId id="307" r:id="rId34"/>
    <p:sldId id="296" r:id="rId35"/>
    <p:sldId id="297" r:id="rId36"/>
    <p:sldId id="298" r:id="rId37"/>
    <p:sldId id="299" r:id="rId38"/>
    <p:sldId id="300" r:id="rId39"/>
    <p:sldId id="301" r:id="rId40"/>
    <p:sldId id="308" r:id="rId41"/>
    <p:sldId id="309" r:id="rId42"/>
    <p:sldId id="310" r:id="rId43"/>
    <p:sldId id="314" r:id="rId44"/>
    <p:sldId id="318" r:id="rId45"/>
    <p:sldId id="315" r:id="rId46"/>
    <p:sldId id="319" r:id="rId47"/>
    <p:sldId id="316" r:id="rId48"/>
    <p:sldId id="320" r:id="rId49"/>
    <p:sldId id="317" r:id="rId50"/>
    <p:sldId id="321" r:id="rId51"/>
    <p:sldId id="312" r:id="rId52"/>
    <p:sldId id="303" r:id="rId53"/>
    <p:sldId id="322" r:id="rId54"/>
    <p:sldId id="288" r:id="rId55"/>
    <p:sldId id="302" r:id="rId56"/>
    <p:sldId id="293"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Kawatu" initials="JK" lastIdx="18" clrIdx="0">
    <p:extLst/>
  </p:cmAuthor>
  <p:cmAuthor id="2" name="Molly Findley" initials="MKF"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7CB3"/>
    <a:srgbClr val="8511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061" autoAdjust="0"/>
  </p:normalViewPr>
  <p:slideViewPr>
    <p:cSldViewPr snapToGrid="0" snapToObjects="1">
      <p:cViewPr varScale="1">
        <p:scale>
          <a:sx n="78" d="100"/>
          <a:sy n="78" d="100"/>
        </p:scale>
        <p:origin x="-98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commentAuthors" Target="commentAuthors.xml"/><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803D3F-BAEC-4B4C-B5AC-213B9BBEC5BC}" type="datetimeFigureOut">
              <a:rPr lang="en-US" smtClean="0"/>
              <a:t>5/19/19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4CF9C-7937-0241-93C4-F5AB155B50C4}" type="slidenum">
              <a:rPr lang="en-US" smtClean="0"/>
              <a:t>‹#›</a:t>
            </a:fld>
            <a:endParaRPr lang="en-US"/>
          </a:p>
        </p:txBody>
      </p:sp>
    </p:spTree>
    <p:extLst>
      <p:ext uri="{BB962C8B-B14F-4D97-AF65-F5344CB8AC3E}">
        <p14:creationId xmlns:p14="http://schemas.microsoft.com/office/powerpoint/2010/main" val="2001390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4CF9C-7937-0241-93C4-F5AB155B50C4}" type="slidenum">
              <a:rPr lang="en-US" smtClean="0"/>
              <a:t>1</a:t>
            </a:fld>
            <a:endParaRPr lang="en-US"/>
          </a:p>
        </p:txBody>
      </p:sp>
    </p:spTree>
    <p:extLst>
      <p:ext uri="{BB962C8B-B14F-4D97-AF65-F5344CB8AC3E}">
        <p14:creationId xmlns:p14="http://schemas.microsoft.com/office/powerpoint/2010/main" val="366550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Our lived experiences influence how we think about and interpret</a:t>
            </a:r>
            <a:r>
              <a:rPr lang="en-US" baseline="0" dirty="0"/>
              <a:t> the world and form our implicit biases. Every day, we are exposed to people, places, and things that influence not only our perception of the world but also our actions within it. The ladder of inference is one way of understanding how our beliefs influence what we observe and what actions we take. </a:t>
            </a:r>
            <a:r>
              <a:rPr lang="en-US" baseline="0" dirty="0" smtClean="0"/>
              <a:t>We use our beliefs to make inferences out of our experiences which only serve to reinforce the very beliefs that we used in the first place to filter our interpretations. Sometimes these inferences are erroneous.</a:t>
            </a:r>
            <a:endParaRPr lang="en-US" baseline="0" dirty="0"/>
          </a:p>
          <a:p>
            <a:endParaRPr lang="en-US" dirty="0"/>
          </a:p>
          <a:p>
            <a:r>
              <a:rPr lang="en-US" dirty="0"/>
              <a:t>1. data,</a:t>
            </a:r>
            <a:r>
              <a:rPr lang="en-US" baseline="0" dirty="0"/>
              <a:t> 2. filter, 3, meaning, 4, assumptions, 5. conclusions, 6. adjustment, 7. action</a:t>
            </a:r>
            <a:endParaRPr lang="en-US" dirty="0"/>
          </a:p>
        </p:txBody>
      </p:sp>
      <p:sp>
        <p:nvSpPr>
          <p:cNvPr id="4" name="Slide Number Placeholder 3"/>
          <p:cNvSpPr>
            <a:spLocks noGrp="1"/>
          </p:cNvSpPr>
          <p:nvPr>
            <p:ph type="sldNum" sz="quarter" idx="10"/>
          </p:nvPr>
        </p:nvSpPr>
        <p:spPr/>
        <p:txBody>
          <a:bodyPr/>
          <a:lstStyle/>
          <a:p>
            <a:fld id="{1C613BBA-B9EB-9843-8B11-CE4BA0FB3B26}" type="slidenum">
              <a:rPr lang="en-US" smtClean="0"/>
              <a:t>11</a:t>
            </a:fld>
            <a:endParaRPr lang="en-US"/>
          </a:p>
        </p:txBody>
      </p:sp>
    </p:spTree>
    <p:extLst>
      <p:ext uri="{BB962C8B-B14F-4D97-AF65-F5344CB8AC3E}">
        <p14:creationId xmlns:p14="http://schemas.microsoft.com/office/powerpoint/2010/main" val="3764001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video</a:t>
            </a:r>
            <a:r>
              <a:rPr lang="en-US" baseline="0" dirty="0"/>
              <a:t> presents an example of how </a:t>
            </a:r>
            <a:r>
              <a:rPr lang="en-US" baseline="0" dirty="0" smtClean="0"/>
              <a:t>making quick inferences </a:t>
            </a:r>
            <a:r>
              <a:rPr lang="en-US" baseline="0" dirty="0"/>
              <a:t>can cause us to make false assumptions about our </a:t>
            </a:r>
            <a:r>
              <a:rPr lang="en-US" baseline="0" dirty="0" smtClean="0"/>
              <a:t>situation.</a:t>
            </a:r>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https://youtu.be/KJLqOclPqis</a:t>
            </a:r>
          </a:p>
          <a:p>
            <a:endParaRPr lang="en-US" dirty="0"/>
          </a:p>
        </p:txBody>
      </p:sp>
      <p:sp>
        <p:nvSpPr>
          <p:cNvPr id="4" name="Slide Number Placeholder 3"/>
          <p:cNvSpPr>
            <a:spLocks noGrp="1"/>
          </p:cNvSpPr>
          <p:nvPr>
            <p:ph type="sldNum" sz="quarter" idx="10"/>
          </p:nvPr>
        </p:nvSpPr>
        <p:spPr/>
        <p:txBody>
          <a:bodyPr/>
          <a:lstStyle/>
          <a:p>
            <a:fld id="{085D8A97-EC0B-4783-AC77-2961089DB179}" type="slidenum">
              <a:rPr lang="en-US" smtClean="0"/>
              <a:t>12</a:t>
            </a:fld>
            <a:endParaRPr lang="en-US"/>
          </a:p>
        </p:txBody>
      </p:sp>
    </p:spTree>
    <p:extLst>
      <p:ext uri="{BB962C8B-B14F-4D97-AF65-F5344CB8AC3E}">
        <p14:creationId xmlns:p14="http://schemas.microsoft.com/office/powerpoint/2010/main" val="4170921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Next</a:t>
            </a:r>
            <a:r>
              <a:rPr lang="en-US" baseline="0" dirty="0"/>
              <a:t> time you are in a situation where you are experiencing something negative, undesirable, or uncomfortable, consider your own ladder of </a:t>
            </a:r>
            <a:r>
              <a:rPr lang="en-US" baseline="0" dirty="0" smtClean="0"/>
              <a:t>inference </a:t>
            </a:r>
            <a:r>
              <a:rPr lang="en-US" baseline="0" dirty="0"/>
              <a:t>and ask yourself these three questions:</a:t>
            </a:r>
          </a:p>
          <a:p>
            <a:r>
              <a:rPr lang="en-US" baseline="0" dirty="0"/>
              <a:t>What are the emotions I feel?</a:t>
            </a:r>
          </a:p>
          <a:p>
            <a:r>
              <a:rPr lang="en-US" baseline="0" dirty="0"/>
              <a:t>What are the physical reactions I experience in my body?</a:t>
            </a:r>
          </a:p>
          <a:p>
            <a:r>
              <a:rPr lang="en-US" baseline="0" dirty="0"/>
              <a:t>How does my behavior change?</a:t>
            </a:r>
            <a:endParaRPr lang="en-US" dirty="0"/>
          </a:p>
        </p:txBody>
      </p:sp>
      <p:sp>
        <p:nvSpPr>
          <p:cNvPr id="4" name="Slide Number Placeholder 3"/>
          <p:cNvSpPr>
            <a:spLocks noGrp="1"/>
          </p:cNvSpPr>
          <p:nvPr>
            <p:ph type="sldNum" sz="quarter" idx="10"/>
          </p:nvPr>
        </p:nvSpPr>
        <p:spPr/>
        <p:txBody>
          <a:bodyPr/>
          <a:lstStyle/>
          <a:p>
            <a:fld id="{1C613BBA-B9EB-9843-8B11-CE4BA0FB3B26}" type="slidenum">
              <a:rPr lang="en-US" smtClean="0"/>
              <a:t>13</a:t>
            </a:fld>
            <a:endParaRPr lang="en-US"/>
          </a:p>
        </p:txBody>
      </p:sp>
    </p:spTree>
    <p:extLst>
      <p:ext uri="{BB962C8B-B14F-4D97-AF65-F5344CB8AC3E}">
        <p14:creationId xmlns:p14="http://schemas.microsoft.com/office/powerpoint/2010/main" val="1793503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kern="1200" dirty="0" smtClean="0">
                <a:solidFill>
                  <a:schemeClr val="tx1"/>
                </a:solidFill>
                <a:latin typeface="+mn-lt"/>
                <a:ea typeface="+mn-ea"/>
                <a:cs typeface="+mn-cs"/>
              </a:rPr>
              <a:t>Our</a:t>
            </a:r>
            <a:r>
              <a:rPr lang="en-US" sz="1200" b="0" kern="1200" baseline="0" dirty="0" smtClean="0">
                <a:solidFill>
                  <a:schemeClr val="tx1"/>
                </a:solidFill>
                <a:latin typeface="+mn-lt"/>
                <a:ea typeface="+mn-ea"/>
                <a:cs typeface="+mn-cs"/>
              </a:rPr>
              <a:t> brains make </a:t>
            </a:r>
            <a:r>
              <a:rPr lang="en-US" sz="1200" b="0" kern="1200" baseline="0" dirty="0">
                <a:solidFill>
                  <a:schemeClr val="tx1"/>
                </a:solidFill>
                <a:latin typeface="+mn-lt"/>
                <a:ea typeface="+mn-ea"/>
                <a:cs typeface="+mn-cs"/>
              </a:rPr>
              <a:t>decisions in two different ways. One way uses fast thinking, and one way uses slow thinking. Fast thinking is fast and automatic. It is frequently used and is instinctive, emotional, and subconscious. It is guided by our implicit biases. Slow thinking is slow and effortful. It is less frequently used, and is deliberate, logical and subconscious. It is what we can use to acknowledge and address our implicit biases. </a:t>
            </a:r>
          </a:p>
          <a:p>
            <a:endParaRPr lang="en-US" sz="1200" b="0" kern="1200" dirty="0">
              <a:solidFill>
                <a:schemeClr val="tx1"/>
              </a:solidFill>
              <a:latin typeface="+mn-lt"/>
              <a:ea typeface="+mn-ea"/>
              <a:cs typeface="+mn-cs"/>
            </a:endParaRPr>
          </a:p>
          <a:p>
            <a:r>
              <a:rPr lang="en-US" sz="1200" b="1" kern="1200" dirty="0">
                <a:solidFill>
                  <a:schemeClr val="tx1"/>
                </a:solidFill>
                <a:latin typeface="+mn-lt"/>
                <a:ea typeface="+mn-ea"/>
                <a:cs typeface="+mn-cs"/>
              </a:rPr>
              <a:t>System 1:</a:t>
            </a:r>
            <a:r>
              <a:rPr lang="en-US" sz="1200" b="0" kern="1200" dirty="0">
                <a:solidFill>
                  <a:schemeClr val="tx1"/>
                </a:solidFill>
                <a:latin typeface="+mn-lt"/>
                <a:ea typeface="+mn-ea"/>
                <a:cs typeface="+mn-cs"/>
              </a:rPr>
              <a:t> Fast, automatic, frequent, emotional, stereotypic, subconscious</a:t>
            </a:r>
          </a:p>
          <a:p>
            <a:r>
              <a:rPr lang="en-US" sz="1200" b="1" kern="1200" dirty="0">
                <a:solidFill>
                  <a:schemeClr val="tx1"/>
                </a:solidFill>
                <a:latin typeface="+mn-lt"/>
                <a:ea typeface="+mn-ea"/>
                <a:cs typeface="+mn-cs"/>
              </a:rPr>
              <a:t>System 2:</a:t>
            </a:r>
            <a:r>
              <a:rPr lang="en-US" sz="1200" b="0" kern="1200" dirty="0">
                <a:solidFill>
                  <a:schemeClr val="tx1"/>
                </a:solidFill>
                <a:latin typeface="+mn-lt"/>
                <a:ea typeface="+mn-ea"/>
                <a:cs typeface="+mn-cs"/>
              </a:rPr>
              <a:t> Slow, effortful, infrequent, logical, calculating, conscious</a:t>
            </a:r>
            <a:endParaRPr lang="en-US" dirty="0"/>
          </a:p>
          <a:p>
            <a:r>
              <a:rPr lang="en-US" dirty="0"/>
              <a:t>Implicit bias is</a:t>
            </a:r>
            <a:r>
              <a:rPr lang="en-US" baseline="0" dirty="0"/>
              <a:t> present in our fast thinking</a:t>
            </a:r>
            <a:endParaRPr lang="en-US" dirty="0"/>
          </a:p>
        </p:txBody>
      </p:sp>
      <p:sp>
        <p:nvSpPr>
          <p:cNvPr id="4" name="Slide Number Placeholder 3"/>
          <p:cNvSpPr>
            <a:spLocks noGrp="1"/>
          </p:cNvSpPr>
          <p:nvPr>
            <p:ph type="sldNum" sz="quarter" idx="10"/>
          </p:nvPr>
        </p:nvSpPr>
        <p:spPr/>
        <p:txBody>
          <a:bodyPr/>
          <a:lstStyle/>
          <a:p>
            <a:fld id="{1C613BBA-B9EB-9843-8B11-CE4BA0FB3B26}" type="slidenum">
              <a:rPr lang="en-US" smtClean="0"/>
              <a:t>14</a:t>
            </a:fld>
            <a:endParaRPr lang="en-US"/>
          </a:p>
        </p:txBody>
      </p:sp>
    </p:spTree>
    <p:extLst>
      <p:ext uri="{BB962C8B-B14F-4D97-AF65-F5344CB8AC3E}">
        <p14:creationId xmlns:p14="http://schemas.microsoft.com/office/powerpoint/2010/main" val="1841753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video shows you how your brain uses</a:t>
            </a:r>
            <a:r>
              <a:rPr lang="en-US" baseline="0" dirty="0"/>
              <a:t> both slow and fast thinking.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youtu.be</a:t>
            </a:r>
            <a:r>
              <a:rPr lang="en-US" dirty="0"/>
              <a:t>/JiTz2i4VHFw</a:t>
            </a:r>
          </a:p>
          <a:p>
            <a:endParaRPr lang="en-US" dirty="0"/>
          </a:p>
        </p:txBody>
      </p:sp>
      <p:sp>
        <p:nvSpPr>
          <p:cNvPr id="4" name="Slide Number Placeholder 3"/>
          <p:cNvSpPr>
            <a:spLocks noGrp="1"/>
          </p:cNvSpPr>
          <p:nvPr>
            <p:ph type="sldNum" sz="quarter" idx="10"/>
          </p:nvPr>
        </p:nvSpPr>
        <p:spPr/>
        <p:txBody>
          <a:bodyPr/>
          <a:lstStyle/>
          <a:p>
            <a:fld id="{085D8A97-EC0B-4783-AC77-2961089DB179}" type="slidenum">
              <a:rPr lang="en-US" smtClean="0"/>
              <a:t>15</a:t>
            </a:fld>
            <a:endParaRPr lang="en-US"/>
          </a:p>
        </p:txBody>
      </p:sp>
    </p:spTree>
    <p:extLst>
      <p:ext uri="{BB962C8B-B14F-4D97-AF65-F5344CB8AC3E}">
        <p14:creationId xmlns:p14="http://schemas.microsoft.com/office/powerpoint/2010/main" val="3291147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a:t>
            </a:r>
            <a:r>
              <a:rPr lang="en-US" baseline="0" dirty="0"/>
              <a:t> concept of slow and fast thinking is an example of how our implicit biases manifest themselves. Fast thinking is our own implicit biases at work. Slow thinking can be thought of as our deliberate actions to counteract these biases. </a:t>
            </a:r>
            <a:endParaRPr lang="en-US" dirty="0"/>
          </a:p>
        </p:txBody>
      </p:sp>
      <p:sp>
        <p:nvSpPr>
          <p:cNvPr id="4" name="Slide Number Placeholder 3"/>
          <p:cNvSpPr>
            <a:spLocks noGrp="1"/>
          </p:cNvSpPr>
          <p:nvPr>
            <p:ph type="sldNum" sz="quarter" idx="10"/>
          </p:nvPr>
        </p:nvSpPr>
        <p:spPr/>
        <p:txBody>
          <a:bodyPr/>
          <a:lstStyle/>
          <a:p>
            <a:fld id="{085D8A97-EC0B-4783-AC77-2961089DB179}" type="slidenum">
              <a:rPr lang="en-US" smtClean="0"/>
              <a:t>16</a:t>
            </a:fld>
            <a:endParaRPr lang="en-US"/>
          </a:p>
        </p:txBody>
      </p:sp>
    </p:spTree>
    <p:extLst>
      <p:ext uri="{BB962C8B-B14F-4D97-AF65-F5344CB8AC3E}">
        <p14:creationId xmlns:p14="http://schemas.microsoft.com/office/powerpoint/2010/main" val="2064122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So how do implicit</a:t>
            </a:r>
            <a:r>
              <a:rPr lang="en-US" baseline="0" dirty="0"/>
              <a:t> biases manifest themselves in </a:t>
            </a:r>
            <a:r>
              <a:rPr lang="en-US" baseline="0" dirty="0" smtClean="0"/>
              <a:t>healthcare? </a:t>
            </a:r>
            <a:r>
              <a:rPr lang="en-US" baseline="0" dirty="0" smtClean="0"/>
              <a:t>Healthcare </a:t>
            </a:r>
            <a:r>
              <a:rPr lang="en-US" baseline="0" dirty="0" smtClean="0"/>
              <a:t>providers often </a:t>
            </a:r>
            <a:r>
              <a:rPr lang="en-US" baseline="0" dirty="0"/>
              <a:t>have to </a:t>
            </a:r>
            <a:r>
              <a:rPr lang="en-US" baseline="0" dirty="0" smtClean="0"/>
              <a:t>make decisions that rely on using their ladders of inference or fast thinking. When we have a busy clinic, we use our fast thinking to speed up our clinical encounters. Patients who present for a revisit for contraception may not be offered a change in method because no one thinks to ask if she is satisfied with her current method, or what her future reproductive plans are. We are just so happy that it’s just a “quick </a:t>
            </a:r>
            <a:r>
              <a:rPr lang="en-US" baseline="0" dirty="0" err="1" smtClean="0"/>
              <a:t>depo</a:t>
            </a:r>
            <a:r>
              <a:rPr lang="en-US" baseline="0" dirty="0" smtClean="0"/>
              <a:t> visit.” We also use our ladders of inference to silo patients into different categories. If your clinic does not place a lot of IUDs, it’s easy to assume that anyone who comes will not want one and therefore is not offered one. However, it is possible that no one gets an IUD because no one is offered one! </a:t>
            </a:r>
            <a:endParaRPr lang="en-US" dirty="0"/>
          </a:p>
        </p:txBody>
      </p:sp>
      <p:sp>
        <p:nvSpPr>
          <p:cNvPr id="4" name="Slide Number Placeholder 3"/>
          <p:cNvSpPr>
            <a:spLocks noGrp="1"/>
          </p:cNvSpPr>
          <p:nvPr>
            <p:ph type="sldNum" sz="quarter" idx="10"/>
          </p:nvPr>
        </p:nvSpPr>
        <p:spPr/>
        <p:txBody>
          <a:bodyPr/>
          <a:lstStyle/>
          <a:p>
            <a:fld id="{085D8A97-EC0B-4783-AC77-2961089DB179}" type="slidenum">
              <a:rPr lang="en-US" smtClean="0"/>
              <a:t>17</a:t>
            </a:fld>
            <a:endParaRPr lang="en-US"/>
          </a:p>
        </p:txBody>
      </p:sp>
    </p:spTree>
    <p:extLst>
      <p:ext uri="{BB962C8B-B14F-4D97-AF65-F5344CB8AC3E}">
        <p14:creationId xmlns:p14="http://schemas.microsoft.com/office/powerpoint/2010/main" val="3588357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own examples</a:t>
            </a:r>
          </a:p>
          <a:p>
            <a:r>
              <a:rPr lang="en-US" dirty="0" smtClean="0"/>
              <a:t>Grew up in 2 parent household – typical “perfect” family – married parents, one girl and one boy, lived in Mali</a:t>
            </a:r>
            <a:r>
              <a:rPr lang="en-US" baseline="0" dirty="0" smtClean="0"/>
              <a:t> in West Africa when I was 6</a:t>
            </a:r>
            <a:endParaRPr lang="en-US" dirty="0" smtClean="0"/>
          </a:p>
          <a:p>
            <a:r>
              <a:rPr lang="en-US" dirty="0" smtClean="0"/>
              <a:t>Both parents had advanced degrees,</a:t>
            </a:r>
            <a:r>
              <a:rPr lang="en-US" baseline="0" dirty="0" smtClean="0"/>
              <a:t> both worked full time</a:t>
            </a:r>
          </a:p>
          <a:p>
            <a:endParaRPr lang="en-US" baseline="0" dirty="0" smtClean="0"/>
          </a:p>
          <a:p>
            <a:r>
              <a:rPr lang="en-US" baseline="0" dirty="0" smtClean="0"/>
              <a:t>Take a moment to think about what life experiences you have had that form your own biases</a:t>
            </a:r>
            <a:endParaRPr lang="en-US" dirty="0" smtClean="0"/>
          </a:p>
          <a:p>
            <a:endParaRPr lang="en-US" dirty="0"/>
          </a:p>
        </p:txBody>
      </p:sp>
      <p:sp>
        <p:nvSpPr>
          <p:cNvPr id="4" name="Slide Number Placeholder 3"/>
          <p:cNvSpPr>
            <a:spLocks noGrp="1"/>
          </p:cNvSpPr>
          <p:nvPr>
            <p:ph type="sldNum" sz="quarter" idx="10"/>
          </p:nvPr>
        </p:nvSpPr>
        <p:spPr/>
        <p:txBody>
          <a:bodyPr/>
          <a:lstStyle/>
          <a:p>
            <a:fld id="{3BC4CF9C-7937-0241-93C4-F5AB155B50C4}" type="slidenum">
              <a:rPr lang="en-US" smtClean="0"/>
              <a:t>18</a:t>
            </a:fld>
            <a:endParaRPr lang="en-US"/>
          </a:p>
        </p:txBody>
      </p:sp>
    </p:spTree>
    <p:extLst>
      <p:ext uri="{BB962C8B-B14F-4D97-AF65-F5344CB8AC3E}">
        <p14:creationId xmlns:p14="http://schemas.microsoft.com/office/powerpoint/2010/main" val="737517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Unfortunately, implicit bias affecting medical</a:t>
            </a:r>
            <a:r>
              <a:rPr lang="en-US" baseline="0" dirty="0"/>
              <a:t> decisions is not just theoretical. It has been shown that implicit bias affects clinical decision making in the health care field. When </a:t>
            </a:r>
            <a:r>
              <a:rPr lang="en-US" baseline="0" dirty="0" smtClean="0"/>
              <a:t>health care providers </a:t>
            </a:r>
            <a:r>
              <a:rPr lang="en-US" baseline="0" dirty="0"/>
              <a:t>treat different patients differently, we refer to this as “within-provider” disparities – providers do one thing for one patient and another thing for a different patient. I am going to briefly review three studies demonstrating the impact implicit bias can have on clinical decision-making – one on the use of thrombolysis, or clot-busting, in patients with chest pain, one on the use of pain medications in the pediatric emergency room, and one on recommendations for IUD </a:t>
            </a:r>
            <a:r>
              <a:rPr lang="en-US" baseline="0" dirty="0" smtClean="0"/>
              <a:t>use. I am using these examples that are outside of the reproductive healthcare field because they are considered seminal articles in the field of implicit bias in health care. </a:t>
            </a:r>
            <a:endParaRPr lang="en-US" baseline="0" dirty="0"/>
          </a:p>
        </p:txBody>
      </p:sp>
      <p:sp>
        <p:nvSpPr>
          <p:cNvPr id="4" name="Slide Number Placeholder 3"/>
          <p:cNvSpPr>
            <a:spLocks noGrp="1"/>
          </p:cNvSpPr>
          <p:nvPr>
            <p:ph type="sldNum" sz="quarter" idx="10"/>
          </p:nvPr>
        </p:nvSpPr>
        <p:spPr/>
        <p:txBody>
          <a:bodyPr/>
          <a:lstStyle/>
          <a:p>
            <a:fld id="{1C613BBA-B9EB-9843-8B11-CE4BA0FB3B26}" type="slidenum">
              <a:rPr lang="en-US" smtClean="0"/>
              <a:t>19</a:t>
            </a:fld>
            <a:endParaRPr lang="en-US"/>
          </a:p>
        </p:txBody>
      </p:sp>
    </p:spTree>
    <p:extLst>
      <p:ext uri="{BB962C8B-B14F-4D97-AF65-F5344CB8AC3E}">
        <p14:creationId xmlns:p14="http://schemas.microsoft.com/office/powerpoint/2010/main" val="3689804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This was</a:t>
            </a:r>
            <a:r>
              <a:rPr lang="en-US" baseline="0" dirty="0" smtClean="0"/>
              <a:t> one of the seminal studies in demonstrating implicit bias in medicine and really led to the development of this area of investigation. </a:t>
            </a:r>
            <a:endParaRPr lang="en-US" dirty="0"/>
          </a:p>
        </p:txBody>
      </p:sp>
      <p:sp>
        <p:nvSpPr>
          <p:cNvPr id="4" name="Slide Number Placeholder 3"/>
          <p:cNvSpPr>
            <a:spLocks noGrp="1"/>
          </p:cNvSpPr>
          <p:nvPr>
            <p:ph type="sldNum" sz="quarter" idx="10"/>
          </p:nvPr>
        </p:nvSpPr>
        <p:spPr/>
        <p:txBody>
          <a:bodyPr/>
          <a:lstStyle/>
          <a:p>
            <a:fld id="{085D8A97-EC0B-4783-AC77-2961089DB179}" type="slidenum">
              <a:rPr lang="en-US" smtClean="0"/>
              <a:t>20</a:t>
            </a:fld>
            <a:endParaRPr lang="en-US"/>
          </a:p>
        </p:txBody>
      </p:sp>
    </p:spTree>
    <p:extLst>
      <p:ext uri="{BB962C8B-B14F-4D97-AF65-F5344CB8AC3E}">
        <p14:creationId xmlns:p14="http://schemas.microsoft.com/office/powerpoint/2010/main" val="4023152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will explore implicit biases through a public health and social determinants of health lens. We will discuss what are unconscious biases and explore the research that shows how unconscious bias has resulted in less-than-optimal reproductive health outcomes and reproductive </a:t>
            </a:r>
            <a:r>
              <a:rPr lang="en-US" sz="1200" kern="1200" dirty="0" smtClean="0">
                <a:solidFill>
                  <a:schemeClr val="tx1"/>
                </a:solidFill>
                <a:effectLst/>
                <a:latin typeface="+mn-lt"/>
                <a:ea typeface="+mn-ea"/>
                <a:cs typeface="+mn-cs"/>
              </a:rPr>
              <a:t>coercion.</a:t>
            </a:r>
            <a:r>
              <a:rPr lang="en-US" sz="1200" kern="1200" baseline="0" dirty="0" smtClean="0">
                <a:solidFill>
                  <a:schemeClr val="tx1"/>
                </a:solidFill>
                <a:effectLst/>
                <a:latin typeface="+mn-lt"/>
                <a:ea typeface="+mn-ea"/>
                <a:cs typeface="+mn-cs"/>
              </a:rPr>
              <a:t> We will learn how to engage in shared decision-making as a strategy to mitigate implicit biases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5D8A97-EC0B-4783-AC77-2961089DB179}" type="slidenum">
              <a:rPr lang="en-US" smtClean="0"/>
              <a:t>3</a:t>
            </a:fld>
            <a:endParaRPr lang="en-US"/>
          </a:p>
        </p:txBody>
      </p:sp>
    </p:spTree>
    <p:extLst>
      <p:ext uri="{BB962C8B-B14F-4D97-AF65-F5344CB8AC3E}">
        <p14:creationId xmlns:p14="http://schemas.microsoft.com/office/powerpoint/2010/main" val="3430832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important to remember that these participants had no stated preference for black or white patients, that</a:t>
            </a:r>
            <a:r>
              <a:rPr lang="en-US" sz="1200" kern="1200" baseline="0" dirty="0">
                <a:solidFill>
                  <a:schemeClr val="tx1"/>
                </a:solidFill>
                <a:effectLst/>
                <a:latin typeface="+mn-lt"/>
                <a:ea typeface="+mn-ea"/>
                <a:cs typeface="+mn-cs"/>
              </a:rPr>
              <a:t> is, no explicit bias. The researchers found that racial implicit bias was correlated with clinical decision-making but explicit bias was not. Again, as pro-white bias increased, participants were less likely to recommend thrombolysis which is the gold-standard therapy to Black patients than to White patients. </a:t>
            </a:r>
            <a:endParaRPr lang="en-US" dirty="0"/>
          </a:p>
          <a:p>
            <a:endParaRPr lang="en-US" dirty="0"/>
          </a:p>
        </p:txBody>
      </p:sp>
      <p:sp>
        <p:nvSpPr>
          <p:cNvPr id="4" name="Slide Number Placeholder 3"/>
          <p:cNvSpPr>
            <a:spLocks noGrp="1"/>
          </p:cNvSpPr>
          <p:nvPr>
            <p:ph type="sldNum" sz="quarter" idx="10"/>
          </p:nvPr>
        </p:nvSpPr>
        <p:spPr/>
        <p:txBody>
          <a:bodyPr/>
          <a:lstStyle/>
          <a:p>
            <a:fld id="{085D8A97-EC0B-4783-AC77-2961089DB179}" type="slidenum">
              <a:rPr lang="en-US" smtClean="0"/>
              <a:t>21</a:t>
            </a:fld>
            <a:endParaRPr lang="en-US"/>
          </a:p>
        </p:txBody>
      </p:sp>
    </p:spTree>
    <p:extLst>
      <p:ext uri="{BB962C8B-B14F-4D97-AF65-F5344CB8AC3E}">
        <p14:creationId xmlns:p14="http://schemas.microsoft.com/office/powerpoint/2010/main" val="251983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“My feelings</a:t>
            </a:r>
            <a:r>
              <a:rPr lang="en-US" baseline="0" dirty="0"/>
              <a:t> towards African Americans are….”</a:t>
            </a:r>
          </a:p>
          <a:p>
            <a:r>
              <a:rPr lang="en-US" baseline="0" dirty="0"/>
              <a:t>“My feelings towards European Americans are…”</a:t>
            </a:r>
          </a:p>
          <a:p>
            <a:r>
              <a:rPr lang="en-US" baseline="0" dirty="0"/>
              <a:t>0 = cold</a:t>
            </a:r>
          </a:p>
          <a:p>
            <a:r>
              <a:rPr lang="en-US" baseline="0" dirty="0"/>
              <a:t>10 = warm</a:t>
            </a:r>
            <a:endParaRPr lang="en-US" dirty="0"/>
          </a:p>
        </p:txBody>
      </p:sp>
      <p:sp>
        <p:nvSpPr>
          <p:cNvPr id="4" name="Slide Number Placeholder 3"/>
          <p:cNvSpPr>
            <a:spLocks noGrp="1"/>
          </p:cNvSpPr>
          <p:nvPr>
            <p:ph type="sldNum" sz="quarter" idx="10"/>
          </p:nvPr>
        </p:nvSpPr>
        <p:spPr/>
        <p:txBody>
          <a:bodyPr/>
          <a:lstStyle/>
          <a:p>
            <a:fld id="{085D8A97-EC0B-4783-AC77-2961089DB179}" type="slidenum">
              <a:rPr lang="en-US" smtClean="0"/>
              <a:t>22</a:t>
            </a:fld>
            <a:endParaRPr lang="en-US"/>
          </a:p>
        </p:txBody>
      </p:sp>
    </p:spTree>
    <p:extLst>
      <p:ext uri="{BB962C8B-B14F-4D97-AF65-F5344CB8AC3E}">
        <p14:creationId xmlns:p14="http://schemas.microsoft.com/office/powerpoint/2010/main" val="167464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is the clinical</a:t>
            </a:r>
            <a:r>
              <a:rPr lang="en-US" baseline="0" dirty="0"/>
              <a:t> vignette related to pain. Pediatricians used a </a:t>
            </a:r>
            <a:r>
              <a:rPr lang="en-US" baseline="0" dirty="0" err="1"/>
              <a:t>likert</a:t>
            </a:r>
            <a:r>
              <a:rPr lang="en-US" baseline="0" dirty="0"/>
              <a:t> scale to state how much they agreed with the two different treatment recommendations, ranging from strongly disagree to strongly agree.</a:t>
            </a:r>
            <a:endParaRPr lang="en-US" dirty="0"/>
          </a:p>
        </p:txBody>
      </p:sp>
      <p:sp>
        <p:nvSpPr>
          <p:cNvPr id="4" name="Slide Number Placeholder 3"/>
          <p:cNvSpPr>
            <a:spLocks noGrp="1"/>
          </p:cNvSpPr>
          <p:nvPr>
            <p:ph type="sldNum" sz="quarter" idx="10"/>
          </p:nvPr>
        </p:nvSpPr>
        <p:spPr/>
        <p:txBody>
          <a:bodyPr/>
          <a:lstStyle/>
          <a:p>
            <a:fld id="{085D8A97-EC0B-4783-AC77-2961089DB179}" type="slidenum">
              <a:rPr lang="en-US" smtClean="0"/>
              <a:t>23</a:t>
            </a:fld>
            <a:endParaRPr lang="en-US"/>
          </a:p>
        </p:txBody>
      </p:sp>
    </p:spTree>
    <p:extLst>
      <p:ext uri="{BB962C8B-B14F-4D97-AF65-F5344CB8AC3E}">
        <p14:creationId xmlns:p14="http://schemas.microsoft.com/office/powerpoint/2010/main" val="1730622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5D8A97-EC0B-4783-AC77-2961089DB179}" type="slidenum">
              <a:rPr lang="en-US" smtClean="0"/>
              <a:t>25</a:t>
            </a:fld>
            <a:endParaRPr lang="en-US"/>
          </a:p>
        </p:txBody>
      </p:sp>
    </p:spTree>
    <p:extLst>
      <p:ext uri="{BB962C8B-B14F-4D97-AF65-F5344CB8AC3E}">
        <p14:creationId xmlns:p14="http://schemas.microsoft.com/office/powerpoint/2010/main" val="630638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 shots of the actors in the contraception videos</a:t>
            </a:r>
            <a:endParaRPr lang="en-US" dirty="0"/>
          </a:p>
        </p:txBody>
      </p:sp>
      <p:sp>
        <p:nvSpPr>
          <p:cNvPr id="4" name="Slide Number Placeholder 3"/>
          <p:cNvSpPr>
            <a:spLocks noGrp="1"/>
          </p:cNvSpPr>
          <p:nvPr>
            <p:ph type="sldNum" sz="quarter" idx="10"/>
          </p:nvPr>
        </p:nvSpPr>
        <p:spPr/>
        <p:txBody>
          <a:bodyPr/>
          <a:lstStyle/>
          <a:p>
            <a:fld id="{3BC4CF9C-7937-0241-93C4-F5AB155B50C4}" type="slidenum">
              <a:rPr lang="en-US" smtClean="0"/>
              <a:t>26</a:t>
            </a:fld>
            <a:endParaRPr lang="en-US"/>
          </a:p>
        </p:txBody>
      </p:sp>
    </p:spTree>
    <p:extLst>
      <p:ext uri="{BB962C8B-B14F-4D97-AF65-F5344CB8AC3E}">
        <p14:creationId xmlns:p14="http://schemas.microsoft.com/office/powerpoint/2010/main" val="2405034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can engage in shared decision-making with our clients.</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Read quote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SDM can only be used when there is clinical equipoise – options that are equivalent, not when there is a clearly superior option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SDM works! – has been proven to improve health outcomes in disadvantaged patients- increased knowledge, informed choice – may be more beneficial for lower literacy groups than higher literacy groups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Durand MA et al. Do interventions designed to support shared decision-making reduce health inequalities? A systematic review and meta-analysis. </a:t>
            </a:r>
            <a:r>
              <a:rPr lang="en-US" baseline="0" dirty="0" err="1" smtClean="0"/>
              <a:t>PLoS</a:t>
            </a:r>
            <a:r>
              <a:rPr lang="en-US" baseline="0" dirty="0" smtClean="0"/>
              <a:t> One. 2014 Apr 15;9(4):e94670.</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Stacey  D, </a:t>
            </a:r>
            <a:r>
              <a:rPr lang="en-US" baseline="0" dirty="0" err="1" smtClean="0"/>
              <a:t>Légaré</a:t>
            </a:r>
            <a:r>
              <a:rPr lang="en-US" baseline="0" dirty="0" smtClean="0"/>
              <a:t>  F, Lewis  KB.  Patient decision aids to engage adults in treatment or screening decisions.  JAMA. doi:10.1001/jama.2017.10289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SDM probably doesn’t change the length of the visit significantly – results are mixed but favor minimal change in time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Legare</a:t>
            </a:r>
            <a:r>
              <a:rPr lang="en-US" baseline="0" dirty="0" smtClean="0"/>
              <a:t> F and P Thompson-Leduc. Twelve myths about shared decision-making. Patient Education and Counseling 2014 96(3):281-286.</a:t>
            </a:r>
            <a:endParaRPr lang="en-US" dirty="0"/>
          </a:p>
        </p:txBody>
      </p:sp>
      <p:sp>
        <p:nvSpPr>
          <p:cNvPr id="4" name="Slide Number Placeholder 3"/>
          <p:cNvSpPr>
            <a:spLocks noGrp="1"/>
          </p:cNvSpPr>
          <p:nvPr>
            <p:ph type="sldNum" sz="quarter" idx="10"/>
          </p:nvPr>
        </p:nvSpPr>
        <p:spPr/>
        <p:txBody>
          <a:bodyPr/>
          <a:lstStyle/>
          <a:p>
            <a:fld id="{F3F452FC-1956-7649-BDFF-0D1136F9DA3D}" type="slidenum">
              <a:rPr lang="en-US" smtClean="0"/>
              <a:t>29</a:t>
            </a:fld>
            <a:endParaRPr lang="en-US"/>
          </a:p>
        </p:txBody>
      </p:sp>
    </p:spTree>
    <p:extLst>
      <p:ext uri="{BB962C8B-B14F-4D97-AF65-F5344CB8AC3E}">
        <p14:creationId xmlns:p14="http://schemas.microsoft.com/office/powerpoint/2010/main" val="255475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shared decision-making a good approach to contraceptive counseling? Research shows</a:t>
            </a:r>
            <a:r>
              <a:rPr lang="en-US" baseline="0" dirty="0" smtClean="0"/>
              <a:t> that women prefer it. The following quotes are from a qualitative investigation done on </a:t>
            </a:r>
            <a:r>
              <a:rPr lang="en-US" baseline="0" dirty="0" err="1" smtClean="0"/>
              <a:t>womens</a:t>
            </a:r>
            <a:r>
              <a:rPr lang="en-US" baseline="0" dirty="0" smtClean="0"/>
              <a:t>’ preferences for contraceptive counseling. </a:t>
            </a:r>
          </a:p>
          <a:p>
            <a:endParaRPr lang="en-US" dirty="0" smtClean="0"/>
          </a:p>
          <a:p>
            <a:r>
              <a:rPr lang="en-US" dirty="0" smtClean="0"/>
              <a:t>Why </a:t>
            </a:r>
            <a:r>
              <a:rPr lang="en-US" dirty="0" smtClean="0"/>
              <a:t>good</a:t>
            </a:r>
            <a:r>
              <a:rPr lang="en-US" baseline="0" dirty="0" smtClean="0"/>
              <a:t> to make sure women have access to LARC but the dark side is they are being pressured to use them</a:t>
            </a:r>
          </a:p>
          <a:p>
            <a:r>
              <a:rPr lang="en-US" baseline="0" dirty="0" smtClean="0"/>
              <a:t>Choice is good – </a:t>
            </a:r>
            <a:r>
              <a:rPr lang="en-US" baseline="0" dirty="0" err="1" smtClean="0"/>
              <a:t>larc</a:t>
            </a:r>
            <a:r>
              <a:rPr lang="en-US" baseline="0" dirty="0" smtClean="0"/>
              <a:t> is now available/affordable – we can get carried away with offering it</a:t>
            </a:r>
          </a:p>
          <a:p>
            <a:r>
              <a:rPr lang="en-US" baseline="0" dirty="0" err="1" smtClean="0"/>
              <a:t>Larc</a:t>
            </a:r>
            <a:r>
              <a:rPr lang="en-US" baseline="0" dirty="0" smtClean="0"/>
              <a:t> is great but it should not be our goal to give it to everyone, goal is to offer it to all eligible women who want it</a:t>
            </a:r>
            <a:endParaRPr lang="en-US" dirty="0"/>
          </a:p>
        </p:txBody>
      </p:sp>
      <p:sp>
        <p:nvSpPr>
          <p:cNvPr id="4" name="Slide Number Placeholder 3"/>
          <p:cNvSpPr>
            <a:spLocks noGrp="1"/>
          </p:cNvSpPr>
          <p:nvPr>
            <p:ph type="sldNum" sz="quarter" idx="10"/>
          </p:nvPr>
        </p:nvSpPr>
        <p:spPr/>
        <p:txBody>
          <a:bodyPr/>
          <a:lstStyle/>
          <a:p>
            <a:fld id="{F3F452FC-1956-7649-BDFF-0D1136F9DA3D}" type="slidenum">
              <a:rPr lang="en-US" smtClean="0"/>
              <a:t>30</a:t>
            </a:fld>
            <a:endParaRPr lang="en-US"/>
          </a:p>
        </p:txBody>
      </p:sp>
    </p:spTree>
    <p:extLst>
      <p:ext uri="{BB962C8B-B14F-4D97-AF65-F5344CB8AC3E}">
        <p14:creationId xmlns:p14="http://schemas.microsoft.com/office/powerpoint/2010/main" val="1302410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SDM isn’t giving list of options</a:t>
            </a:r>
            <a:endParaRPr lang="en-US" dirty="0"/>
          </a:p>
        </p:txBody>
      </p:sp>
      <p:sp>
        <p:nvSpPr>
          <p:cNvPr id="4" name="Slide Number Placeholder 3"/>
          <p:cNvSpPr>
            <a:spLocks noGrp="1"/>
          </p:cNvSpPr>
          <p:nvPr>
            <p:ph type="sldNum" sz="quarter" idx="10"/>
          </p:nvPr>
        </p:nvSpPr>
        <p:spPr/>
        <p:txBody>
          <a:bodyPr/>
          <a:lstStyle/>
          <a:p>
            <a:fld id="{F3F452FC-1956-7649-BDFF-0D1136F9DA3D}" type="slidenum">
              <a:rPr lang="en-US" smtClean="0"/>
              <a:t>31</a:t>
            </a:fld>
            <a:endParaRPr lang="en-US"/>
          </a:p>
        </p:txBody>
      </p:sp>
    </p:spTree>
    <p:extLst>
      <p:ext uri="{BB962C8B-B14F-4D97-AF65-F5344CB8AC3E}">
        <p14:creationId xmlns:p14="http://schemas.microsoft.com/office/powerpoint/2010/main" val="19586815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Challenges to SDM:</a:t>
            </a:r>
          </a:p>
          <a:p>
            <a:endParaRPr lang="en-US" dirty="0" smtClean="0"/>
          </a:p>
          <a:p>
            <a:r>
              <a:rPr lang="en-US" dirty="0" smtClean="0"/>
              <a:t>Logistic challenges – availability, external challenges/structures</a:t>
            </a:r>
          </a:p>
          <a:p>
            <a:r>
              <a:rPr lang="en-US" dirty="0" smtClean="0"/>
              <a:t>Some options aren’t always available</a:t>
            </a:r>
          </a:p>
          <a:p>
            <a:endParaRPr lang="en-US" baseline="0" dirty="0" smtClean="0"/>
          </a:p>
          <a:p>
            <a:endParaRPr lang="en-US" dirty="0" smtClean="0"/>
          </a:p>
          <a:p>
            <a:r>
              <a:rPr lang="en-US" dirty="0" smtClean="0"/>
              <a:t>Goal is to get to values of what woman wants – no one knows better than the woman</a:t>
            </a:r>
            <a:r>
              <a:rPr lang="en-US" baseline="0" dirty="0" smtClean="0"/>
              <a:t> what she wants and desires</a:t>
            </a:r>
            <a:endParaRPr lang="en-US" dirty="0"/>
          </a:p>
        </p:txBody>
      </p:sp>
      <p:sp>
        <p:nvSpPr>
          <p:cNvPr id="4" name="Slide Number Placeholder 3"/>
          <p:cNvSpPr>
            <a:spLocks noGrp="1"/>
          </p:cNvSpPr>
          <p:nvPr>
            <p:ph type="sldNum" sz="quarter" idx="10"/>
          </p:nvPr>
        </p:nvSpPr>
        <p:spPr/>
        <p:txBody>
          <a:bodyPr/>
          <a:lstStyle/>
          <a:p>
            <a:fld id="{F3F452FC-1956-7649-BDFF-0D1136F9DA3D}" type="slidenum">
              <a:rPr lang="en-US" smtClean="0"/>
              <a:t>32</a:t>
            </a:fld>
            <a:endParaRPr lang="en-US"/>
          </a:p>
        </p:txBody>
      </p:sp>
    </p:spTree>
    <p:extLst>
      <p:ext uri="{BB962C8B-B14F-4D97-AF65-F5344CB8AC3E}">
        <p14:creationId xmlns:p14="http://schemas.microsoft.com/office/powerpoint/2010/main" val="5349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a:t>
            </a:r>
            <a:r>
              <a:rPr lang="en-US" baseline="0" dirty="0" smtClean="0"/>
              <a:t> to SDM: providing information and providing time</a:t>
            </a:r>
          </a:p>
          <a:p>
            <a:r>
              <a:rPr lang="en-US" baseline="0" dirty="0" smtClean="0"/>
              <a:t>It’s OK for patient to defer decision</a:t>
            </a:r>
          </a:p>
          <a:p>
            <a:r>
              <a:rPr lang="en-US" baseline="0" dirty="0" smtClean="0"/>
              <a:t>Stress you are not giving them a laundry list of options</a:t>
            </a:r>
            <a:endParaRPr lang="en-US" dirty="0"/>
          </a:p>
        </p:txBody>
      </p:sp>
      <p:sp>
        <p:nvSpPr>
          <p:cNvPr id="4" name="Slide Number Placeholder 3"/>
          <p:cNvSpPr>
            <a:spLocks noGrp="1"/>
          </p:cNvSpPr>
          <p:nvPr>
            <p:ph type="sldNum" sz="quarter" idx="10"/>
          </p:nvPr>
        </p:nvSpPr>
        <p:spPr/>
        <p:txBody>
          <a:bodyPr/>
          <a:lstStyle/>
          <a:p>
            <a:fld id="{F3F452FC-1956-7649-BDFF-0D1136F9DA3D}" type="slidenum">
              <a:rPr lang="en-US" smtClean="0"/>
              <a:t>33</a:t>
            </a:fld>
            <a:endParaRPr lang="en-US"/>
          </a:p>
        </p:txBody>
      </p:sp>
    </p:spTree>
    <p:extLst>
      <p:ext uri="{BB962C8B-B14F-4D97-AF65-F5344CB8AC3E}">
        <p14:creationId xmlns:p14="http://schemas.microsoft.com/office/powerpoint/2010/main" val="4245742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smtClean="0"/>
              <a:t>Before </a:t>
            </a:r>
            <a:r>
              <a:rPr lang="en-US" baseline="0" dirty="0"/>
              <a:t>we begin, there are a couple of things that I ask that you keep in mind. The first thing is that everyone has implicit biases. No one is immune to it. Secondly, sometimes thinking about and talking </a:t>
            </a:r>
            <a:r>
              <a:rPr lang="en-US" baseline="0" dirty="0" smtClean="0"/>
              <a:t>about our </a:t>
            </a:r>
            <a:r>
              <a:rPr lang="en-US" baseline="0" dirty="0"/>
              <a:t>implicit </a:t>
            </a:r>
            <a:r>
              <a:rPr lang="en-US" baseline="0" dirty="0" smtClean="0"/>
              <a:t>biases </a:t>
            </a:r>
            <a:r>
              <a:rPr lang="en-US" baseline="0" dirty="0"/>
              <a:t>makes us feel uncomfortable. This is a normal reaction, especially if this is your first introduction to this concept.</a:t>
            </a:r>
            <a:endParaRPr lang="en-US" dirty="0"/>
          </a:p>
        </p:txBody>
      </p:sp>
      <p:sp>
        <p:nvSpPr>
          <p:cNvPr id="4" name="Slide Number Placeholder 3"/>
          <p:cNvSpPr>
            <a:spLocks noGrp="1"/>
          </p:cNvSpPr>
          <p:nvPr>
            <p:ph type="sldNum" sz="quarter" idx="10"/>
          </p:nvPr>
        </p:nvSpPr>
        <p:spPr/>
        <p:txBody>
          <a:bodyPr/>
          <a:lstStyle/>
          <a:p>
            <a:fld id="{085D8A97-EC0B-4783-AC77-2961089DB179}" type="slidenum">
              <a:rPr lang="en-US" smtClean="0"/>
              <a:t>4</a:t>
            </a:fld>
            <a:endParaRPr lang="en-US"/>
          </a:p>
        </p:txBody>
      </p:sp>
    </p:spTree>
    <p:extLst>
      <p:ext uri="{BB962C8B-B14F-4D97-AF65-F5344CB8AC3E}">
        <p14:creationId xmlns:p14="http://schemas.microsoft.com/office/powerpoint/2010/main" val="2678895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we have some idea of the components of shared decision making, lets look at a practical way to incorporate it into our daily practices. </a:t>
            </a:r>
            <a:r>
              <a:rPr lang="en-US" baseline="0" dirty="0" err="1" smtClean="0"/>
              <a:t>Elwyn</a:t>
            </a:r>
            <a:r>
              <a:rPr lang="en-US" baseline="0" dirty="0" smtClean="0"/>
              <a:t> et al proposed a model for clinical practice that we will focus on here today. This model has three components – the choice talk, the option talk, and the decision talk. </a:t>
            </a:r>
          </a:p>
          <a:p>
            <a:endParaRPr lang="en-US" baseline="0" dirty="0" smtClean="0"/>
          </a:p>
          <a:p>
            <a:r>
              <a:rPr lang="en-US" baseline="0" dirty="0" smtClean="0"/>
              <a:t>Well-suited for contraception counseling, and evidence tells us that women like to be presented with options. </a:t>
            </a:r>
            <a:endParaRPr lang="en-US" dirty="0"/>
          </a:p>
        </p:txBody>
      </p:sp>
      <p:sp>
        <p:nvSpPr>
          <p:cNvPr id="4" name="Slide Number Placeholder 3"/>
          <p:cNvSpPr>
            <a:spLocks noGrp="1"/>
          </p:cNvSpPr>
          <p:nvPr>
            <p:ph type="sldNum" sz="quarter" idx="10"/>
          </p:nvPr>
        </p:nvSpPr>
        <p:spPr/>
        <p:txBody>
          <a:bodyPr/>
          <a:lstStyle/>
          <a:p>
            <a:fld id="{F3F452FC-1956-7649-BDFF-0D1136F9DA3D}" type="slidenum">
              <a:rPr lang="en-US" smtClean="0"/>
              <a:t>34</a:t>
            </a:fld>
            <a:endParaRPr lang="en-US"/>
          </a:p>
        </p:txBody>
      </p:sp>
    </p:spTree>
    <p:extLst>
      <p:ext uri="{BB962C8B-B14F-4D97-AF65-F5344CB8AC3E}">
        <p14:creationId xmlns:p14="http://schemas.microsoft.com/office/powerpoint/2010/main" val="1419424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Deliberation</a:t>
            </a:r>
            <a:r>
              <a:rPr lang="en-US" baseline="0" dirty="0" smtClean="0"/>
              <a:t> is the process of considering information about pros and cons of options. Engaging in deliberation and shared decision making will allow your patient’s initial preferences to become informed preferences. </a:t>
            </a:r>
            <a:endParaRPr lang="en-US" dirty="0"/>
          </a:p>
        </p:txBody>
      </p:sp>
      <p:sp>
        <p:nvSpPr>
          <p:cNvPr id="4" name="Slide Number Placeholder 3"/>
          <p:cNvSpPr>
            <a:spLocks noGrp="1"/>
          </p:cNvSpPr>
          <p:nvPr>
            <p:ph type="sldNum" sz="quarter" idx="10"/>
          </p:nvPr>
        </p:nvSpPr>
        <p:spPr/>
        <p:txBody>
          <a:bodyPr/>
          <a:lstStyle/>
          <a:p>
            <a:fld id="{F3F452FC-1956-7649-BDFF-0D1136F9DA3D}" type="slidenum">
              <a:rPr lang="en-US" smtClean="0"/>
              <a:t>35</a:t>
            </a:fld>
            <a:endParaRPr lang="en-US"/>
          </a:p>
        </p:txBody>
      </p:sp>
    </p:spTree>
    <p:extLst>
      <p:ext uri="{BB962C8B-B14F-4D97-AF65-F5344CB8AC3E}">
        <p14:creationId xmlns:p14="http://schemas.microsoft.com/office/powerpoint/2010/main" val="20652354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Information sharing </a:t>
            </a:r>
          </a:p>
          <a:p>
            <a:r>
              <a:rPr lang="en-US" dirty="0" smtClean="0"/>
              <a:t>The choice talk is where</a:t>
            </a:r>
            <a:r>
              <a:rPr lang="en-US" baseline="0" dirty="0" smtClean="0"/>
              <a:t> </a:t>
            </a:r>
            <a:r>
              <a:rPr lang="en-US" baseline="0" dirty="0" smtClean="0"/>
              <a:t>a health care </a:t>
            </a:r>
            <a:r>
              <a:rPr lang="en-US" baseline="0" dirty="0" smtClean="0"/>
              <a:t>provider lets the patient know that options exist, and is considered the planning step that is necessary prior to making a decision. </a:t>
            </a:r>
          </a:p>
          <a:p>
            <a:r>
              <a:rPr lang="en-US" baseline="0" dirty="0" smtClean="0"/>
              <a:t>Step back – “we have identified a problem – now we need to think about what to do next”</a:t>
            </a:r>
          </a:p>
          <a:p>
            <a:r>
              <a:rPr lang="en-US" baseline="0" dirty="0" smtClean="0"/>
              <a:t>Offer choice/justify choice – tell your patient that there are different options available, and that some may be acceptable and some may not, depending on personal preferences</a:t>
            </a:r>
          </a:p>
          <a:p>
            <a:r>
              <a:rPr lang="en-US" baseline="0" dirty="0" smtClean="0"/>
              <a:t>Check reaction –This is your chance to gauge how your patient is reacting to the fact that there are choices. sometimes patients think that being given options is evidence that their doctor is uninformed or incompetent. Some patients want their doctor to decide for them. If that happens, you can defer closure by saying you are glad to share your opinion to help them </a:t>
            </a:r>
            <a:endParaRPr lang="en-US" dirty="0"/>
          </a:p>
        </p:txBody>
      </p:sp>
      <p:sp>
        <p:nvSpPr>
          <p:cNvPr id="4" name="Slide Number Placeholder 3"/>
          <p:cNvSpPr>
            <a:spLocks noGrp="1"/>
          </p:cNvSpPr>
          <p:nvPr>
            <p:ph type="sldNum" sz="quarter" idx="10"/>
          </p:nvPr>
        </p:nvSpPr>
        <p:spPr/>
        <p:txBody>
          <a:bodyPr/>
          <a:lstStyle/>
          <a:p>
            <a:fld id="{F3F452FC-1956-7649-BDFF-0D1136F9DA3D}" type="slidenum">
              <a:rPr lang="en-US" smtClean="0"/>
              <a:t>36</a:t>
            </a:fld>
            <a:endParaRPr lang="en-US"/>
          </a:p>
        </p:txBody>
      </p:sp>
    </p:spTree>
    <p:extLst>
      <p:ext uri="{BB962C8B-B14F-4D97-AF65-F5344CB8AC3E}">
        <p14:creationId xmlns:p14="http://schemas.microsoft.com/office/powerpoint/2010/main" val="21984957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Add slide: where to go to get info</a:t>
            </a:r>
            <a:r>
              <a:rPr lang="en-US" baseline="0" dirty="0" smtClean="0"/>
              <a:t> for contraception – good options of decision support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Pull up </a:t>
            </a:r>
            <a:r>
              <a:rPr lang="en-US" baseline="0" dirty="0" err="1" smtClean="0"/>
              <a:t>bedsider</a:t>
            </a:r>
            <a:r>
              <a:rPr lang="en-US" baseline="0" dirty="0" smtClean="0"/>
              <a:t>, </a:t>
            </a:r>
            <a:r>
              <a:rPr lang="en-US" baseline="0" dirty="0" err="1" smtClean="0"/>
              <a:t>arhp</a:t>
            </a:r>
            <a:r>
              <a:rPr lang="en-US" baseline="0" dirty="0" smtClean="0"/>
              <a:t> </a:t>
            </a:r>
            <a:endParaRPr lang="en-US" dirty="0" smtClean="0"/>
          </a:p>
          <a:p>
            <a:endParaRPr lang="en-US" dirty="0" smtClean="0"/>
          </a:p>
          <a:p>
            <a:endParaRPr lang="en-US" dirty="0" smtClean="0"/>
          </a:p>
          <a:p>
            <a:r>
              <a:rPr lang="en-US" dirty="0" smtClean="0"/>
              <a:t>Information sharing and deliberation</a:t>
            </a:r>
          </a:p>
          <a:p>
            <a:endParaRPr lang="en-US" dirty="0" smtClean="0"/>
          </a:p>
          <a:p>
            <a:r>
              <a:rPr lang="en-US" dirty="0" smtClean="0"/>
              <a:t>The option talk is when you outline the different</a:t>
            </a:r>
            <a:r>
              <a:rPr lang="en-US" baseline="0" dirty="0" smtClean="0"/>
              <a:t> options that are available and give more detailed information. First you want to know what your patient knows. “what have you heard about the IUD?” First list the options, and then go into more detail about them. “There are 2 different kinds of IUDs. One has hormones and one doesn’t.” Then discuss the harms and benefits of each option. Being clear about the pros and cons for each option is essential. Providing patient decision support involves using a decision aid or tool. Then you summarize and ask for understanding by using a “teach-back” method. </a:t>
            </a:r>
            <a:endParaRPr lang="en-US" dirty="0"/>
          </a:p>
        </p:txBody>
      </p:sp>
      <p:sp>
        <p:nvSpPr>
          <p:cNvPr id="4" name="Slide Number Placeholder 3"/>
          <p:cNvSpPr>
            <a:spLocks noGrp="1"/>
          </p:cNvSpPr>
          <p:nvPr>
            <p:ph type="sldNum" sz="quarter" idx="10"/>
          </p:nvPr>
        </p:nvSpPr>
        <p:spPr/>
        <p:txBody>
          <a:bodyPr/>
          <a:lstStyle/>
          <a:p>
            <a:fld id="{F3F452FC-1956-7649-BDFF-0D1136F9DA3D}" type="slidenum">
              <a:rPr lang="en-US" smtClean="0"/>
              <a:t>37</a:t>
            </a:fld>
            <a:endParaRPr lang="en-US"/>
          </a:p>
        </p:txBody>
      </p:sp>
    </p:spTree>
    <p:extLst>
      <p:ext uri="{BB962C8B-B14F-4D97-AF65-F5344CB8AC3E}">
        <p14:creationId xmlns:p14="http://schemas.microsoft.com/office/powerpoint/2010/main" val="1964421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Deliberation and decision making </a:t>
            </a:r>
          </a:p>
          <a:p>
            <a:endParaRPr lang="en-US" dirty="0" smtClean="0"/>
          </a:p>
          <a:p>
            <a:r>
              <a:rPr lang="en-US" dirty="0" smtClean="0"/>
              <a:t>The decision talk allows the patient to consider</a:t>
            </a:r>
            <a:r>
              <a:rPr lang="en-US" baseline="0" dirty="0" smtClean="0"/>
              <a:t> the choices and decide what is best. First you ask the patient what her preference is, what matters to her. You then move to making or deferring a decision. You can ask things like “are you ready to decide, or do you want more time?” You can then offer to review the available options again. The most important part of the decision talk is that you offer time to make a decision and say that it is ok to defer a decision. If this happens, it is crucial that you arrange for follow-up. </a:t>
            </a:r>
            <a:endParaRPr lang="en-US" dirty="0"/>
          </a:p>
        </p:txBody>
      </p:sp>
      <p:sp>
        <p:nvSpPr>
          <p:cNvPr id="4" name="Slide Number Placeholder 3"/>
          <p:cNvSpPr>
            <a:spLocks noGrp="1"/>
          </p:cNvSpPr>
          <p:nvPr>
            <p:ph type="sldNum" sz="quarter" idx="10"/>
          </p:nvPr>
        </p:nvSpPr>
        <p:spPr/>
        <p:txBody>
          <a:bodyPr/>
          <a:lstStyle/>
          <a:p>
            <a:fld id="{F3F452FC-1956-7649-BDFF-0D1136F9DA3D}" type="slidenum">
              <a:rPr lang="en-US" smtClean="0"/>
              <a:t>38</a:t>
            </a:fld>
            <a:endParaRPr lang="en-US"/>
          </a:p>
        </p:txBody>
      </p:sp>
    </p:spTree>
    <p:extLst>
      <p:ext uri="{BB962C8B-B14F-4D97-AF65-F5344CB8AC3E}">
        <p14:creationId xmlns:p14="http://schemas.microsoft.com/office/powerpoint/2010/main" val="37698577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couple of different approaches</a:t>
            </a:r>
            <a:r>
              <a:rPr lang="en-US" baseline="0" dirty="0" smtClean="0"/>
              <a:t> to shared decision-making</a:t>
            </a:r>
            <a:r>
              <a:rPr lang="en-US" dirty="0" smtClean="0"/>
              <a:t> that can be used when talking to patients</a:t>
            </a:r>
            <a:r>
              <a:rPr lang="en-US" baseline="0" dirty="0" smtClean="0"/>
              <a:t> about contraception. This one is called one key question. This question is simple and can be used routinely by all health care providers. </a:t>
            </a:r>
          </a:p>
          <a:p>
            <a:r>
              <a:rPr lang="en-US" baseline="0" dirty="0" smtClean="0"/>
              <a:t>One Key Question has been incorporated into guidelines by the office of population affairs, the CDC, and is included in the CDC’s Quality Family Planning guidelines. </a:t>
            </a:r>
          </a:p>
          <a:p>
            <a:r>
              <a:rPr lang="en-US" baseline="0" dirty="0" smtClean="0"/>
              <a:t>The question is simple: would you like to become pregnant in the next year. Based on one of four possible answers, you tailor your counseling to their answer. </a:t>
            </a:r>
          </a:p>
          <a:p>
            <a:r>
              <a:rPr lang="en-US" baseline="0" dirty="0" smtClean="0"/>
              <a:t>The benefit of the one key question approach is that it provides a non-judgmental, open-ended way to initiate a conversation between you and your patient. </a:t>
            </a:r>
          </a:p>
          <a:p>
            <a:endParaRPr lang="en-US" baseline="0" dirty="0" smtClean="0"/>
          </a:p>
          <a:p>
            <a:r>
              <a:rPr lang="en-US" baseline="0" dirty="0" err="1" smtClean="0"/>
              <a:t>Powertodecide.org</a:t>
            </a:r>
            <a:r>
              <a:rPr lang="en-US" baseline="0" dirty="0" smtClean="0"/>
              <a:t> – used to be national campaign to prevent teen pregnancy, is now campaign to prevent unplanned pregnancy</a:t>
            </a:r>
            <a:endParaRPr lang="en-US" dirty="0"/>
          </a:p>
        </p:txBody>
      </p:sp>
      <p:sp>
        <p:nvSpPr>
          <p:cNvPr id="4" name="Slide Number Placeholder 3"/>
          <p:cNvSpPr>
            <a:spLocks noGrp="1"/>
          </p:cNvSpPr>
          <p:nvPr>
            <p:ph type="sldNum" sz="quarter" idx="10"/>
          </p:nvPr>
        </p:nvSpPr>
        <p:spPr/>
        <p:txBody>
          <a:bodyPr/>
          <a:lstStyle/>
          <a:p>
            <a:fld id="{3BC4CF9C-7937-0241-93C4-F5AB155B50C4}" type="slidenum">
              <a:rPr lang="en-US" smtClean="0"/>
              <a:t>39</a:t>
            </a:fld>
            <a:endParaRPr lang="en-US"/>
          </a:p>
        </p:txBody>
      </p:sp>
    </p:spTree>
    <p:extLst>
      <p:ext uri="{BB962C8B-B14F-4D97-AF65-F5344CB8AC3E}">
        <p14:creationId xmlns:p14="http://schemas.microsoft.com/office/powerpoint/2010/main" val="33241718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patient answers yes to one key question, consider offering prenatal vitamins and</a:t>
            </a:r>
            <a:r>
              <a:rPr lang="en-US" baseline="0" dirty="0" smtClean="0"/>
              <a:t> providing preconception counseling. This can include the importance of folic acid, healthy birth spacing, tobacco cessation and addressing any primary care health needs such as ensuring good control of any preexisting medical conditions that can affect pregnancy including hypertension, diabetes, and thyroid disease</a:t>
            </a:r>
            <a:endParaRPr lang="en-US" dirty="0"/>
          </a:p>
        </p:txBody>
      </p:sp>
      <p:sp>
        <p:nvSpPr>
          <p:cNvPr id="4" name="Slide Number Placeholder 3"/>
          <p:cNvSpPr>
            <a:spLocks noGrp="1"/>
          </p:cNvSpPr>
          <p:nvPr>
            <p:ph type="sldNum" sz="quarter" idx="10"/>
          </p:nvPr>
        </p:nvSpPr>
        <p:spPr/>
        <p:txBody>
          <a:bodyPr/>
          <a:lstStyle/>
          <a:p>
            <a:fld id="{3BC4CF9C-7937-0241-93C4-F5AB155B50C4}" type="slidenum">
              <a:rPr lang="en-US" smtClean="0"/>
              <a:t>40</a:t>
            </a:fld>
            <a:endParaRPr lang="en-US"/>
          </a:p>
        </p:txBody>
      </p:sp>
    </p:spTree>
    <p:extLst>
      <p:ext uri="{BB962C8B-B14F-4D97-AF65-F5344CB8AC3E}">
        <p14:creationId xmlns:p14="http://schemas.microsoft.com/office/powerpoint/2010/main" val="2804834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approach has been described by Christine </a:t>
            </a:r>
            <a:r>
              <a:rPr lang="en-US" baseline="0" dirty="0" err="1" smtClean="0"/>
              <a:t>Dehlendorf</a:t>
            </a:r>
            <a:r>
              <a:rPr lang="en-US" baseline="0" dirty="0" smtClean="0"/>
              <a:t>. In this approach, the shared decision-making model has been tailored specifically to contraception. The first step is to initiate the conversation</a:t>
            </a:r>
          </a:p>
        </p:txBody>
      </p:sp>
      <p:sp>
        <p:nvSpPr>
          <p:cNvPr id="4" name="Slide Number Placeholder 3"/>
          <p:cNvSpPr>
            <a:spLocks noGrp="1"/>
          </p:cNvSpPr>
          <p:nvPr>
            <p:ph type="sldNum" sz="quarter" idx="10"/>
          </p:nvPr>
        </p:nvSpPr>
        <p:spPr/>
        <p:txBody>
          <a:bodyPr/>
          <a:lstStyle/>
          <a:p>
            <a:fld id="{3BC4CF9C-7937-0241-93C4-F5AB155B50C4}" type="slidenum">
              <a:rPr lang="en-US" smtClean="0"/>
              <a:t>42</a:t>
            </a:fld>
            <a:endParaRPr lang="en-US"/>
          </a:p>
        </p:txBody>
      </p:sp>
    </p:spTree>
    <p:extLst>
      <p:ext uri="{BB962C8B-B14F-4D97-AF65-F5344CB8AC3E}">
        <p14:creationId xmlns:p14="http://schemas.microsoft.com/office/powerpoint/2010/main" val="26952998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initiating</a:t>
            </a:r>
            <a:r>
              <a:rPr lang="en-US" baseline="0" dirty="0" smtClean="0"/>
              <a:t> the conversation, you move on to eliciting informed preferences</a:t>
            </a:r>
          </a:p>
        </p:txBody>
      </p:sp>
      <p:sp>
        <p:nvSpPr>
          <p:cNvPr id="4" name="Slide Number Placeholder 3"/>
          <p:cNvSpPr>
            <a:spLocks noGrp="1"/>
          </p:cNvSpPr>
          <p:nvPr>
            <p:ph type="sldNum" sz="quarter" idx="10"/>
          </p:nvPr>
        </p:nvSpPr>
        <p:spPr/>
        <p:txBody>
          <a:bodyPr/>
          <a:lstStyle/>
          <a:p>
            <a:fld id="{3BC4CF9C-7937-0241-93C4-F5AB155B50C4}" type="slidenum">
              <a:rPr lang="en-US" smtClean="0"/>
              <a:t>44</a:t>
            </a:fld>
            <a:endParaRPr lang="en-US"/>
          </a:p>
        </p:txBody>
      </p:sp>
    </p:spTree>
    <p:extLst>
      <p:ext uri="{BB962C8B-B14F-4D97-AF65-F5344CB8AC3E}">
        <p14:creationId xmlns:p14="http://schemas.microsoft.com/office/powerpoint/2010/main" val="26952998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should guide the patient to what is important to them</a:t>
            </a:r>
          </a:p>
          <a:p>
            <a:r>
              <a:rPr lang="en-US" dirty="0" smtClean="0"/>
              <a:t>Mode of delivery</a:t>
            </a:r>
          </a:p>
          <a:p>
            <a:r>
              <a:rPr lang="en-US" dirty="0" smtClean="0"/>
              <a:t>Frequency</a:t>
            </a:r>
            <a:r>
              <a:rPr lang="en-US" baseline="0" dirty="0" smtClean="0"/>
              <a:t> of use</a:t>
            </a:r>
          </a:p>
          <a:p>
            <a:r>
              <a:rPr lang="en-US" baseline="0" dirty="0" smtClean="0"/>
              <a:t>Efficacy</a:t>
            </a:r>
          </a:p>
          <a:p>
            <a:r>
              <a:rPr lang="en-US" baseline="0" dirty="0" smtClean="0"/>
              <a:t>Side effects</a:t>
            </a:r>
          </a:p>
          <a:p>
            <a:r>
              <a:rPr lang="en-US" baseline="0" dirty="0" smtClean="0"/>
              <a:t>Non-contraceptive benefits: improving acne, improving cramping, cancer reduction</a:t>
            </a:r>
            <a:endParaRPr lang="en-US" dirty="0"/>
          </a:p>
        </p:txBody>
      </p:sp>
      <p:sp>
        <p:nvSpPr>
          <p:cNvPr id="4" name="Slide Number Placeholder 3"/>
          <p:cNvSpPr>
            <a:spLocks noGrp="1"/>
          </p:cNvSpPr>
          <p:nvPr>
            <p:ph type="sldNum" sz="quarter" idx="10"/>
          </p:nvPr>
        </p:nvSpPr>
        <p:spPr/>
        <p:txBody>
          <a:bodyPr/>
          <a:lstStyle/>
          <a:p>
            <a:fld id="{3BC4CF9C-7937-0241-93C4-F5AB155B50C4}" type="slidenum">
              <a:rPr lang="en-US" smtClean="0"/>
              <a:t>45</a:t>
            </a:fld>
            <a:endParaRPr lang="en-US"/>
          </a:p>
        </p:txBody>
      </p:sp>
    </p:spTree>
    <p:extLst>
      <p:ext uri="{BB962C8B-B14F-4D97-AF65-F5344CB8AC3E}">
        <p14:creationId xmlns:p14="http://schemas.microsoft.com/office/powerpoint/2010/main" val="1533031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Before</a:t>
            </a:r>
            <a:r>
              <a:rPr lang="en-US" baseline="0" dirty="0" smtClean="0"/>
              <a:t> </a:t>
            </a:r>
            <a:r>
              <a:rPr lang="en-US" baseline="0" dirty="0"/>
              <a:t>we discuss what implicit bias is, it may be helpful to discuss what implicit bias is not.  Implicit bias is not </a:t>
            </a:r>
            <a:r>
              <a:rPr lang="en-US" baseline="0" dirty="0" smtClean="0"/>
              <a:t>the same as racism</a:t>
            </a:r>
            <a:r>
              <a:rPr lang="en-US" baseline="0" dirty="0"/>
              <a:t>. It is not overt. It is not conscious or purposeful. </a:t>
            </a:r>
            <a:endParaRPr lang="en-US" dirty="0"/>
          </a:p>
        </p:txBody>
      </p:sp>
      <p:sp>
        <p:nvSpPr>
          <p:cNvPr id="4" name="Slide Number Placeholder 3"/>
          <p:cNvSpPr>
            <a:spLocks noGrp="1"/>
          </p:cNvSpPr>
          <p:nvPr>
            <p:ph type="sldNum" sz="quarter" idx="10"/>
          </p:nvPr>
        </p:nvSpPr>
        <p:spPr/>
        <p:txBody>
          <a:bodyPr/>
          <a:lstStyle/>
          <a:p>
            <a:fld id="{085D8A97-EC0B-4783-AC77-2961089DB179}" type="slidenum">
              <a:rPr lang="en-US" smtClean="0"/>
              <a:t>5</a:t>
            </a:fld>
            <a:endParaRPr lang="en-US"/>
          </a:p>
        </p:txBody>
      </p:sp>
    </p:spTree>
    <p:extLst>
      <p:ext uri="{BB962C8B-B14F-4D97-AF65-F5344CB8AC3E}">
        <p14:creationId xmlns:p14="http://schemas.microsoft.com/office/powerpoint/2010/main" val="29102640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you want to facilitate decision making</a:t>
            </a:r>
          </a:p>
        </p:txBody>
      </p:sp>
      <p:sp>
        <p:nvSpPr>
          <p:cNvPr id="4" name="Slide Number Placeholder 3"/>
          <p:cNvSpPr>
            <a:spLocks noGrp="1"/>
          </p:cNvSpPr>
          <p:nvPr>
            <p:ph type="sldNum" sz="quarter" idx="10"/>
          </p:nvPr>
        </p:nvSpPr>
        <p:spPr/>
        <p:txBody>
          <a:bodyPr/>
          <a:lstStyle/>
          <a:p>
            <a:fld id="{3BC4CF9C-7937-0241-93C4-F5AB155B50C4}" type="slidenum">
              <a:rPr lang="en-US" smtClean="0"/>
              <a:t>46</a:t>
            </a:fld>
            <a:endParaRPr lang="en-US"/>
          </a:p>
        </p:txBody>
      </p:sp>
    </p:spTree>
    <p:extLst>
      <p:ext uri="{BB962C8B-B14F-4D97-AF65-F5344CB8AC3E}">
        <p14:creationId xmlns:p14="http://schemas.microsoft.com/office/powerpoint/2010/main" val="26952998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 you echo back to your</a:t>
            </a:r>
            <a:r>
              <a:rPr lang="en-US" baseline="0" dirty="0" smtClean="0"/>
              <a:t> patient what they’ve said</a:t>
            </a:r>
          </a:p>
          <a:p>
            <a:r>
              <a:rPr lang="en-US" baseline="0" dirty="0" smtClean="0"/>
              <a:t>They may say that having no period is important to them, or having a method that they don’t have to think about every day is the most important. Maybe a family member had ovarian cancer and so cancer prevention is their most important goal. </a:t>
            </a:r>
          </a:p>
          <a:p>
            <a:r>
              <a:rPr lang="en-US" baseline="0" dirty="0" smtClean="0"/>
              <a:t>Each patient will have different thoughts on what is or is not important to them, and it is important that we listen to what they are saying and help them choose a method that best fits their needs.</a:t>
            </a:r>
            <a:endParaRPr lang="en-US" dirty="0"/>
          </a:p>
        </p:txBody>
      </p:sp>
      <p:sp>
        <p:nvSpPr>
          <p:cNvPr id="4" name="Slide Number Placeholder 3"/>
          <p:cNvSpPr>
            <a:spLocks noGrp="1"/>
          </p:cNvSpPr>
          <p:nvPr>
            <p:ph type="sldNum" sz="quarter" idx="10"/>
          </p:nvPr>
        </p:nvSpPr>
        <p:spPr/>
        <p:txBody>
          <a:bodyPr/>
          <a:lstStyle/>
          <a:p>
            <a:fld id="{3BC4CF9C-7937-0241-93C4-F5AB155B50C4}" type="slidenum">
              <a:rPr lang="en-US" smtClean="0"/>
              <a:t>47</a:t>
            </a:fld>
            <a:endParaRPr lang="en-US"/>
          </a:p>
        </p:txBody>
      </p:sp>
    </p:spTree>
    <p:extLst>
      <p:ext uri="{BB962C8B-B14F-4D97-AF65-F5344CB8AC3E}">
        <p14:creationId xmlns:p14="http://schemas.microsoft.com/office/powerpoint/2010/main" val="3276695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together</a:t>
            </a:r>
            <a:r>
              <a:rPr lang="en-US" baseline="0" dirty="0" smtClean="0"/>
              <a:t> you can make the final decision</a:t>
            </a:r>
          </a:p>
        </p:txBody>
      </p:sp>
      <p:sp>
        <p:nvSpPr>
          <p:cNvPr id="4" name="Slide Number Placeholder 3"/>
          <p:cNvSpPr>
            <a:spLocks noGrp="1"/>
          </p:cNvSpPr>
          <p:nvPr>
            <p:ph type="sldNum" sz="quarter" idx="10"/>
          </p:nvPr>
        </p:nvSpPr>
        <p:spPr/>
        <p:txBody>
          <a:bodyPr/>
          <a:lstStyle/>
          <a:p>
            <a:fld id="{3BC4CF9C-7937-0241-93C4-F5AB155B50C4}" type="slidenum">
              <a:rPr lang="en-US" smtClean="0"/>
              <a:t>48</a:t>
            </a:fld>
            <a:endParaRPr lang="en-US"/>
          </a:p>
        </p:txBody>
      </p:sp>
    </p:spTree>
    <p:extLst>
      <p:ext uri="{BB962C8B-B14F-4D97-AF65-F5344CB8AC3E}">
        <p14:creationId xmlns:p14="http://schemas.microsoft.com/office/powerpoint/2010/main" val="26952998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a:t>
            </a:r>
            <a:r>
              <a:rPr lang="en-US" baseline="0" dirty="0" smtClean="0"/>
              <a:t> her guide the decision and support her choice. “Great! I think that is a good choice for you because of x, y, z.”</a:t>
            </a:r>
          </a:p>
          <a:p>
            <a:r>
              <a:rPr lang="en-US" baseline="0" dirty="0" smtClean="0"/>
              <a:t>Always emphasize the ability to return and change methods if she is not satisfied. </a:t>
            </a:r>
            <a:endParaRPr lang="en-US" dirty="0"/>
          </a:p>
        </p:txBody>
      </p:sp>
      <p:sp>
        <p:nvSpPr>
          <p:cNvPr id="4" name="Slide Number Placeholder 3"/>
          <p:cNvSpPr>
            <a:spLocks noGrp="1"/>
          </p:cNvSpPr>
          <p:nvPr>
            <p:ph type="sldNum" sz="quarter" idx="10"/>
          </p:nvPr>
        </p:nvSpPr>
        <p:spPr/>
        <p:txBody>
          <a:bodyPr/>
          <a:lstStyle/>
          <a:p>
            <a:fld id="{3BC4CF9C-7937-0241-93C4-F5AB155B50C4}" type="slidenum">
              <a:rPr lang="en-US" smtClean="0"/>
              <a:t>49</a:t>
            </a:fld>
            <a:endParaRPr lang="en-US"/>
          </a:p>
        </p:txBody>
      </p:sp>
    </p:spTree>
    <p:extLst>
      <p:ext uri="{BB962C8B-B14F-4D97-AF65-F5344CB8AC3E}">
        <p14:creationId xmlns:p14="http://schemas.microsoft.com/office/powerpoint/2010/main" val="11324211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why should we engage in shared decision-making with our patients? In addition to providing quality family planning counseling, patients like it! Patients have higher levels of satisfaction with their family planning experience, and report higher levels of satisfaction with their chosen birth control method after engaging in shared decision-making than with other forms of counseling. </a:t>
            </a:r>
            <a:endParaRPr lang="en-US" dirty="0"/>
          </a:p>
        </p:txBody>
      </p:sp>
      <p:sp>
        <p:nvSpPr>
          <p:cNvPr id="4" name="Slide Number Placeholder 3"/>
          <p:cNvSpPr>
            <a:spLocks noGrp="1"/>
          </p:cNvSpPr>
          <p:nvPr>
            <p:ph type="sldNum" sz="quarter" idx="10"/>
          </p:nvPr>
        </p:nvSpPr>
        <p:spPr/>
        <p:txBody>
          <a:bodyPr/>
          <a:lstStyle/>
          <a:p>
            <a:fld id="{3BC4CF9C-7937-0241-93C4-F5AB155B50C4}" type="slidenum">
              <a:rPr lang="en-US" smtClean="0"/>
              <a:t>50</a:t>
            </a:fld>
            <a:endParaRPr lang="en-US"/>
          </a:p>
        </p:txBody>
      </p:sp>
    </p:spTree>
    <p:extLst>
      <p:ext uri="{BB962C8B-B14F-4D97-AF65-F5344CB8AC3E}">
        <p14:creationId xmlns:p14="http://schemas.microsoft.com/office/powerpoint/2010/main" val="599870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Possible barriers: limited time with patients, documentation, patient no-show to</a:t>
            </a:r>
            <a:r>
              <a:rPr lang="en-US" baseline="0" dirty="0" smtClean="0"/>
              <a:t> return visits</a:t>
            </a:r>
          </a:p>
          <a:p>
            <a:r>
              <a:rPr lang="en-US" baseline="0" dirty="0" smtClean="0"/>
              <a:t>How to fix: </a:t>
            </a:r>
          </a:p>
          <a:p>
            <a:r>
              <a:rPr lang="en-US" baseline="0" dirty="0" smtClean="0"/>
              <a:t>Patient decision aids, conversation aids – tools that exist that utilize the concepts of shared decision making with less time input from the provider</a:t>
            </a:r>
          </a:p>
          <a:p>
            <a:r>
              <a:rPr lang="en-US" baseline="0" dirty="0" err="1" smtClean="0"/>
              <a:t>Bedsider</a:t>
            </a:r>
            <a:r>
              <a:rPr lang="en-US" baseline="0" smtClean="0"/>
              <a:t> website</a:t>
            </a:r>
            <a:endParaRPr lang="en-US" dirty="0"/>
          </a:p>
        </p:txBody>
      </p:sp>
      <p:sp>
        <p:nvSpPr>
          <p:cNvPr id="4" name="Slide Number Placeholder 3"/>
          <p:cNvSpPr>
            <a:spLocks noGrp="1"/>
          </p:cNvSpPr>
          <p:nvPr>
            <p:ph type="sldNum" sz="quarter" idx="10"/>
          </p:nvPr>
        </p:nvSpPr>
        <p:spPr/>
        <p:txBody>
          <a:bodyPr/>
          <a:lstStyle/>
          <a:p>
            <a:fld id="{3BC4CF9C-7937-0241-93C4-F5AB155B50C4}" type="slidenum">
              <a:rPr lang="en-US" smtClean="0"/>
              <a:t>51</a:t>
            </a:fld>
            <a:endParaRPr lang="en-US"/>
          </a:p>
        </p:txBody>
      </p:sp>
    </p:spTree>
    <p:extLst>
      <p:ext uri="{BB962C8B-B14F-4D97-AF65-F5344CB8AC3E}">
        <p14:creationId xmlns:p14="http://schemas.microsoft.com/office/powerpoint/2010/main" val="7583841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Engaging</a:t>
            </a:r>
            <a:r>
              <a:rPr lang="en-US" baseline="0" dirty="0" smtClean="0"/>
              <a:t> in shared decision-making or using the one-key question approach are great ways of approaching a clinical encounter to ensure that your patient feels well-supported in her contraceptive choices. However, there are many other things we can do in our clinical interactions, as well as our day-to-day interactions with patients, staff members, colleagues, and beyond that can mitigate our implicit biases.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Stereotype replacement - </a:t>
            </a:r>
            <a:r>
              <a:rPr lang="en-US" dirty="0" smtClean="0"/>
              <a:t>Recognizing that a response is based on stereotype and consciously adjusting the response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Counter-stereotypic imaging – Imagining the individual as the opposite of the stereotype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Individuation – Seeing the person as an individual rather than a stereotype (learn about personal history/context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Perspective</a:t>
            </a:r>
            <a:r>
              <a:rPr lang="en-US" baseline="0" dirty="0" smtClean="0"/>
              <a:t> taking – put yourself in someone else’s shoes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Increasing opportunities for contact with individuals from different groups – expand your network of friends and colleagues, attend events where other racial and ethnic groups, gender identities, sexual orientation, and other groups may be present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Partnership building – reframing the interaction with the patient as one between collaborating equals, rather than between a high-status person and a low-status person</a:t>
            </a:r>
            <a:endParaRPr lang="en-US" dirty="0" smtClean="0"/>
          </a:p>
          <a:p>
            <a:endParaRPr lang="en-US" dirty="0"/>
          </a:p>
        </p:txBody>
      </p:sp>
      <p:sp>
        <p:nvSpPr>
          <p:cNvPr id="4" name="Slide Number Placeholder 3"/>
          <p:cNvSpPr>
            <a:spLocks noGrp="1"/>
          </p:cNvSpPr>
          <p:nvPr>
            <p:ph type="sldNum" sz="quarter" idx="10"/>
          </p:nvPr>
        </p:nvSpPr>
        <p:spPr/>
        <p:txBody>
          <a:bodyPr/>
          <a:lstStyle/>
          <a:p>
            <a:fld id="{3BC4CF9C-7937-0241-93C4-F5AB155B50C4}" type="slidenum">
              <a:rPr lang="en-US" smtClean="0"/>
              <a:t>52</a:t>
            </a:fld>
            <a:endParaRPr lang="en-US"/>
          </a:p>
        </p:txBody>
      </p:sp>
    </p:spTree>
    <p:extLst>
      <p:ext uri="{BB962C8B-B14F-4D97-AF65-F5344CB8AC3E}">
        <p14:creationId xmlns:p14="http://schemas.microsoft.com/office/powerpoint/2010/main" val="32398920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Moving forward, here are some things</a:t>
            </a:r>
            <a:r>
              <a:rPr lang="en-US" baseline="0" dirty="0" smtClean="0"/>
              <a:t> to consider. </a:t>
            </a:r>
            <a:endParaRPr lang="en-US" dirty="0"/>
          </a:p>
        </p:txBody>
      </p:sp>
      <p:sp>
        <p:nvSpPr>
          <p:cNvPr id="4" name="Slide Number Placeholder 3"/>
          <p:cNvSpPr>
            <a:spLocks noGrp="1"/>
          </p:cNvSpPr>
          <p:nvPr>
            <p:ph type="sldNum" sz="quarter" idx="10"/>
          </p:nvPr>
        </p:nvSpPr>
        <p:spPr/>
        <p:txBody>
          <a:bodyPr/>
          <a:lstStyle/>
          <a:p>
            <a:fld id="{1C613BBA-B9EB-9843-8B11-CE4BA0FB3B26}" type="slidenum">
              <a:rPr lang="en-US" smtClean="0"/>
              <a:t>53</a:t>
            </a:fld>
            <a:endParaRPr lang="en-US"/>
          </a:p>
        </p:txBody>
      </p:sp>
    </p:spTree>
    <p:extLst>
      <p:ext uri="{BB962C8B-B14F-4D97-AF65-F5344CB8AC3E}">
        <p14:creationId xmlns:p14="http://schemas.microsoft.com/office/powerpoint/2010/main" val="13885503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F452FC-1956-7649-BDFF-0D1136F9DA3D}" type="slidenum">
              <a:rPr lang="en-US" smtClean="0"/>
              <a:t>54</a:t>
            </a:fld>
            <a:endParaRPr lang="en-US"/>
          </a:p>
        </p:txBody>
      </p:sp>
    </p:spTree>
    <p:extLst>
      <p:ext uri="{BB962C8B-B14F-4D97-AF65-F5344CB8AC3E}">
        <p14:creationId xmlns:p14="http://schemas.microsoft.com/office/powerpoint/2010/main" val="1754036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Reproductive coercion and eugenics are examples of how explicit bias can be demonstrated in the field of women’s health care. </a:t>
            </a:r>
          </a:p>
          <a:p>
            <a:endParaRPr lang="en-US" baseline="0" dirty="0"/>
          </a:p>
          <a:p>
            <a:r>
              <a:rPr lang="en-US" baseline="0" dirty="0"/>
              <a:t>There is a long-standing history of disparate care in the provision of contraception and abortion services in this country, as well as internationally. Forced sterilization was a common practice in this country up through the 1970s, and is still present throughout the globe. In Los Angeles county, there were nearly 20,000 documented involuntary sterilizations between 1909 and 1979. Institutionalized women were forced to undergo sterilization in the name of quote “serving the public good.” By the 1930s, over 30 states had laws that permitted the involuntary sterilization of institutionalized women. One of these laws in Virginia was upheld by the US Supreme Court in 1927 in Buck v Bell. </a:t>
            </a:r>
          </a:p>
          <a:p>
            <a:endParaRPr lang="en-US" baseline="0" dirty="0"/>
          </a:p>
          <a:p>
            <a:r>
              <a:rPr lang="en-US" baseline="0" dirty="0"/>
              <a:t>Until the 1960s, many states had laws that prohibited sterilization unless the woman was married, had at least 2 children, and had written consent from her husband. The vestige of these practices is that in NY State we now have a mandatory 30 day waiting period before anyone can be sterilized. This waiting period was not enacted as a barrier, but was seen as a protection for women. Unfortunately, we now know that it can act as barrier to women seeking tubal ligations.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 first IUDs in this country were intended only for married women who had already had at least one child. There was legitimate concern that they may cause PID and subsequent infertility; these fears were borne out with the removal of the </a:t>
            </a:r>
            <a:r>
              <a:rPr lang="en-US" baseline="0" dirty="0" err="1"/>
              <a:t>dalkon</a:t>
            </a:r>
            <a:r>
              <a:rPr lang="en-US" baseline="0" dirty="0"/>
              <a:t> shield from the market after it was found to be associated with pelvic inflammatory disease. Even today, the </a:t>
            </a:r>
            <a:r>
              <a:rPr lang="en-US" baseline="0" dirty="0" err="1"/>
              <a:t>mirena</a:t>
            </a:r>
            <a:r>
              <a:rPr lang="en-US" baseline="0" dirty="0"/>
              <a:t> is not FDA approved for placement in nulliparous women or teenagers – this is why Bayer developed and marketed the </a:t>
            </a:r>
            <a:r>
              <a:rPr lang="en-US" baseline="0" dirty="0" err="1"/>
              <a:t>skyla</a:t>
            </a:r>
            <a:r>
              <a:rPr lang="en-US" baseline="0" dirty="0"/>
              <a:t> to teens – because they sought out, and gained, FDA approval for it.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ACOG definition of equitable: provides care that does not vary in quality because of personal characteristics, such as gender, ethnicity, geographic location, and socioeconomic status</a:t>
            </a:r>
            <a:endParaRPr lang="en-US" dirty="0"/>
          </a:p>
        </p:txBody>
      </p:sp>
      <p:sp>
        <p:nvSpPr>
          <p:cNvPr id="4" name="Slide Number Placeholder 3"/>
          <p:cNvSpPr>
            <a:spLocks noGrp="1"/>
          </p:cNvSpPr>
          <p:nvPr>
            <p:ph type="sldNum" sz="quarter" idx="10"/>
          </p:nvPr>
        </p:nvSpPr>
        <p:spPr/>
        <p:txBody>
          <a:bodyPr/>
          <a:lstStyle/>
          <a:p>
            <a:fld id="{F3F452FC-1956-7649-BDFF-0D1136F9DA3D}" type="slidenum">
              <a:rPr lang="en-US" smtClean="0"/>
              <a:t>6</a:t>
            </a:fld>
            <a:endParaRPr lang="en-US"/>
          </a:p>
        </p:txBody>
      </p:sp>
    </p:spTree>
    <p:extLst>
      <p:ext uri="{BB962C8B-B14F-4D97-AF65-F5344CB8AC3E}">
        <p14:creationId xmlns:p14="http://schemas.microsoft.com/office/powerpoint/2010/main" val="1087087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Here</a:t>
            </a:r>
            <a:r>
              <a:rPr lang="en-US" baseline="0" dirty="0"/>
              <a:t> you can see a map indicating which states had forced sterilization laws in place in 1935. On the left is an old piece of propaganda supporting eugenics and forced sterilization. These are examples of direct, explicit bias targeting women because of specific characteristics they had. </a:t>
            </a:r>
          </a:p>
        </p:txBody>
      </p:sp>
      <p:sp>
        <p:nvSpPr>
          <p:cNvPr id="4" name="Slide Number Placeholder 3"/>
          <p:cNvSpPr>
            <a:spLocks noGrp="1"/>
          </p:cNvSpPr>
          <p:nvPr>
            <p:ph type="sldNum" sz="quarter" idx="10"/>
          </p:nvPr>
        </p:nvSpPr>
        <p:spPr/>
        <p:txBody>
          <a:bodyPr/>
          <a:lstStyle/>
          <a:p>
            <a:fld id="{F3F452FC-1956-7649-BDFF-0D1136F9DA3D}" type="slidenum">
              <a:rPr lang="en-US" smtClean="0"/>
              <a:t>7</a:t>
            </a:fld>
            <a:endParaRPr lang="en-US"/>
          </a:p>
        </p:txBody>
      </p:sp>
    </p:spTree>
    <p:extLst>
      <p:ext uri="{BB962C8B-B14F-4D97-AF65-F5344CB8AC3E}">
        <p14:creationId xmlns:p14="http://schemas.microsoft.com/office/powerpoint/2010/main" val="3936912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International sites are common</a:t>
            </a:r>
            <a:r>
              <a:rPr lang="en-US" baseline="0" dirty="0" smtClean="0"/>
              <a:t> for testing novel contraceptives due to fewer regulations and lower cost, but often lead to disproportionately exposing non-white women to the risks associated with clinical trials. For example, </a:t>
            </a:r>
            <a:r>
              <a:rPr lang="en-US" dirty="0" smtClean="0"/>
              <a:t>1500 </a:t>
            </a:r>
            <a:r>
              <a:rPr lang="en-US" dirty="0" err="1" smtClean="0"/>
              <a:t>puerto</a:t>
            </a:r>
            <a:r>
              <a:rPr lang="en-US" dirty="0" smtClean="0"/>
              <a:t> </a:t>
            </a:r>
            <a:r>
              <a:rPr lang="en-US" dirty="0" err="1" smtClean="0"/>
              <a:t>rican</a:t>
            </a:r>
            <a:r>
              <a:rPr lang="en-US" dirty="0" smtClean="0"/>
              <a:t> women formed the study</a:t>
            </a:r>
            <a:r>
              <a:rPr lang="en-US" baseline="0" dirty="0" smtClean="0"/>
              <a:t> population that approved </a:t>
            </a:r>
            <a:r>
              <a:rPr lang="en-US" baseline="0" dirty="0" err="1" smtClean="0"/>
              <a:t>Enovid</a:t>
            </a:r>
            <a:r>
              <a:rPr lang="en-US" baseline="0" dirty="0" smtClean="0"/>
              <a:t>, the first oral contraceptive pill available in the US. </a:t>
            </a:r>
            <a:r>
              <a:rPr lang="en-US" dirty="0" smtClean="0"/>
              <a:t>Contraception was illegal in the US but not in it’s territories, so investigators chose to run</a:t>
            </a:r>
            <a:r>
              <a:rPr lang="en-US" baseline="0" dirty="0" smtClean="0"/>
              <a:t> their clinical trials in Puerto Rico. The study population consisted of mostly non-English speaking women who likely did not fully understand what they were participating in. Three women died while participating in these studies. These deaths were never reported to the FDA but it is believed that their deaths were </a:t>
            </a:r>
            <a:r>
              <a:rPr lang="en-US" baseline="0" dirty="0" smtClean="0"/>
              <a:t>linked </a:t>
            </a:r>
            <a:r>
              <a:rPr lang="en-US" baseline="0" dirty="0" smtClean="0"/>
              <a:t>to the very high doses of estrogen in the first pill. </a:t>
            </a:r>
          </a:p>
          <a:p>
            <a:endParaRPr lang="en-US" dirty="0"/>
          </a:p>
        </p:txBody>
      </p:sp>
      <p:sp>
        <p:nvSpPr>
          <p:cNvPr id="4" name="Slide Number Placeholder 3"/>
          <p:cNvSpPr>
            <a:spLocks noGrp="1"/>
          </p:cNvSpPr>
          <p:nvPr>
            <p:ph type="sldNum" sz="quarter" idx="10"/>
          </p:nvPr>
        </p:nvSpPr>
        <p:spPr/>
        <p:txBody>
          <a:bodyPr/>
          <a:lstStyle/>
          <a:p>
            <a:fld id="{3BC4CF9C-7937-0241-93C4-F5AB155B50C4}" type="slidenum">
              <a:rPr lang="en-US" smtClean="0"/>
              <a:t>8</a:t>
            </a:fld>
            <a:endParaRPr lang="en-US"/>
          </a:p>
        </p:txBody>
      </p:sp>
    </p:spTree>
    <p:extLst>
      <p:ext uri="{BB962C8B-B14F-4D97-AF65-F5344CB8AC3E}">
        <p14:creationId xmlns:p14="http://schemas.microsoft.com/office/powerpoint/2010/main" val="3413801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So now that I’ve presented a little about how</a:t>
            </a:r>
            <a:r>
              <a:rPr lang="en-US" baseline="0" dirty="0"/>
              <a:t> explicit </a:t>
            </a:r>
            <a:r>
              <a:rPr lang="en-US" baseline="0" dirty="0" smtClean="0"/>
              <a:t>biases </a:t>
            </a:r>
            <a:r>
              <a:rPr lang="en-US" baseline="0" dirty="0"/>
              <a:t>affect women, lets move on to implicit biases. What are implicit biases, how do they form, and how do they manifest themselves? The rest of the presentation will be dedicated to answering these </a:t>
            </a:r>
            <a:r>
              <a:rPr lang="en-US" baseline="0" dirty="0" smtClean="0"/>
              <a:t>questions and what we can do about them. </a:t>
            </a:r>
            <a:endParaRPr lang="en-US" dirty="0"/>
          </a:p>
        </p:txBody>
      </p:sp>
      <p:sp>
        <p:nvSpPr>
          <p:cNvPr id="4" name="Slide Number Placeholder 3"/>
          <p:cNvSpPr>
            <a:spLocks noGrp="1"/>
          </p:cNvSpPr>
          <p:nvPr>
            <p:ph type="sldNum" sz="quarter" idx="10"/>
          </p:nvPr>
        </p:nvSpPr>
        <p:spPr/>
        <p:txBody>
          <a:bodyPr/>
          <a:lstStyle/>
          <a:p>
            <a:fld id="{085D8A97-EC0B-4783-AC77-2961089DB179}" type="slidenum">
              <a:rPr lang="en-US" smtClean="0"/>
              <a:t>9</a:t>
            </a:fld>
            <a:endParaRPr lang="en-US"/>
          </a:p>
        </p:txBody>
      </p:sp>
    </p:spTree>
    <p:extLst>
      <p:ext uri="{BB962C8B-B14F-4D97-AF65-F5344CB8AC3E}">
        <p14:creationId xmlns:p14="http://schemas.microsoft.com/office/powerpoint/2010/main" val="1696918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Implicit biases are formed out</a:t>
            </a:r>
            <a:r>
              <a:rPr lang="en-US" baseline="0" dirty="0"/>
              <a:t> of our lived </a:t>
            </a:r>
            <a:r>
              <a:rPr lang="en-US" baseline="0" dirty="0" smtClean="0"/>
              <a:t>experiences and exposures. </a:t>
            </a:r>
            <a:r>
              <a:rPr lang="en-US" baseline="0" dirty="0"/>
              <a:t>Who we are, how and where we were raised, who our friends are, </a:t>
            </a:r>
            <a:r>
              <a:rPr lang="en-US" baseline="0" dirty="0" smtClean="0"/>
              <a:t>what media we are exposed to, where </a:t>
            </a:r>
            <a:r>
              <a:rPr lang="en-US" baseline="0" dirty="0"/>
              <a:t>we went to school, everything that we have done in </a:t>
            </a:r>
            <a:r>
              <a:rPr lang="en-US" baseline="0" dirty="0" smtClean="0"/>
              <a:t>our </a:t>
            </a:r>
            <a:r>
              <a:rPr lang="en-US" baseline="0" dirty="0"/>
              <a:t>lives has contributed to the implicit biases that we have. The life that you live forms your implicit biases. They are the result of subconscious assumptions, and everyone has them. Because was all lead different lives, so to will all of our implicit biases be slightly different. </a:t>
            </a:r>
            <a:r>
              <a:rPr lang="en-US" baseline="0" dirty="0" smtClean="0"/>
              <a:t>An important thing to keep in mind as we move forward is that there is nothing you can do to completely eliminate your biases but there are ways to acknowledge that they exist, and learn how to mitigate and manage them. </a:t>
            </a:r>
            <a:endParaRPr lang="en-US" dirty="0"/>
          </a:p>
        </p:txBody>
      </p:sp>
      <p:sp>
        <p:nvSpPr>
          <p:cNvPr id="4" name="Slide Number Placeholder 3"/>
          <p:cNvSpPr>
            <a:spLocks noGrp="1"/>
          </p:cNvSpPr>
          <p:nvPr>
            <p:ph type="sldNum" sz="quarter" idx="10"/>
          </p:nvPr>
        </p:nvSpPr>
        <p:spPr/>
        <p:txBody>
          <a:bodyPr/>
          <a:lstStyle/>
          <a:p>
            <a:fld id="{085D8A97-EC0B-4783-AC77-2961089DB179}" type="slidenum">
              <a:rPr lang="en-US" smtClean="0"/>
              <a:t>10</a:t>
            </a:fld>
            <a:endParaRPr lang="en-US"/>
          </a:p>
        </p:txBody>
      </p:sp>
    </p:spTree>
    <p:extLst>
      <p:ext uri="{BB962C8B-B14F-4D97-AF65-F5344CB8AC3E}">
        <p14:creationId xmlns:p14="http://schemas.microsoft.com/office/powerpoint/2010/main" val="1393002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60368"/>
            <a:ext cx="8229600" cy="1470025"/>
          </a:xfrm>
        </p:spPr>
        <p:txBody>
          <a:bodyPr>
            <a:no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457200" y="3554881"/>
            <a:ext cx="82296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429B4A-2882-764E-8D6F-1F2E6A73BA1E}" type="datetimeFigureOut">
              <a:rPr lang="en-US" smtClean="0"/>
              <a:t>5/19/19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00BAE-A6E8-A04F-8EAD-6F332BEDC3A0}" type="slidenum">
              <a:rPr lang="en-US" smtClean="0"/>
              <a:t>‹#›</a:t>
            </a:fld>
            <a:endParaRPr lang="en-US"/>
          </a:p>
        </p:txBody>
      </p:sp>
    </p:spTree>
    <p:extLst>
      <p:ext uri="{BB962C8B-B14F-4D97-AF65-F5344CB8AC3E}">
        <p14:creationId xmlns:p14="http://schemas.microsoft.com/office/powerpoint/2010/main" val="276718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429B4A-2882-764E-8D6F-1F2E6A73BA1E}" type="datetimeFigureOut">
              <a:rPr lang="en-US" smtClean="0"/>
              <a:t>5/19/19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00BAE-A6E8-A04F-8EAD-6F332BEDC3A0}" type="slidenum">
              <a:rPr lang="en-US" smtClean="0"/>
              <a:t>‹#›</a:t>
            </a:fld>
            <a:endParaRPr lang="en-US"/>
          </a:p>
        </p:txBody>
      </p:sp>
    </p:spTree>
    <p:extLst>
      <p:ext uri="{BB962C8B-B14F-4D97-AF65-F5344CB8AC3E}">
        <p14:creationId xmlns:p14="http://schemas.microsoft.com/office/powerpoint/2010/main" val="152865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12825"/>
            <a:ext cx="2057400" cy="508581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012825"/>
            <a:ext cx="6019800" cy="508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429B4A-2882-764E-8D6F-1F2E6A73BA1E}" type="datetimeFigureOut">
              <a:rPr lang="en-US" smtClean="0"/>
              <a:t>5/19/19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00BAE-A6E8-A04F-8EAD-6F332BEDC3A0}" type="slidenum">
              <a:rPr lang="en-US" smtClean="0"/>
              <a:t>‹#›</a:t>
            </a:fld>
            <a:endParaRPr lang="en-US"/>
          </a:p>
        </p:txBody>
      </p:sp>
    </p:spTree>
    <p:extLst>
      <p:ext uri="{BB962C8B-B14F-4D97-AF65-F5344CB8AC3E}">
        <p14:creationId xmlns:p14="http://schemas.microsoft.com/office/powerpoint/2010/main" val="2931641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60368"/>
            <a:ext cx="8229600" cy="1470025"/>
          </a:xfrm>
        </p:spPr>
        <p:txBody>
          <a:bodyPr>
            <a:no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457200" y="3554881"/>
            <a:ext cx="82296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920FA67-A252-974B-A551-44BECC331CC5}" type="datetimeFigureOut">
              <a:rPr lang="en-US" smtClean="0"/>
              <a:t>5/19/19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01905-C5F5-7943-85B0-6126D52C8FFD}" type="slidenum">
              <a:rPr lang="en-US" smtClean="0"/>
              <a:t>‹#›</a:t>
            </a:fld>
            <a:endParaRPr lang="en-US"/>
          </a:p>
        </p:txBody>
      </p:sp>
    </p:spTree>
    <p:extLst>
      <p:ext uri="{BB962C8B-B14F-4D97-AF65-F5344CB8AC3E}">
        <p14:creationId xmlns:p14="http://schemas.microsoft.com/office/powerpoint/2010/main" val="2760432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20FA67-A252-974B-A551-44BECC331CC5}" type="datetimeFigureOut">
              <a:rPr lang="en-US" smtClean="0"/>
              <a:t>5/19/19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01905-C5F5-7943-85B0-6126D52C8FFD}" type="slidenum">
              <a:rPr lang="en-US" smtClean="0"/>
              <a:t>‹#›</a:t>
            </a:fld>
            <a:endParaRPr lang="en-US"/>
          </a:p>
        </p:txBody>
      </p:sp>
    </p:spTree>
    <p:extLst>
      <p:ext uri="{BB962C8B-B14F-4D97-AF65-F5344CB8AC3E}">
        <p14:creationId xmlns:p14="http://schemas.microsoft.com/office/powerpoint/2010/main" val="2638641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564842"/>
            <a:ext cx="8229600" cy="1204133"/>
          </a:xfrm>
        </p:spPr>
        <p:txBody>
          <a:bodyPr anchor="t"/>
          <a:lstStyle>
            <a:lvl1pPr algn="l">
              <a:defRPr sz="40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2906713"/>
            <a:ext cx="82296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20FA67-A252-974B-A551-44BECC331CC5}" type="datetimeFigureOut">
              <a:rPr lang="en-US" smtClean="0"/>
              <a:t>5/19/19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01905-C5F5-7943-85B0-6126D52C8FFD}" type="slidenum">
              <a:rPr lang="en-US" smtClean="0"/>
              <a:t>‹#›</a:t>
            </a:fld>
            <a:endParaRPr lang="en-US"/>
          </a:p>
        </p:txBody>
      </p:sp>
    </p:spTree>
    <p:extLst>
      <p:ext uri="{BB962C8B-B14F-4D97-AF65-F5344CB8AC3E}">
        <p14:creationId xmlns:p14="http://schemas.microsoft.com/office/powerpoint/2010/main" val="808986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60031"/>
            <a:ext cx="4038600" cy="3938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60030"/>
            <a:ext cx="4038600" cy="39386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20FA67-A252-974B-A551-44BECC331CC5}" type="datetimeFigureOut">
              <a:rPr lang="en-US" smtClean="0"/>
              <a:t>5/19/19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01905-C5F5-7943-85B0-6126D52C8FFD}" type="slidenum">
              <a:rPr lang="en-US" smtClean="0"/>
              <a:t>‹#›</a:t>
            </a:fld>
            <a:endParaRPr lang="en-US"/>
          </a:p>
        </p:txBody>
      </p:sp>
    </p:spTree>
    <p:extLst>
      <p:ext uri="{BB962C8B-B14F-4D97-AF65-F5344CB8AC3E}">
        <p14:creationId xmlns:p14="http://schemas.microsoft.com/office/powerpoint/2010/main" val="2677043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17352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75737"/>
            <a:ext cx="4040188" cy="31229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17352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75737"/>
            <a:ext cx="4041775" cy="31229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20FA67-A252-974B-A551-44BECC331CC5}" type="datetimeFigureOut">
              <a:rPr lang="en-US" smtClean="0"/>
              <a:t>5/19/19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801905-C5F5-7943-85B0-6126D52C8FFD}" type="slidenum">
              <a:rPr lang="en-US" smtClean="0"/>
              <a:t>‹#›</a:t>
            </a:fld>
            <a:endParaRPr lang="en-US"/>
          </a:p>
        </p:txBody>
      </p:sp>
    </p:spTree>
    <p:extLst>
      <p:ext uri="{BB962C8B-B14F-4D97-AF65-F5344CB8AC3E}">
        <p14:creationId xmlns:p14="http://schemas.microsoft.com/office/powerpoint/2010/main" val="2549627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20FA67-A252-974B-A551-44BECC331CC5}" type="datetimeFigureOut">
              <a:rPr lang="en-US" smtClean="0"/>
              <a:t>5/19/19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801905-C5F5-7943-85B0-6126D52C8FFD}" type="slidenum">
              <a:rPr lang="en-US" smtClean="0"/>
              <a:t>‹#›</a:t>
            </a:fld>
            <a:endParaRPr lang="en-US"/>
          </a:p>
        </p:txBody>
      </p:sp>
    </p:spTree>
    <p:extLst>
      <p:ext uri="{BB962C8B-B14F-4D97-AF65-F5344CB8AC3E}">
        <p14:creationId xmlns:p14="http://schemas.microsoft.com/office/powerpoint/2010/main" val="294676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0FA67-A252-974B-A551-44BECC331CC5}" type="datetimeFigureOut">
              <a:rPr lang="en-US" smtClean="0"/>
              <a:t>5/19/19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801905-C5F5-7943-85B0-6126D52C8FFD}" type="slidenum">
              <a:rPr lang="en-US" smtClean="0"/>
              <a:t>‹#›</a:t>
            </a:fld>
            <a:endParaRPr lang="en-US"/>
          </a:p>
        </p:txBody>
      </p:sp>
    </p:spTree>
    <p:extLst>
      <p:ext uri="{BB962C8B-B14F-4D97-AF65-F5344CB8AC3E}">
        <p14:creationId xmlns:p14="http://schemas.microsoft.com/office/powerpoint/2010/main" val="1458269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12825"/>
            <a:ext cx="3008313" cy="12873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012825"/>
            <a:ext cx="5111750" cy="5113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386726"/>
            <a:ext cx="3008313" cy="3739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20FA67-A252-974B-A551-44BECC331CC5}" type="datetimeFigureOut">
              <a:rPr lang="en-US" smtClean="0"/>
              <a:t>5/19/19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01905-C5F5-7943-85B0-6126D52C8FFD}" type="slidenum">
              <a:rPr lang="en-US" smtClean="0"/>
              <a:t>‹#›</a:t>
            </a:fld>
            <a:endParaRPr lang="en-US"/>
          </a:p>
        </p:txBody>
      </p:sp>
    </p:spTree>
    <p:extLst>
      <p:ext uri="{BB962C8B-B14F-4D97-AF65-F5344CB8AC3E}">
        <p14:creationId xmlns:p14="http://schemas.microsoft.com/office/powerpoint/2010/main" val="388730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429B4A-2882-764E-8D6F-1F2E6A73BA1E}" type="datetimeFigureOut">
              <a:rPr lang="en-US" smtClean="0"/>
              <a:t>5/19/19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00BAE-A6E8-A04F-8EAD-6F332BEDC3A0}" type="slidenum">
              <a:rPr lang="en-US" smtClean="0"/>
              <a:t>‹#›</a:t>
            </a:fld>
            <a:endParaRPr lang="en-US"/>
          </a:p>
        </p:txBody>
      </p:sp>
    </p:spTree>
    <p:extLst>
      <p:ext uri="{BB962C8B-B14F-4D97-AF65-F5344CB8AC3E}">
        <p14:creationId xmlns:p14="http://schemas.microsoft.com/office/powerpoint/2010/main" val="3836789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4023" y="4800600"/>
            <a:ext cx="823277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54024" y="1012825"/>
            <a:ext cx="8232775" cy="3787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5440971"/>
            <a:ext cx="8229600" cy="4798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20FA67-A252-974B-A551-44BECC331CC5}" type="datetimeFigureOut">
              <a:rPr lang="en-US" smtClean="0"/>
              <a:t>5/19/19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01905-C5F5-7943-85B0-6126D52C8FFD}" type="slidenum">
              <a:rPr lang="en-US" smtClean="0"/>
              <a:t>‹#›</a:t>
            </a:fld>
            <a:endParaRPr lang="en-US"/>
          </a:p>
        </p:txBody>
      </p:sp>
    </p:spTree>
    <p:extLst>
      <p:ext uri="{BB962C8B-B14F-4D97-AF65-F5344CB8AC3E}">
        <p14:creationId xmlns:p14="http://schemas.microsoft.com/office/powerpoint/2010/main" val="4123768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20FA67-A252-974B-A551-44BECC331CC5}" type="datetimeFigureOut">
              <a:rPr lang="en-US" smtClean="0"/>
              <a:t>5/19/19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01905-C5F5-7943-85B0-6126D52C8FFD}" type="slidenum">
              <a:rPr lang="en-US" smtClean="0"/>
              <a:t>‹#›</a:t>
            </a:fld>
            <a:endParaRPr lang="en-US"/>
          </a:p>
        </p:txBody>
      </p:sp>
    </p:spTree>
    <p:extLst>
      <p:ext uri="{BB962C8B-B14F-4D97-AF65-F5344CB8AC3E}">
        <p14:creationId xmlns:p14="http://schemas.microsoft.com/office/powerpoint/2010/main" val="2607632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12825"/>
            <a:ext cx="2057400" cy="508581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012825"/>
            <a:ext cx="6019800" cy="508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20FA67-A252-974B-A551-44BECC331CC5}" type="datetimeFigureOut">
              <a:rPr lang="en-US" smtClean="0"/>
              <a:t>5/19/19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01905-C5F5-7943-85B0-6126D52C8FFD}" type="slidenum">
              <a:rPr lang="en-US" smtClean="0"/>
              <a:t>‹#›</a:t>
            </a:fld>
            <a:endParaRPr lang="en-US"/>
          </a:p>
        </p:txBody>
      </p:sp>
    </p:spTree>
    <p:extLst>
      <p:ext uri="{BB962C8B-B14F-4D97-AF65-F5344CB8AC3E}">
        <p14:creationId xmlns:p14="http://schemas.microsoft.com/office/powerpoint/2010/main" val="93931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564842"/>
            <a:ext cx="8229600" cy="1204133"/>
          </a:xfrm>
        </p:spPr>
        <p:txBody>
          <a:bodyPr anchor="t"/>
          <a:lstStyle>
            <a:lvl1pPr algn="l">
              <a:defRPr sz="40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2906713"/>
            <a:ext cx="8229600" cy="1500187"/>
          </a:xfrm>
        </p:spPr>
        <p:txBody>
          <a:bodyPr anchor="b"/>
          <a:lstStyle>
            <a:lvl1pPr marL="0" indent="0">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429B4A-2882-764E-8D6F-1F2E6A73BA1E}" type="datetimeFigureOut">
              <a:rPr lang="en-US" smtClean="0"/>
              <a:t>5/19/19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00BAE-A6E8-A04F-8EAD-6F332BEDC3A0}" type="slidenum">
              <a:rPr lang="en-US" smtClean="0"/>
              <a:t>‹#›</a:t>
            </a:fld>
            <a:endParaRPr lang="en-US"/>
          </a:p>
        </p:txBody>
      </p:sp>
    </p:spTree>
    <p:extLst>
      <p:ext uri="{BB962C8B-B14F-4D97-AF65-F5344CB8AC3E}">
        <p14:creationId xmlns:p14="http://schemas.microsoft.com/office/powerpoint/2010/main" val="3786835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60031"/>
            <a:ext cx="4038600" cy="3938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60030"/>
            <a:ext cx="4038600" cy="39386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429B4A-2882-764E-8D6F-1F2E6A73BA1E}" type="datetimeFigureOut">
              <a:rPr lang="en-US" smtClean="0"/>
              <a:t>5/19/19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000BAE-A6E8-A04F-8EAD-6F332BEDC3A0}" type="slidenum">
              <a:rPr lang="en-US" smtClean="0"/>
              <a:t>‹#›</a:t>
            </a:fld>
            <a:endParaRPr lang="en-US"/>
          </a:p>
        </p:txBody>
      </p:sp>
    </p:spTree>
    <p:extLst>
      <p:ext uri="{BB962C8B-B14F-4D97-AF65-F5344CB8AC3E}">
        <p14:creationId xmlns:p14="http://schemas.microsoft.com/office/powerpoint/2010/main" val="823020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17352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75737"/>
            <a:ext cx="4040188" cy="31229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17352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75737"/>
            <a:ext cx="4041775" cy="31229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429B4A-2882-764E-8D6F-1F2E6A73BA1E}" type="datetimeFigureOut">
              <a:rPr lang="en-US" smtClean="0"/>
              <a:t>5/19/19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000BAE-A6E8-A04F-8EAD-6F332BEDC3A0}" type="slidenum">
              <a:rPr lang="en-US" smtClean="0"/>
              <a:t>‹#›</a:t>
            </a:fld>
            <a:endParaRPr lang="en-US"/>
          </a:p>
        </p:txBody>
      </p:sp>
    </p:spTree>
    <p:extLst>
      <p:ext uri="{BB962C8B-B14F-4D97-AF65-F5344CB8AC3E}">
        <p14:creationId xmlns:p14="http://schemas.microsoft.com/office/powerpoint/2010/main" val="2782060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429B4A-2882-764E-8D6F-1F2E6A73BA1E}" type="datetimeFigureOut">
              <a:rPr lang="en-US" smtClean="0"/>
              <a:t>5/19/19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000BAE-A6E8-A04F-8EAD-6F332BEDC3A0}" type="slidenum">
              <a:rPr lang="en-US" smtClean="0"/>
              <a:t>‹#›</a:t>
            </a:fld>
            <a:endParaRPr lang="en-US"/>
          </a:p>
        </p:txBody>
      </p:sp>
    </p:spTree>
    <p:extLst>
      <p:ext uri="{BB962C8B-B14F-4D97-AF65-F5344CB8AC3E}">
        <p14:creationId xmlns:p14="http://schemas.microsoft.com/office/powerpoint/2010/main" val="2925240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29B4A-2882-764E-8D6F-1F2E6A73BA1E}" type="datetimeFigureOut">
              <a:rPr lang="en-US" smtClean="0"/>
              <a:t>5/19/19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000BAE-A6E8-A04F-8EAD-6F332BEDC3A0}" type="slidenum">
              <a:rPr lang="en-US" smtClean="0"/>
              <a:t>‹#›</a:t>
            </a:fld>
            <a:endParaRPr lang="en-US"/>
          </a:p>
        </p:txBody>
      </p:sp>
    </p:spTree>
    <p:extLst>
      <p:ext uri="{BB962C8B-B14F-4D97-AF65-F5344CB8AC3E}">
        <p14:creationId xmlns:p14="http://schemas.microsoft.com/office/powerpoint/2010/main" val="2804015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12825"/>
            <a:ext cx="3008313" cy="128738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012825"/>
            <a:ext cx="5111750" cy="5113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386726"/>
            <a:ext cx="3008313" cy="3739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429B4A-2882-764E-8D6F-1F2E6A73BA1E}" type="datetimeFigureOut">
              <a:rPr lang="en-US" smtClean="0"/>
              <a:t>5/19/19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000BAE-A6E8-A04F-8EAD-6F332BEDC3A0}" type="slidenum">
              <a:rPr lang="en-US" smtClean="0"/>
              <a:t>‹#›</a:t>
            </a:fld>
            <a:endParaRPr lang="en-US"/>
          </a:p>
        </p:txBody>
      </p:sp>
    </p:spTree>
    <p:extLst>
      <p:ext uri="{BB962C8B-B14F-4D97-AF65-F5344CB8AC3E}">
        <p14:creationId xmlns:p14="http://schemas.microsoft.com/office/powerpoint/2010/main" val="1903573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4023" y="4800600"/>
            <a:ext cx="823277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54024" y="1012825"/>
            <a:ext cx="8232775" cy="3787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5440971"/>
            <a:ext cx="8229600" cy="4798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429B4A-2882-764E-8D6F-1F2E6A73BA1E}" type="datetimeFigureOut">
              <a:rPr lang="en-US" smtClean="0"/>
              <a:t>5/19/19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000BAE-A6E8-A04F-8EAD-6F332BEDC3A0}" type="slidenum">
              <a:rPr lang="en-US" smtClean="0"/>
              <a:t>‹#›</a:t>
            </a:fld>
            <a:endParaRPr lang="en-US"/>
          </a:p>
        </p:txBody>
      </p:sp>
    </p:spTree>
    <p:extLst>
      <p:ext uri="{BB962C8B-B14F-4D97-AF65-F5344CB8AC3E}">
        <p14:creationId xmlns:p14="http://schemas.microsoft.com/office/powerpoint/2010/main" val="39051353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17030"/>
            <a:ext cx="8229600"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503300"/>
            <a:ext cx="8229600" cy="3515665"/>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098638"/>
            <a:ext cx="2133600" cy="365125"/>
          </a:xfrm>
          <a:prstGeom prst="rect">
            <a:avLst/>
          </a:prstGeom>
        </p:spPr>
        <p:txBody>
          <a:bodyPr vert="horz" lIns="0" tIns="45720" rIns="91440" bIns="45720" rtlCol="0" anchor="ctr"/>
          <a:lstStyle>
            <a:lvl1pPr algn="l">
              <a:defRPr sz="1000">
                <a:solidFill>
                  <a:schemeClr val="tx1">
                    <a:tint val="75000"/>
                  </a:schemeClr>
                </a:solidFill>
                <a:latin typeface="Arial"/>
              </a:defRPr>
            </a:lvl1pPr>
          </a:lstStyle>
          <a:p>
            <a:fld id="{F2429B4A-2882-764E-8D6F-1F2E6A73BA1E}" type="datetimeFigureOut">
              <a:rPr lang="en-US" smtClean="0"/>
              <a:t>5/19/19</a:t>
            </a:fld>
            <a:endParaRPr lang="en-US"/>
          </a:p>
        </p:txBody>
      </p:sp>
      <p:sp>
        <p:nvSpPr>
          <p:cNvPr id="5" name="Footer Placeholder 4"/>
          <p:cNvSpPr>
            <a:spLocks noGrp="1"/>
          </p:cNvSpPr>
          <p:nvPr>
            <p:ph type="ftr" sz="quarter" idx="3"/>
          </p:nvPr>
        </p:nvSpPr>
        <p:spPr>
          <a:xfrm>
            <a:off x="3124200" y="6098638"/>
            <a:ext cx="2895600" cy="365125"/>
          </a:xfrm>
          <a:prstGeom prst="rect">
            <a:avLst/>
          </a:prstGeom>
        </p:spPr>
        <p:txBody>
          <a:bodyPr vert="horz" lIns="91440" tIns="45720" rIns="91440" bIns="45720" rtlCol="0" anchor="ctr"/>
          <a:lstStyle>
            <a:lvl1pPr algn="ctr">
              <a:defRPr sz="1000">
                <a:solidFill>
                  <a:schemeClr val="tx1">
                    <a:tint val="75000"/>
                  </a:schemeClr>
                </a:solidFill>
                <a:latin typeface="Arial"/>
              </a:defRPr>
            </a:lvl1pPr>
          </a:lstStyle>
          <a:p>
            <a:endParaRPr lang="en-US"/>
          </a:p>
        </p:txBody>
      </p:sp>
      <p:sp>
        <p:nvSpPr>
          <p:cNvPr id="6" name="Slide Number Placeholder 5"/>
          <p:cNvSpPr>
            <a:spLocks noGrp="1"/>
          </p:cNvSpPr>
          <p:nvPr>
            <p:ph type="sldNum" sz="quarter" idx="4"/>
          </p:nvPr>
        </p:nvSpPr>
        <p:spPr>
          <a:xfrm>
            <a:off x="6553200" y="6098638"/>
            <a:ext cx="2133600" cy="365125"/>
          </a:xfrm>
          <a:prstGeom prst="rect">
            <a:avLst/>
          </a:prstGeom>
        </p:spPr>
        <p:txBody>
          <a:bodyPr vert="horz" lIns="91440" tIns="45720" rIns="0" bIns="45720" rtlCol="0" anchor="ctr"/>
          <a:lstStyle>
            <a:lvl1pPr algn="r">
              <a:defRPr sz="1000">
                <a:solidFill>
                  <a:schemeClr val="tx1">
                    <a:tint val="75000"/>
                  </a:schemeClr>
                </a:solidFill>
                <a:latin typeface="Arial"/>
              </a:defRPr>
            </a:lvl1pPr>
          </a:lstStyle>
          <a:p>
            <a:fld id="{24000BAE-A6E8-A04F-8EAD-6F332BEDC3A0}" type="slidenum">
              <a:rPr lang="en-US" smtClean="0"/>
              <a:t>‹#›</a:t>
            </a:fld>
            <a:endParaRPr lang="en-US"/>
          </a:p>
        </p:txBody>
      </p:sp>
    </p:spTree>
    <p:extLst>
      <p:ext uri="{BB962C8B-B14F-4D97-AF65-F5344CB8AC3E}">
        <p14:creationId xmlns:p14="http://schemas.microsoft.com/office/powerpoint/2010/main" val="69725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500" b="1" i="0" kern="1200">
          <a:solidFill>
            <a:schemeClr val="accent3"/>
          </a:solidFill>
          <a:latin typeface="Arial"/>
          <a:ea typeface="+mj-ea"/>
          <a:cs typeface="+mj-cs"/>
        </a:defRPr>
      </a:lvl1pPr>
    </p:titleStyle>
    <p:bodyStyle>
      <a:lvl1pPr marL="342900" indent="-342900" algn="l" defTabSz="457200" rtl="0" eaLnBrk="1" latinLnBrk="0" hangingPunct="1">
        <a:spcBef>
          <a:spcPct val="20000"/>
        </a:spcBef>
        <a:buClr>
          <a:schemeClr val="accent2"/>
        </a:buClr>
        <a:buSzPct val="125000"/>
        <a:buFont typeface="Wingdings" charset="2"/>
        <a:buChar char="§"/>
        <a:defRPr sz="3200" kern="1200">
          <a:solidFill>
            <a:schemeClr val="accent1"/>
          </a:solidFill>
          <a:latin typeface="Arial"/>
          <a:ea typeface="+mn-ea"/>
          <a:cs typeface="+mn-cs"/>
        </a:defRPr>
      </a:lvl1pPr>
      <a:lvl2pPr marL="742950" indent="-285750" algn="l" defTabSz="457200" rtl="0" eaLnBrk="1" latinLnBrk="0" hangingPunct="1">
        <a:spcBef>
          <a:spcPct val="20000"/>
        </a:spcBef>
        <a:buClr>
          <a:schemeClr val="accent2"/>
        </a:buClr>
        <a:buSzPct val="125000"/>
        <a:buFont typeface="Wingdings" charset="2"/>
        <a:buChar char="§"/>
        <a:defRPr sz="2800" kern="1200">
          <a:solidFill>
            <a:schemeClr val="accent1"/>
          </a:solidFill>
          <a:latin typeface="Arial"/>
          <a:ea typeface="+mn-ea"/>
          <a:cs typeface="+mn-cs"/>
        </a:defRPr>
      </a:lvl2pPr>
      <a:lvl3pPr marL="1143000" indent="-228600" algn="l" defTabSz="457200" rtl="0" eaLnBrk="1" latinLnBrk="0" hangingPunct="1">
        <a:spcBef>
          <a:spcPct val="20000"/>
        </a:spcBef>
        <a:buClr>
          <a:schemeClr val="accent2"/>
        </a:buClr>
        <a:buSzPct val="125000"/>
        <a:buFont typeface="Wingdings" charset="2"/>
        <a:buChar char="§"/>
        <a:defRPr sz="2400" kern="1200">
          <a:solidFill>
            <a:schemeClr val="accent1"/>
          </a:solidFill>
          <a:latin typeface="Arial"/>
          <a:ea typeface="+mn-ea"/>
          <a:cs typeface="+mn-cs"/>
        </a:defRPr>
      </a:lvl3pPr>
      <a:lvl4pPr marL="1600200" indent="-228600" algn="l" defTabSz="457200" rtl="0" eaLnBrk="1" latinLnBrk="0" hangingPunct="1">
        <a:spcBef>
          <a:spcPct val="20000"/>
        </a:spcBef>
        <a:buClr>
          <a:schemeClr val="accent2"/>
        </a:buClr>
        <a:buSzPct val="125000"/>
        <a:buFont typeface="Wingdings" charset="2"/>
        <a:buChar char="§"/>
        <a:defRPr sz="2000" kern="1200">
          <a:solidFill>
            <a:schemeClr val="accent1"/>
          </a:solidFill>
          <a:latin typeface="Arial"/>
          <a:ea typeface="+mn-ea"/>
          <a:cs typeface="+mn-cs"/>
        </a:defRPr>
      </a:lvl4pPr>
      <a:lvl5pPr marL="2057400" indent="-228600" algn="l" defTabSz="457200" rtl="0" eaLnBrk="1" latinLnBrk="0" hangingPunct="1">
        <a:spcBef>
          <a:spcPct val="20000"/>
        </a:spcBef>
        <a:buClr>
          <a:schemeClr val="accent2"/>
        </a:buClr>
        <a:buSzPct val="125000"/>
        <a:buFont typeface="Wingdings" charset="2"/>
        <a:buChar char="§"/>
        <a:defRPr sz="2000" kern="1200">
          <a:solidFill>
            <a:schemeClr val="accent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17030"/>
            <a:ext cx="8229600"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503300"/>
            <a:ext cx="8229600" cy="3515665"/>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098638"/>
            <a:ext cx="2133600" cy="365125"/>
          </a:xfrm>
          <a:prstGeom prst="rect">
            <a:avLst/>
          </a:prstGeom>
        </p:spPr>
        <p:txBody>
          <a:bodyPr vert="horz" lIns="0" tIns="45720" rIns="91440" bIns="45720" rtlCol="0" anchor="ctr"/>
          <a:lstStyle>
            <a:lvl1pPr algn="l">
              <a:defRPr sz="1000">
                <a:solidFill>
                  <a:schemeClr val="accent3"/>
                </a:solidFill>
                <a:latin typeface="Arial"/>
              </a:defRPr>
            </a:lvl1pPr>
          </a:lstStyle>
          <a:p>
            <a:fld id="{1920FA67-A252-974B-A551-44BECC331CC5}" type="datetimeFigureOut">
              <a:rPr lang="en-US" smtClean="0"/>
              <a:pPr/>
              <a:t>5/19/19</a:t>
            </a:fld>
            <a:endParaRPr lang="en-US" dirty="0"/>
          </a:p>
        </p:txBody>
      </p:sp>
      <p:sp>
        <p:nvSpPr>
          <p:cNvPr id="5" name="Footer Placeholder 4"/>
          <p:cNvSpPr>
            <a:spLocks noGrp="1"/>
          </p:cNvSpPr>
          <p:nvPr>
            <p:ph type="ftr" sz="quarter" idx="3"/>
          </p:nvPr>
        </p:nvSpPr>
        <p:spPr>
          <a:xfrm>
            <a:off x="3124200" y="6098638"/>
            <a:ext cx="2895600" cy="365125"/>
          </a:xfrm>
          <a:prstGeom prst="rect">
            <a:avLst/>
          </a:prstGeom>
        </p:spPr>
        <p:txBody>
          <a:bodyPr vert="horz" lIns="91440" tIns="45720" rIns="91440" bIns="45720" rtlCol="0" anchor="ctr"/>
          <a:lstStyle>
            <a:lvl1pPr algn="ctr">
              <a:defRPr sz="1000">
                <a:solidFill>
                  <a:schemeClr val="accent3"/>
                </a:solidFill>
                <a:latin typeface="Arial"/>
              </a:defRPr>
            </a:lvl1pPr>
          </a:lstStyle>
          <a:p>
            <a:endParaRPr lang="en-US" dirty="0"/>
          </a:p>
        </p:txBody>
      </p:sp>
      <p:sp>
        <p:nvSpPr>
          <p:cNvPr id="6" name="Slide Number Placeholder 5"/>
          <p:cNvSpPr>
            <a:spLocks noGrp="1"/>
          </p:cNvSpPr>
          <p:nvPr>
            <p:ph type="sldNum" sz="quarter" idx="4"/>
          </p:nvPr>
        </p:nvSpPr>
        <p:spPr>
          <a:xfrm>
            <a:off x="6553200" y="6098638"/>
            <a:ext cx="2133600" cy="365125"/>
          </a:xfrm>
          <a:prstGeom prst="rect">
            <a:avLst/>
          </a:prstGeom>
        </p:spPr>
        <p:txBody>
          <a:bodyPr vert="horz" lIns="91440" tIns="45720" rIns="0" bIns="45720" rtlCol="0" anchor="ctr"/>
          <a:lstStyle>
            <a:lvl1pPr algn="r">
              <a:defRPr sz="1000">
                <a:solidFill>
                  <a:schemeClr val="accent3"/>
                </a:solidFill>
                <a:latin typeface="Arial"/>
              </a:defRPr>
            </a:lvl1pPr>
          </a:lstStyle>
          <a:p>
            <a:fld id="{CA801905-C5F5-7943-85B0-6126D52C8FFD}" type="slidenum">
              <a:rPr lang="en-US" smtClean="0"/>
              <a:pPr/>
              <a:t>‹#›</a:t>
            </a:fld>
            <a:endParaRPr lang="en-US" dirty="0"/>
          </a:p>
        </p:txBody>
      </p:sp>
    </p:spTree>
    <p:extLst>
      <p:ext uri="{BB962C8B-B14F-4D97-AF65-F5344CB8AC3E}">
        <p14:creationId xmlns:p14="http://schemas.microsoft.com/office/powerpoint/2010/main" val="9235605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500" b="1" i="0" kern="1200">
          <a:solidFill>
            <a:schemeClr val="accent4"/>
          </a:solidFill>
          <a:latin typeface="Arial"/>
          <a:ea typeface="+mj-ea"/>
          <a:cs typeface="+mj-cs"/>
        </a:defRPr>
      </a:lvl1pPr>
    </p:titleStyle>
    <p:bodyStyle>
      <a:lvl1pPr marL="342900" indent="-342900" algn="l" defTabSz="457200" rtl="0" eaLnBrk="1" latinLnBrk="0" hangingPunct="1">
        <a:spcBef>
          <a:spcPct val="20000"/>
        </a:spcBef>
        <a:buClr>
          <a:schemeClr val="accent2"/>
        </a:buClr>
        <a:buSzPct val="125000"/>
        <a:buFont typeface="Wingdings" charset="2"/>
        <a:buChar char="§"/>
        <a:defRPr sz="3200" kern="1200">
          <a:solidFill>
            <a:schemeClr val="bg1"/>
          </a:solidFill>
          <a:latin typeface="Arial"/>
          <a:ea typeface="+mn-ea"/>
          <a:cs typeface="+mn-cs"/>
        </a:defRPr>
      </a:lvl1pPr>
      <a:lvl2pPr marL="742950" indent="-285750" algn="l" defTabSz="457200" rtl="0" eaLnBrk="1" latinLnBrk="0" hangingPunct="1">
        <a:spcBef>
          <a:spcPct val="20000"/>
        </a:spcBef>
        <a:buClr>
          <a:schemeClr val="accent2"/>
        </a:buClr>
        <a:buSzPct val="125000"/>
        <a:buFont typeface="Wingdings" charset="2"/>
        <a:buChar char="§"/>
        <a:defRPr sz="2800" kern="1200">
          <a:solidFill>
            <a:schemeClr val="bg1"/>
          </a:solidFill>
          <a:latin typeface="Arial"/>
          <a:ea typeface="+mn-ea"/>
          <a:cs typeface="+mn-cs"/>
        </a:defRPr>
      </a:lvl2pPr>
      <a:lvl3pPr marL="1143000" indent="-228600" algn="l" defTabSz="457200" rtl="0" eaLnBrk="1" latinLnBrk="0" hangingPunct="1">
        <a:spcBef>
          <a:spcPct val="20000"/>
        </a:spcBef>
        <a:buClr>
          <a:schemeClr val="accent2"/>
        </a:buClr>
        <a:buSzPct val="125000"/>
        <a:buFont typeface="Wingdings" charset="2"/>
        <a:buChar char="§"/>
        <a:defRPr sz="2400" kern="1200">
          <a:solidFill>
            <a:schemeClr val="bg1"/>
          </a:solidFill>
          <a:latin typeface="Arial"/>
          <a:ea typeface="+mn-ea"/>
          <a:cs typeface="+mn-cs"/>
        </a:defRPr>
      </a:lvl3pPr>
      <a:lvl4pPr marL="1600200" indent="-228600" algn="l" defTabSz="457200" rtl="0" eaLnBrk="1" latinLnBrk="0" hangingPunct="1">
        <a:spcBef>
          <a:spcPct val="20000"/>
        </a:spcBef>
        <a:buClr>
          <a:schemeClr val="accent2"/>
        </a:buClr>
        <a:buSzPct val="125000"/>
        <a:buFont typeface="Wingdings" charset="2"/>
        <a:buChar char="§"/>
        <a:defRPr sz="2000" kern="1200">
          <a:solidFill>
            <a:schemeClr val="bg1"/>
          </a:solidFill>
          <a:latin typeface="Arial"/>
          <a:ea typeface="+mn-ea"/>
          <a:cs typeface="+mn-cs"/>
        </a:defRPr>
      </a:lvl4pPr>
      <a:lvl5pPr marL="2057400" indent="-228600" algn="l" defTabSz="457200" rtl="0" eaLnBrk="1" latinLnBrk="0" hangingPunct="1">
        <a:spcBef>
          <a:spcPct val="20000"/>
        </a:spcBef>
        <a:buClr>
          <a:schemeClr val="accent2"/>
        </a:buClr>
        <a:buSzPct val="125000"/>
        <a:buFont typeface="Wingdings" charset="2"/>
        <a:buChar char="§"/>
        <a:defRPr sz="2000" kern="1200">
          <a:solidFill>
            <a:schemeClr val="bg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youtu.be/KJLqOclPqis"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JiTz2i4VHFw" TargetMode="Externa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http://www.ihi.org/communities/blogs/how-to-reduce-implicit-bias"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Reflecting and Responding to Bias in your Clinical Practice</a:t>
            </a:r>
            <a:endParaRPr lang="en-US" dirty="0"/>
          </a:p>
        </p:txBody>
      </p:sp>
      <p:sp>
        <p:nvSpPr>
          <p:cNvPr id="3" name="Subtitle 2"/>
          <p:cNvSpPr>
            <a:spLocks noGrp="1"/>
          </p:cNvSpPr>
          <p:nvPr>
            <p:ph type="subTitle" idx="1"/>
          </p:nvPr>
        </p:nvSpPr>
        <p:spPr>
          <a:xfrm>
            <a:off x="457200" y="3822989"/>
            <a:ext cx="8229600" cy="2159519"/>
          </a:xfrm>
        </p:spPr>
        <p:txBody>
          <a:bodyPr>
            <a:normAutofit/>
          </a:bodyPr>
          <a:lstStyle/>
          <a:p>
            <a:r>
              <a:rPr lang="en-US" dirty="0" smtClean="0"/>
              <a:t>Molly Findley, DO, MPH, MS</a:t>
            </a:r>
          </a:p>
          <a:p>
            <a:r>
              <a:rPr lang="en-US" dirty="0" smtClean="0"/>
              <a:t>Medical Director, Title X Family Planning Clinic, Jacobi Hospital</a:t>
            </a:r>
          </a:p>
        </p:txBody>
      </p:sp>
    </p:spTree>
    <p:extLst>
      <p:ext uri="{BB962C8B-B14F-4D97-AF65-F5344CB8AC3E}">
        <p14:creationId xmlns:p14="http://schemas.microsoft.com/office/powerpoint/2010/main" val="1228165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Implicit Bias</a:t>
            </a:r>
          </a:p>
        </p:txBody>
      </p:sp>
      <p:sp>
        <p:nvSpPr>
          <p:cNvPr id="5" name="Content Placeholder 4"/>
          <p:cNvSpPr>
            <a:spLocks noGrp="1"/>
          </p:cNvSpPr>
          <p:nvPr>
            <p:ph idx="1"/>
          </p:nvPr>
        </p:nvSpPr>
        <p:spPr/>
        <p:txBody>
          <a:bodyPr>
            <a:normAutofit lnSpcReduction="10000"/>
          </a:bodyPr>
          <a:lstStyle/>
          <a:p>
            <a:r>
              <a:rPr lang="en-US" dirty="0"/>
              <a:t>Formed out of our lived </a:t>
            </a:r>
            <a:r>
              <a:rPr lang="en-US" dirty="0" smtClean="0"/>
              <a:t>experiences and exposures</a:t>
            </a:r>
            <a:endParaRPr lang="en-US" dirty="0"/>
          </a:p>
          <a:p>
            <a:r>
              <a:rPr lang="en-US" dirty="0"/>
              <a:t>Are the result of our subconscious assumptions</a:t>
            </a:r>
          </a:p>
          <a:p>
            <a:r>
              <a:rPr lang="en-US" dirty="0"/>
              <a:t>Everyone has them</a:t>
            </a:r>
          </a:p>
          <a:p>
            <a:r>
              <a:rPr lang="en-US" dirty="0"/>
              <a:t>They will vary from person to person</a:t>
            </a:r>
          </a:p>
          <a:p>
            <a:r>
              <a:rPr lang="en-US" dirty="0" smtClean="0"/>
              <a:t>We</a:t>
            </a:r>
            <a:r>
              <a:rPr lang="en-US" dirty="0" smtClean="0"/>
              <a:t> </a:t>
            </a:r>
            <a:r>
              <a:rPr lang="en-US" dirty="0"/>
              <a:t>cannot </a:t>
            </a:r>
            <a:r>
              <a:rPr lang="en-US" dirty="0" smtClean="0"/>
              <a:t>completely eliminate our biases</a:t>
            </a:r>
            <a:endParaRPr lang="en-US" dirty="0"/>
          </a:p>
        </p:txBody>
      </p:sp>
    </p:spTree>
    <p:extLst>
      <p:ext uri="{BB962C8B-B14F-4D97-AF65-F5344CB8AC3E}">
        <p14:creationId xmlns:p14="http://schemas.microsoft.com/office/powerpoint/2010/main" val="1191801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lain-inference.png"/>
          <p:cNvPicPr>
            <a:picLocks noChangeAspect="1"/>
          </p:cNvPicPr>
          <p:nvPr/>
        </p:nvPicPr>
        <p:blipFill rotWithShape="1">
          <a:blip r:embed="rId3">
            <a:extLst>
              <a:ext uri="{28A0092B-C50C-407E-A947-70E740481C1C}">
                <a14:useLocalDpi xmlns:a14="http://schemas.microsoft.com/office/drawing/2010/main" val="0"/>
              </a:ext>
            </a:extLst>
          </a:blip>
          <a:srcRect t="15290"/>
          <a:stretch/>
        </p:blipFill>
        <p:spPr>
          <a:xfrm>
            <a:off x="3037151" y="2060224"/>
            <a:ext cx="5939086" cy="4190998"/>
          </a:xfrm>
          <a:prstGeom prst="rect">
            <a:avLst/>
          </a:prstGeom>
        </p:spPr>
      </p:pic>
      <p:sp>
        <p:nvSpPr>
          <p:cNvPr id="2" name="Title 1"/>
          <p:cNvSpPr>
            <a:spLocks noGrp="1"/>
          </p:cNvSpPr>
          <p:nvPr>
            <p:ph type="title"/>
          </p:nvPr>
        </p:nvSpPr>
        <p:spPr/>
        <p:txBody>
          <a:bodyPr/>
          <a:lstStyle/>
          <a:p>
            <a:r>
              <a:rPr lang="en-US" dirty="0"/>
              <a:t>The Ladder of Inference</a:t>
            </a:r>
          </a:p>
        </p:txBody>
      </p:sp>
      <p:sp>
        <p:nvSpPr>
          <p:cNvPr id="3" name="Content Placeholder 2"/>
          <p:cNvSpPr>
            <a:spLocks noGrp="1"/>
          </p:cNvSpPr>
          <p:nvPr>
            <p:ph sz="half" idx="1"/>
          </p:nvPr>
        </p:nvSpPr>
        <p:spPr>
          <a:xfrm>
            <a:off x="457200" y="2160031"/>
            <a:ext cx="2775400" cy="3938608"/>
          </a:xfrm>
        </p:spPr>
        <p:txBody>
          <a:bodyPr/>
          <a:lstStyle/>
          <a:p>
            <a:r>
              <a:rPr lang="en-US" dirty="0"/>
              <a:t>Our experiences influence how we think about and interpret the world around us</a:t>
            </a:r>
          </a:p>
          <a:p>
            <a:endParaRPr lang="en-US" dirty="0"/>
          </a:p>
        </p:txBody>
      </p:sp>
    </p:spTree>
    <p:extLst>
      <p:ext uri="{BB962C8B-B14F-4D97-AF65-F5344CB8AC3E}">
        <p14:creationId xmlns:p14="http://schemas.microsoft.com/office/powerpoint/2010/main" val="41563003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Ladder of Inference</a:t>
            </a:r>
          </a:p>
        </p:txBody>
      </p:sp>
      <p:pic>
        <p:nvPicPr>
          <p:cNvPr id="4" name="Content Placeholder 3" descr="ladder.png">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rcRect l="-15936" r="-15936"/>
          <a:stretch>
            <a:fillRect/>
          </a:stretch>
        </p:blipFill>
        <p:spPr/>
      </p:pic>
    </p:spTree>
    <p:extLst>
      <p:ext uri="{BB962C8B-B14F-4D97-AF65-F5344CB8AC3E}">
        <p14:creationId xmlns:p14="http://schemas.microsoft.com/office/powerpoint/2010/main" val="30198384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Ladder of </a:t>
            </a:r>
            <a:r>
              <a:rPr lang="en-US" dirty="0" smtClean="0"/>
              <a:t>Inference</a:t>
            </a:r>
            <a:endParaRPr lang="en-US" dirty="0"/>
          </a:p>
        </p:txBody>
      </p:sp>
      <p:sp>
        <p:nvSpPr>
          <p:cNvPr id="3" name="Content Placeholder 2"/>
          <p:cNvSpPr>
            <a:spLocks noGrp="1"/>
          </p:cNvSpPr>
          <p:nvPr>
            <p:ph idx="1"/>
          </p:nvPr>
        </p:nvSpPr>
        <p:spPr/>
        <p:txBody>
          <a:bodyPr/>
          <a:lstStyle/>
          <a:p>
            <a:r>
              <a:rPr lang="en-US" dirty="0"/>
              <a:t>When I am experiencing something negative, undesirable or uncomfortable:</a:t>
            </a:r>
          </a:p>
          <a:p>
            <a:pPr lvl="1"/>
            <a:r>
              <a:rPr lang="en-US" dirty="0"/>
              <a:t>What are the emotions I feel? </a:t>
            </a:r>
          </a:p>
          <a:p>
            <a:pPr lvl="1"/>
            <a:r>
              <a:rPr lang="en-US" dirty="0"/>
              <a:t>What are the physical reactions I experience in my body? </a:t>
            </a:r>
          </a:p>
          <a:p>
            <a:pPr lvl="1"/>
            <a:r>
              <a:rPr lang="en-US" dirty="0"/>
              <a:t>How does my behavior change?</a:t>
            </a:r>
          </a:p>
          <a:p>
            <a:endParaRPr lang="en-US" dirty="0"/>
          </a:p>
        </p:txBody>
      </p:sp>
    </p:spTree>
    <p:extLst>
      <p:ext uri="{BB962C8B-B14F-4D97-AF65-F5344CB8AC3E}">
        <p14:creationId xmlns:p14="http://schemas.microsoft.com/office/powerpoint/2010/main" val="29357467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Slow/Fast Thinking</a:t>
            </a:r>
          </a:p>
        </p:txBody>
      </p:sp>
      <p:sp>
        <p:nvSpPr>
          <p:cNvPr id="3" name="Content Placeholder 2"/>
          <p:cNvSpPr>
            <a:spLocks noGrp="1"/>
          </p:cNvSpPr>
          <p:nvPr>
            <p:ph idx="1"/>
          </p:nvPr>
        </p:nvSpPr>
        <p:spPr/>
        <p:txBody>
          <a:bodyPr/>
          <a:lstStyle/>
          <a:p>
            <a:r>
              <a:rPr lang="en-US" dirty="0"/>
              <a:t>Fast thinking: instinctive, emotional, subconscious</a:t>
            </a:r>
          </a:p>
          <a:p>
            <a:r>
              <a:rPr lang="en-US" dirty="0"/>
              <a:t>Slow thinking: deliberate, logical, conscious</a:t>
            </a:r>
          </a:p>
        </p:txBody>
      </p:sp>
    </p:spTree>
    <p:extLst>
      <p:ext uri="{BB962C8B-B14F-4D97-AF65-F5344CB8AC3E}">
        <p14:creationId xmlns:p14="http://schemas.microsoft.com/office/powerpoint/2010/main" val="40514078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Slow/Fast Thinking</a:t>
            </a:r>
          </a:p>
        </p:txBody>
      </p:sp>
      <p:pic>
        <p:nvPicPr>
          <p:cNvPr id="4" name="Content Placeholder 3" descr="slow fast.png">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rcRect t="12095" b="12095"/>
          <a:stretch>
            <a:fillRect/>
          </a:stretch>
        </p:blipFill>
        <p:spPr/>
      </p:pic>
    </p:spTree>
    <p:extLst>
      <p:ext uri="{BB962C8B-B14F-4D97-AF65-F5344CB8AC3E}">
        <p14:creationId xmlns:p14="http://schemas.microsoft.com/office/powerpoint/2010/main" val="8180102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Slow/Fast Thinking</a:t>
            </a:r>
          </a:p>
        </p:txBody>
      </p:sp>
      <p:sp>
        <p:nvSpPr>
          <p:cNvPr id="3" name="Content Placeholder 2"/>
          <p:cNvSpPr>
            <a:spLocks noGrp="1"/>
          </p:cNvSpPr>
          <p:nvPr>
            <p:ph idx="1"/>
          </p:nvPr>
        </p:nvSpPr>
        <p:spPr/>
        <p:txBody>
          <a:bodyPr/>
          <a:lstStyle/>
          <a:p>
            <a:r>
              <a:rPr lang="en-US" dirty="0"/>
              <a:t>An example of how implicit bias manifests itself</a:t>
            </a:r>
          </a:p>
          <a:p>
            <a:r>
              <a:rPr lang="en-US" dirty="0"/>
              <a:t>Fast thinking – our implicit biases at work</a:t>
            </a:r>
          </a:p>
          <a:p>
            <a:r>
              <a:rPr lang="en-US" dirty="0"/>
              <a:t>Slow thinking – our deliberate actions to counter these biases</a:t>
            </a:r>
          </a:p>
        </p:txBody>
      </p:sp>
    </p:spTree>
    <p:extLst>
      <p:ext uri="{BB962C8B-B14F-4D97-AF65-F5344CB8AC3E}">
        <p14:creationId xmlns:p14="http://schemas.microsoft.com/office/powerpoint/2010/main" val="3728443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Implicit Bias and Health Care</a:t>
            </a:r>
          </a:p>
        </p:txBody>
      </p:sp>
      <p:sp>
        <p:nvSpPr>
          <p:cNvPr id="3" name="Content Placeholder 2"/>
          <p:cNvSpPr>
            <a:spLocks noGrp="1"/>
          </p:cNvSpPr>
          <p:nvPr>
            <p:ph idx="1"/>
          </p:nvPr>
        </p:nvSpPr>
        <p:spPr/>
        <p:txBody>
          <a:bodyPr>
            <a:normAutofit lnSpcReduction="10000"/>
          </a:bodyPr>
          <a:lstStyle/>
          <a:p>
            <a:r>
              <a:rPr lang="en-US" dirty="0" smtClean="0"/>
              <a:t>Health care providers</a:t>
            </a:r>
            <a:r>
              <a:rPr lang="en-US" dirty="0" smtClean="0"/>
              <a:t> </a:t>
            </a:r>
            <a:r>
              <a:rPr lang="en-US" dirty="0"/>
              <a:t>often have to make time-sensitive decisions </a:t>
            </a:r>
            <a:r>
              <a:rPr lang="en-US" dirty="0" smtClean="0"/>
              <a:t>or decisions based on pre-existing knowledge</a:t>
            </a:r>
          </a:p>
          <a:p>
            <a:pPr lvl="1"/>
            <a:r>
              <a:rPr lang="en-US" dirty="0" smtClean="0"/>
              <a:t>Fast thinking: “She used </a:t>
            </a:r>
            <a:r>
              <a:rPr lang="en-US" dirty="0" err="1" smtClean="0"/>
              <a:t>depo</a:t>
            </a:r>
            <a:r>
              <a:rPr lang="en-US" dirty="0" smtClean="0"/>
              <a:t> before so I’m sure she wants to keep using it”</a:t>
            </a:r>
          </a:p>
          <a:p>
            <a:pPr lvl="1"/>
            <a:r>
              <a:rPr lang="en-US" dirty="0" smtClean="0"/>
              <a:t>Ladder of inference: “None of our clients ever want an IUD so why should I ask her if she wants one?”</a:t>
            </a:r>
            <a:endParaRPr lang="en-US" dirty="0"/>
          </a:p>
          <a:p>
            <a:pPr lvl="1"/>
            <a:endParaRPr lang="en-US" dirty="0" smtClean="0"/>
          </a:p>
        </p:txBody>
      </p:sp>
    </p:spTree>
    <p:extLst>
      <p:ext uri="{BB962C8B-B14F-4D97-AF65-F5344CB8AC3E}">
        <p14:creationId xmlns:p14="http://schemas.microsoft.com/office/powerpoint/2010/main" val="3393204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Implicit Bias and Health Care</a:t>
            </a:r>
            <a:endParaRPr lang="en-US" dirty="0"/>
          </a:p>
        </p:txBody>
      </p:sp>
      <p:sp>
        <p:nvSpPr>
          <p:cNvPr id="3" name="Content Placeholder 2"/>
          <p:cNvSpPr>
            <a:spLocks noGrp="1"/>
          </p:cNvSpPr>
          <p:nvPr>
            <p:ph idx="1"/>
          </p:nvPr>
        </p:nvSpPr>
        <p:spPr>
          <a:xfrm>
            <a:off x="457200" y="2503301"/>
            <a:ext cx="8229600" cy="1080922"/>
          </a:xfrm>
        </p:spPr>
        <p:txBody>
          <a:bodyPr>
            <a:normAutofit/>
          </a:bodyPr>
          <a:lstStyle/>
          <a:p>
            <a:r>
              <a:rPr lang="en-US" dirty="0" smtClean="0"/>
              <a:t>What about who we are has formed the biases we have today?</a:t>
            </a:r>
          </a:p>
        </p:txBody>
      </p:sp>
      <p:sp>
        <p:nvSpPr>
          <p:cNvPr id="7" name="Content Placeholder 2"/>
          <p:cNvSpPr txBox="1">
            <a:spLocks/>
          </p:cNvSpPr>
          <p:nvPr/>
        </p:nvSpPr>
        <p:spPr>
          <a:xfrm>
            <a:off x="457200" y="3570112"/>
            <a:ext cx="8229600" cy="2273888"/>
          </a:xfrm>
          <a:prstGeom prst="rect">
            <a:avLst/>
          </a:prstGeom>
        </p:spPr>
        <p:txBody>
          <a:bodyPr vert="horz" lIns="0" tIns="0" rIns="0" bIns="0" numCol="2" rtlCol="0">
            <a:normAutofit/>
          </a:bodyPr>
          <a:lstStyle>
            <a:lvl1pPr marL="342900" indent="-342900" algn="l" defTabSz="457200" rtl="0" eaLnBrk="1" latinLnBrk="0" hangingPunct="1">
              <a:spcBef>
                <a:spcPct val="20000"/>
              </a:spcBef>
              <a:buClr>
                <a:schemeClr val="accent2"/>
              </a:buClr>
              <a:buSzPct val="125000"/>
              <a:buFont typeface="Wingdings" charset="2"/>
              <a:buChar char="§"/>
              <a:defRPr sz="3200" kern="1200">
                <a:solidFill>
                  <a:schemeClr val="accent1"/>
                </a:solidFill>
                <a:latin typeface="Arial"/>
                <a:ea typeface="+mn-ea"/>
                <a:cs typeface="+mn-cs"/>
              </a:defRPr>
            </a:lvl1pPr>
            <a:lvl2pPr marL="742950" indent="-285750" algn="l" defTabSz="457200" rtl="0" eaLnBrk="1" latinLnBrk="0" hangingPunct="1">
              <a:spcBef>
                <a:spcPct val="20000"/>
              </a:spcBef>
              <a:buClr>
                <a:schemeClr val="accent2"/>
              </a:buClr>
              <a:buSzPct val="125000"/>
              <a:buFont typeface="Wingdings" charset="2"/>
              <a:buChar char="§"/>
              <a:defRPr sz="2800" kern="1200">
                <a:solidFill>
                  <a:schemeClr val="accent1"/>
                </a:solidFill>
                <a:latin typeface="Arial"/>
                <a:ea typeface="+mn-ea"/>
                <a:cs typeface="+mn-cs"/>
              </a:defRPr>
            </a:lvl2pPr>
            <a:lvl3pPr marL="1143000" indent="-228600" algn="l" defTabSz="457200" rtl="0" eaLnBrk="1" latinLnBrk="0" hangingPunct="1">
              <a:spcBef>
                <a:spcPct val="20000"/>
              </a:spcBef>
              <a:buClr>
                <a:schemeClr val="accent2"/>
              </a:buClr>
              <a:buSzPct val="125000"/>
              <a:buFont typeface="Wingdings" charset="2"/>
              <a:buChar char="§"/>
              <a:defRPr sz="2400" kern="1200">
                <a:solidFill>
                  <a:schemeClr val="accent1"/>
                </a:solidFill>
                <a:latin typeface="Arial"/>
                <a:ea typeface="+mn-ea"/>
                <a:cs typeface="+mn-cs"/>
              </a:defRPr>
            </a:lvl3pPr>
            <a:lvl4pPr marL="1600200" indent="-228600" algn="l" defTabSz="457200" rtl="0" eaLnBrk="1" latinLnBrk="0" hangingPunct="1">
              <a:spcBef>
                <a:spcPct val="20000"/>
              </a:spcBef>
              <a:buClr>
                <a:schemeClr val="accent2"/>
              </a:buClr>
              <a:buSzPct val="125000"/>
              <a:buFont typeface="Wingdings" charset="2"/>
              <a:buChar char="§"/>
              <a:defRPr sz="2000" kern="1200">
                <a:solidFill>
                  <a:schemeClr val="accent1"/>
                </a:solidFill>
                <a:latin typeface="Arial"/>
                <a:ea typeface="+mn-ea"/>
                <a:cs typeface="+mn-cs"/>
              </a:defRPr>
            </a:lvl4pPr>
            <a:lvl5pPr marL="2057400" indent="-228600" algn="l" defTabSz="457200" rtl="0" eaLnBrk="1" latinLnBrk="0" hangingPunct="1">
              <a:spcBef>
                <a:spcPct val="20000"/>
              </a:spcBef>
              <a:buClr>
                <a:schemeClr val="accent2"/>
              </a:buClr>
              <a:buSzPct val="125000"/>
              <a:buFont typeface="Wingdings" charset="2"/>
              <a:buChar char="§"/>
              <a:defRPr sz="2000" kern="1200">
                <a:solidFill>
                  <a:schemeClr val="accent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dirty="0" smtClean="0"/>
              <a:t>Education</a:t>
            </a:r>
          </a:p>
          <a:p>
            <a:pPr lvl="1"/>
            <a:r>
              <a:rPr lang="en-US" dirty="0" smtClean="0"/>
              <a:t>Upbringing</a:t>
            </a:r>
          </a:p>
          <a:p>
            <a:pPr lvl="1"/>
            <a:r>
              <a:rPr lang="en-US" dirty="0" smtClean="0"/>
              <a:t>Friends</a:t>
            </a:r>
          </a:p>
          <a:p>
            <a:pPr lvl="1"/>
            <a:r>
              <a:rPr lang="en-US" dirty="0" smtClean="0"/>
              <a:t>Family</a:t>
            </a:r>
          </a:p>
          <a:p>
            <a:pPr lvl="1"/>
            <a:r>
              <a:rPr lang="en-US" dirty="0" smtClean="0"/>
              <a:t>Media</a:t>
            </a:r>
          </a:p>
          <a:p>
            <a:pPr lvl="1"/>
            <a:r>
              <a:rPr lang="en-US" dirty="0" smtClean="0"/>
              <a:t>Religion</a:t>
            </a:r>
          </a:p>
          <a:p>
            <a:pPr lvl="1"/>
            <a:r>
              <a:rPr lang="en-US" dirty="0" smtClean="0"/>
              <a:t>Travel</a:t>
            </a:r>
            <a:endParaRPr lang="en-US" dirty="0"/>
          </a:p>
        </p:txBody>
      </p:sp>
    </p:spTree>
    <p:extLst>
      <p:ext uri="{BB962C8B-B14F-4D97-AF65-F5344CB8AC3E}">
        <p14:creationId xmlns:p14="http://schemas.microsoft.com/office/powerpoint/2010/main" val="1517985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Implicit Bias and Health Care</a:t>
            </a:r>
          </a:p>
        </p:txBody>
      </p:sp>
      <p:sp>
        <p:nvSpPr>
          <p:cNvPr id="3" name="Content Placeholder 2"/>
          <p:cNvSpPr>
            <a:spLocks noGrp="1"/>
          </p:cNvSpPr>
          <p:nvPr>
            <p:ph idx="1"/>
          </p:nvPr>
        </p:nvSpPr>
        <p:spPr/>
        <p:txBody>
          <a:bodyPr>
            <a:normAutofit fontScale="77500" lnSpcReduction="20000"/>
          </a:bodyPr>
          <a:lstStyle/>
          <a:p>
            <a:r>
              <a:rPr lang="en-US" dirty="0"/>
              <a:t>Implicit bias affects how </a:t>
            </a:r>
            <a:r>
              <a:rPr lang="en-US" dirty="0" smtClean="0"/>
              <a:t>health care providers</a:t>
            </a:r>
            <a:r>
              <a:rPr lang="en-US" dirty="0" smtClean="0"/>
              <a:t> </a:t>
            </a:r>
            <a:r>
              <a:rPr lang="en-US" dirty="0"/>
              <a:t>interact with their patients</a:t>
            </a:r>
          </a:p>
          <a:p>
            <a:r>
              <a:rPr lang="en-US" dirty="0"/>
              <a:t>Within-provider disparities are driven by implicit bias</a:t>
            </a:r>
          </a:p>
          <a:p>
            <a:pPr lvl="1"/>
            <a:r>
              <a:rPr lang="en-US" dirty="0"/>
              <a:t>Physician treats different patients differently</a:t>
            </a:r>
          </a:p>
          <a:p>
            <a:r>
              <a:rPr lang="en-US" dirty="0"/>
              <a:t>It affects clinical decision-making</a:t>
            </a:r>
          </a:p>
          <a:p>
            <a:pPr lvl="1"/>
            <a:r>
              <a:rPr lang="en-US" dirty="0"/>
              <a:t>Example: thrombolysis in chest pain (Green 2007)</a:t>
            </a:r>
          </a:p>
          <a:p>
            <a:pPr lvl="1"/>
            <a:r>
              <a:rPr lang="en-US" dirty="0"/>
              <a:t>Example: pain control in pediatric emergency room (Sabin 2012)</a:t>
            </a:r>
          </a:p>
          <a:p>
            <a:pPr lvl="1"/>
            <a:r>
              <a:rPr lang="en-US" dirty="0"/>
              <a:t>Example: recommendation for IUD use (</a:t>
            </a:r>
            <a:r>
              <a:rPr lang="en-US" dirty="0" err="1"/>
              <a:t>Dehlendorf</a:t>
            </a:r>
            <a:r>
              <a:rPr lang="en-US" dirty="0"/>
              <a:t> 2010)</a:t>
            </a:r>
          </a:p>
          <a:p>
            <a:endParaRPr lang="en-US" dirty="0"/>
          </a:p>
        </p:txBody>
      </p:sp>
    </p:spTree>
    <p:extLst>
      <p:ext uri="{BB962C8B-B14F-4D97-AF65-F5344CB8AC3E}">
        <p14:creationId xmlns:p14="http://schemas.microsoft.com/office/powerpoint/2010/main" val="2379822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Disclosures/Acknowledgements</a:t>
            </a:r>
            <a:endParaRPr lang="en-US" dirty="0"/>
          </a:p>
        </p:txBody>
      </p:sp>
      <p:sp>
        <p:nvSpPr>
          <p:cNvPr id="4" name="Text Placeholder 3"/>
          <p:cNvSpPr>
            <a:spLocks noGrp="1"/>
          </p:cNvSpPr>
          <p:nvPr>
            <p:ph type="body" idx="1"/>
          </p:nvPr>
        </p:nvSpPr>
        <p:spPr/>
        <p:txBody>
          <a:bodyPr/>
          <a:lstStyle/>
          <a:p>
            <a:r>
              <a:rPr lang="en-US" dirty="0" smtClean="0"/>
              <a:t>Disclosures</a:t>
            </a:r>
            <a:endParaRPr lang="en-US" dirty="0"/>
          </a:p>
        </p:txBody>
      </p:sp>
      <p:sp>
        <p:nvSpPr>
          <p:cNvPr id="3" name="Content Placeholder 2"/>
          <p:cNvSpPr>
            <a:spLocks noGrp="1"/>
          </p:cNvSpPr>
          <p:nvPr>
            <p:ph sz="half" idx="2"/>
          </p:nvPr>
        </p:nvSpPr>
        <p:spPr/>
        <p:txBody>
          <a:bodyPr/>
          <a:lstStyle/>
          <a:p>
            <a:r>
              <a:rPr lang="en-US" dirty="0" smtClean="0"/>
              <a:t>None</a:t>
            </a:r>
            <a:endParaRPr lang="en-US" dirty="0"/>
          </a:p>
        </p:txBody>
      </p:sp>
      <p:sp>
        <p:nvSpPr>
          <p:cNvPr id="5" name="Text Placeholder 4"/>
          <p:cNvSpPr>
            <a:spLocks noGrp="1"/>
          </p:cNvSpPr>
          <p:nvPr>
            <p:ph type="body" sz="quarter" idx="3"/>
          </p:nvPr>
        </p:nvSpPr>
        <p:spPr/>
        <p:txBody>
          <a:bodyPr/>
          <a:lstStyle/>
          <a:p>
            <a:r>
              <a:rPr lang="en-US" dirty="0" smtClean="0"/>
              <a:t>Acknowledgements</a:t>
            </a:r>
            <a:endParaRPr lang="en-US" dirty="0"/>
          </a:p>
        </p:txBody>
      </p:sp>
      <p:sp>
        <p:nvSpPr>
          <p:cNvPr id="6" name="Content Placeholder 5"/>
          <p:cNvSpPr>
            <a:spLocks noGrp="1"/>
          </p:cNvSpPr>
          <p:nvPr>
            <p:ph sz="quarter" idx="4"/>
          </p:nvPr>
        </p:nvSpPr>
        <p:spPr/>
        <p:txBody>
          <a:bodyPr/>
          <a:lstStyle/>
          <a:p>
            <a:r>
              <a:rPr lang="en-US" dirty="0" smtClean="0"/>
              <a:t>Dr. Cristina Gonzalez</a:t>
            </a:r>
            <a:endParaRPr lang="en-US" dirty="0"/>
          </a:p>
        </p:txBody>
      </p:sp>
    </p:spTree>
    <p:extLst>
      <p:ext uri="{BB962C8B-B14F-4D97-AF65-F5344CB8AC3E}">
        <p14:creationId xmlns:p14="http://schemas.microsoft.com/office/powerpoint/2010/main" val="4196595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Implicit Bias and Health Care – Chest Pain</a:t>
            </a:r>
          </a:p>
        </p:txBody>
      </p:sp>
      <p:sp>
        <p:nvSpPr>
          <p:cNvPr id="3" name="Content Placeholder 2"/>
          <p:cNvSpPr>
            <a:spLocks noGrp="1"/>
          </p:cNvSpPr>
          <p:nvPr>
            <p:ph idx="1"/>
          </p:nvPr>
        </p:nvSpPr>
        <p:spPr/>
        <p:txBody>
          <a:bodyPr>
            <a:normAutofit fontScale="70000" lnSpcReduction="20000"/>
          </a:bodyPr>
          <a:lstStyle/>
          <a:p>
            <a:r>
              <a:rPr lang="en-US" dirty="0"/>
              <a:t>Green et al. Implicit bias among physicians and its prediction of thrombolysis decision for Black and White patients. 2007. Journal of General Internal Medicine; 22(9): 1231-1238.</a:t>
            </a:r>
          </a:p>
          <a:p>
            <a:r>
              <a:rPr lang="en-US" dirty="0"/>
              <a:t>Internal medicine and emergency medicine residents </a:t>
            </a:r>
            <a:r>
              <a:rPr lang="en-US" dirty="0" smtClean="0"/>
              <a:t>completed a test assessing implicit biases and </a:t>
            </a:r>
            <a:r>
              <a:rPr lang="en-US" dirty="0"/>
              <a:t>were asked to answer a series of clinical vignettes related to a patient presenting to the emergency room with acute coronary syndrome (a type of heart attack that causes chest pain)</a:t>
            </a:r>
          </a:p>
          <a:p>
            <a:r>
              <a:rPr lang="en-US" dirty="0"/>
              <a:t>The standard of care for treatment of acute coronary syndrome is thrombolysis</a:t>
            </a:r>
          </a:p>
        </p:txBody>
      </p:sp>
    </p:spTree>
    <p:extLst>
      <p:ext uri="{BB962C8B-B14F-4D97-AF65-F5344CB8AC3E}">
        <p14:creationId xmlns:p14="http://schemas.microsoft.com/office/powerpoint/2010/main" val="1559365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Implicit Bias and Health Care – Chest Pain</a:t>
            </a:r>
          </a:p>
        </p:txBody>
      </p:sp>
      <p:sp>
        <p:nvSpPr>
          <p:cNvPr id="3" name="Content Placeholder 2"/>
          <p:cNvSpPr>
            <a:spLocks noGrp="1"/>
          </p:cNvSpPr>
          <p:nvPr>
            <p:ph idx="1"/>
          </p:nvPr>
        </p:nvSpPr>
        <p:spPr/>
        <p:txBody>
          <a:bodyPr>
            <a:normAutofit fontScale="92500" lnSpcReduction="10000"/>
          </a:bodyPr>
          <a:lstStyle/>
          <a:p>
            <a:r>
              <a:rPr lang="en-US" dirty="0"/>
              <a:t>No stated preference for </a:t>
            </a:r>
            <a:r>
              <a:rPr lang="en-US" dirty="0" smtClean="0"/>
              <a:t>Black </a:t>
            </a:r>
            <a:r>
              <a:rPr lang="en-US" dirty="0"/>
              <a:t>or </a:t>
            </a:r>
            <a:r>
              <a:rPr lang="en-US" dirty="0" smtClean="0"/>
              <a:t>White </a:t>
            </a:r>
            <a:r>
              <a:rPr lang="en-US" dirty="0"/>
              <a:t>patients</a:t>
            </a:r>
          </a:p>
          <a:p>
            <a:r>
              <a:rPr lang="en-US" dirty="0"/>
              <a:t>Racial implicit bias was correlated with clinical decision-making but explicit bias was not</a:t>
            </a:r>
          </a:p>
          <a:p>
            <a:r>
              <a:rPr lang="en-US" dirty="0"/>
              <a:t>As pro</a:t>
            </a:r>
            <a:r>
              <a:rPr lang="en-US" dirty="0" smtClean="0"/>
              <a:t>-White </a:t>
            </a:r>
            <a:r>
              <a:rPr lang="en-US" dirty="0"/>
              <a:t>bias increased, participants were less likely to recommend the gold-standard therapy for acute coronary syndrome for Black patients than for White patients</a:t>
            </a:r>
          </a:p>
          <a:p>
            <a:endParaRPr lang="en-US" dirty="0"/>
          </a:p>
        </p:txBody>
      </p:sp>
    </p:spTree>
    <p:extLst>
      <p:ext uri="{BB962C8B-B14F-4D97-AF65-F5344CB8AC3E}">
        <p14:creationId xmlns:p14="http://schemas.microsoft.com/office/powerpoint/2010/main" val="3596000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Implicit Bias and Health Care – Pain Control</a:t>
            </a:r>
          </a:p>
        </p:txBody>
      </p:sp>
      <p:sp>
        <p:nvSpPr>
          <p:cNvPr id="3" name="Content Placeholder 2"/>
          <p:cNvSpPr>
            <a:spLocks noGrp="1"/>
          </p:cNvSpPr>
          <p:nvPr>
            <p:ph idx="1"/>
          </p:nvPr>
        </p:nvSpPr>
        <p:spPr/>
        <p:txBody>
          <a:bodyPr>
            <a:normAutofit fontScale="70000" lnSpcReduction="20000"/>
          </a:bodyPr>
          <a:lstStyle/>
          <a:p>
            <a:r>
              <a:rPr lang="en-US" dirty="0"/>
              <a:t>Sabin, JA and AG Greenwald. The influence of implicit bias on treatment recommendations for 4 common pediatric conditions: pain, urinary tract infection, attention deficit hyperactivity disorder, and asthma. 2012. American Journal of Public Health; 102(5): 988-995.  </a:t>
            </a:r>
          </a:p>
          <a:p>
            <a:r>
              <a:rPr lang="en-US" dirty="0"/>
              <a:t>Pediatricians completed </a:t>
            </a:r>
            <a:r>
              <a:rPr lang="en-US" dirty="0" smtClean="0"/>
              <a:t>a test assessing implicit biases and </a:t>
            </a:r>
            <a:r>
              <a:rPr lang="en-US" dirty="0"/>
              <a:t>answered clinical vignettes asking about treatment for pediatric emergency room patients presenting with pain, urinary tract infections, attention deficit disorder and asthma. Explicit attitudes towards race was also assessed. </a:t>
            </a:r>
          </a:p>
        </p:txBody>
      </p:sp>
    </p:spTree>
    <p:extLst>
      <p:ext uri="{BB962C8B-B14F-4D97-AF65-F5344CB8AC3E}">
        <p14:creationId xmlns:p14="http://schemas.microsoft.com/office/powerpoint/2010/main" val="2601380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Implicit Bias and Health Care – Pain Control</a:t>
            </a:r>
          </a:p>
        </p:txBody>
      </p:sp>
      <p:sp>
        <p:nvSpPr>
          <p:cNvPr id="3" name="Content Placeholder 2"/>
          <p:cNvSpPr>
            <a:spLocks noGrp="1"/>
          </p:cNvSpPr>
          <p:nvPr>
            <p:ph idx="1"/>
          </p:nvPr>
        </p:nvSpPr>
        <p:spPr/>
        <p:txBody>
          <a:bodyPr>
            <a:normAutofit fontScale="62500" lnSpcReduction="20000"/>
          </a:bodyPr>
          <a:lstStyle/>
          <a:p>
            <a:r>
              <a:rPr lang="en-US" b="1" dirty="0"/>
              <a:t>Pain Management</a:t>
            </a:r>
            <a:endParaRPr lang="en-US" dirty="0"/>
          </a:p>
          <a:p>
            <a:pPr lvl="1"/>
            <a:r>
              <a:rPr lang="en-US" dirty="0"/>
              <a:t>A 14-year-old (</a:t>
            </a:r>
            <a:r>
              <a:rPr lang="en-US" i="1" dirty="0"/>
              <a:t>African American/white</a:t>
            </a:r>
            <a:r>
              <a:rPr lang="en-US" dirty="0"/>
              <a:t>) male is discharged from the hospital after open reduction and internal fixation of a femur fracture secondary to a motor vehicle crash.  The patient is sent home on Oxycodone for pain relief.  Four days after discharge, the mother calls because he has run out of Oxycodone and is continuing to have pain. </a:t>
            </a:r>
            <a:endParaRPr lang="en-US" dirty="0" smtClean="0"/>
          </a:p>
          <a:p>
            <a:pPr lvl="1"/>
            <a:endParaRPr lang="en-US" dirty="0"/>
          </a:p>
          <a:p>
            <a:pPr lvl="0"/>
            <a:r>
              <a:rPr lang="en-US" b="1" dirty="0"/>
              <a:t>Recommendation:</a:t>
            </a:r>
            <a:r>
              <a:rPr lang="en-US" dirty="0"/>
              <a:t> Prescribe another five days worth of Oxycodone and tell the mother that he should be able to be off of it by the end of that time</a:t>
            </a:r>
            <a:r>
              <a:rPr lang="en-US" dirty="0" smtClean="0"/>
              <a:t>.</a:t>
            </a:r>
            <a:endParaRPr lang="en-US" dirty="0"/>
          </a:p>
          <a:p>
            <a:pPr marL="114300" indent="0">
              <a:buNone/>
            </a:pPr>
            <a:r>
              <a:rPr lang="en-US" dirty="0" smtClean="0"/>
              <a:t>	OR</a:t>
            </a:r>
            <a:endParaRPr lang="en-US" dirty="0"/>
          </a:p>
          <a:p>
            <a:pPr lvl="0"/>
            <a:r>
              <a:rPr lang="en-US" b="1" dirty="0"/>
              <a:t>Recommendation:</a:t>
            </a:r>
            <a:r>
              <a:rPr lang="en-US" dirty="0"/>
              <a:t> Tell the mother that you think he should be able to control the pain with Ibuprofen, which he can get over the </a:t>
            </a:r>
            <a:r>
              <a:rPr lang="en-US" dirty="0" smtClean="0"/>
              <a:t>counter</a:t>
            </a:r>
          </a:p>
          <a:p>
            <a:endParaRPr lang="en-US" dirty="0"/>
          </a:p>
        </p:txBody>
      </p:sp>
    </p:spTree>
    <p:extLst>
      <p:ext uri="{BB962C8B-B14F-4D97-AF65-F5344CB8AC3E}">
        <p14:creationId xmlns:p14="http://schemas.microsoft.com/office/powerpoint/2010/main" val="2663537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Implicit Bias and Health Care – Pain Control</a:t>
            </a:r>
          </a:p>
        </p:txBody>
      </p:sp>
      <p:sp>
        <p:nvSpPr>
          <p:cNvPr id="3" name="Content Placeholder 2"/>
          <p:cNvSpPr>
            <a:spLocks noGrp="1"/>
          </p:cNvSpPr>
          <p:nvPr>
            <p:ph idx="1"/>
          </p:nvPr>
        </p:nvSpPr>
        <p:spPr/>
        <p:txBody>
          <a:bodyPr>
            <a:normAutofit fontScale="92500" lnSpcReduction="10000"/>
          </a:bodyPr>
          <a:lstStyle/>
          <a:p>
            <a:r>
              <a:rPr lang="en-US" dirty="0"/>
              <a:t>No significant association between explicit bias and treatment recommendations</a:t>
            </a:r>
          </a:p>
          <a:p>
            <a:r>
              <a:rPr lang="en-US" dirty="0"/>
              <a:t>No association between implicit bias and treatment recommendations for asthma, ADD, or urinary tract infection </a:t>
            </a:r>
            <a:endParaRPr lang="en-US" dirty="0" smtClean="0"/>
          </a:p>
          <a:p>
            <a:r>
              <a:rPr lang="en-US" dirty="0" smtClean="0"/>
              <a:t>Physicians who had high pro-White bias were less likely to recommend prescribing narcotics to a Black patient</a:t>
            </a:r>
            <a:endParaRPr lang="en-US" dirty="0"/>
          </a:p>
        </p:txBody>
      </p:sp>
    </p:spTree>
    <p:extLst>
      <p:ext uri="{BB962C8B-B14F-4D97-AF65-F5344CB8AC3E}">
        <p14:creationId xmlns:p14="http://schemas.microsoft.com/office/powerpoint/2010/main" val="3698966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Implicit Bias and Health Care – Contraception</a:t>
            </a:r>
          </a:p>
        </p:txBody>
      </p:sp>
      <p:sp>
        <p:nvSpPr>
          <p:cNvPr id="3" name="Content Placeholder 2"/>
          <p:cNvSpPr>
            <a:spLocks noGrp="1"/>
          </p:cNvSpPr>
          <p:nvPr>
            <p:ph idx="1"/>
          </p:nvPr>
        </p:nvSpPr>
        <p:spPr/>
        <p:txBody>
          <a:bodyPr>
            <a:normAutofit fontScale="62500" lnSpcReduction="20000"/>
          </a:bodyPr>
          <a:lstStyle/>
          <a:p>
            <a:r>
              <a:rPr lang="en-US" dirty="0" err="1"/>
              <a:t>Dehlendorf</a:t>
            </a:r>
            <a:r>
              <a:rPr lang="en-US" dirty="0"/>
              <a:t> C, et al. Recommendations for intrauterine contraception: a randomized trial of the effects of patients’ race/ethnicity and socioeconomic status. 2010.  American Journal of Obstetrics and Gynecology; 203(319):e1-8.</a:t>
            </a:r>
          </a:p>
          <a:p>
            <a:r>
              <a:rPr lang="en-US" dirty="0"/>
              <a:t>Showed videos of actors presenting for contraception</a:t>
            </a:r>
          </a:p>
          <a:p>
            <a:pPr lvl="1"/>
            <a:r>
              <a:rPr lang="en-US" dirty="0"/>
              <a:t>Low SES: housekeeper studying for GED</a:t>
            </a:r>
          </a:p>
          <a:p>
            <a:pPr lvl="1"/>
            <a:r>
              <a:rPr lang="en-US" dirty="0"/>
              <a:t>High SES: recent business school graduate working as a bank manager</a:t>
            </a:r>
          </a:p>
          <a:p>
            <a:pPr lvl="1"/>
            <a:r>
              <a:rPr lang="en-US" dirty="0"/>
              <a:t>Scripts varied on above characteristics, as well as on history of sexually transmitted infections and parity (never had a child or had children in past)</a:t>
            </a:r>
          </a:p>
          <a:p>
            <a:pPr lvl="1"/>
            <a:r>
              <a:rPr lang="en-US" dirty="0"/>
              <a:t>Same clinical findings (normal blood pressure, negative gonorrhea/chlamydia testing) and social situation (monogamous relationship not seeking pregnancy for a few years)</a:t>
            </a:r>
          </a:p>
        </p:txBody>
      </p:sp>
    </p:spTree>
    <p:extLst>
      <p:ext uri="{BB962C8B-B14F-4D97-AF65-F5344CB8AC3E}">
        <p14:creationId xmlns:p14="http://schemas.microsoft.com/office/powerpoint/2010/main" val="2383108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Implicit Bias and Health Care – Contraception</a:t>
            </a:r>
          </a:p>
        </p:txBody>
      </p:sp>
      <p:pic>
        <p:nvPicPr>
          <p:cNvPr id="5" name="Content Placeholder 4"/>
          <p:cNvPicPr>
            <a:picLocks noGrp="1" noChangeAspect="1"/>
          </p:cNvPicPr>
          <p:nvPr>
            <p:ph idx="1"/>
          </p:nvPr>
        </p:nvPicPr>
        <p:blipFill>
          <a:blip r:embed="rId3"/>
          <a:srcRect l="-83186" r="-83186"/>
          <a:stretch>
            <a:fillRect/>
          </a:stretch>
        </p:blipFill>
        <p:spPr>
          <a:xfrm>
            <a:off x="0" y="2375799"/>
            <a:ext cx="9132497" cy="3901381"/>
          </a:xfrm>
        </p:spPr>
      </p:pic>
    </p:spTree>
    <p:extLst>
      <p:ext uri="{BB962C8B-B14F-4D97-AF65-F5344CB8AC3E}">
        <p14:creationId xmlns:p14="http://schemas.microsoft.com/office/powerpoint/2010/main" val="196135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Implicit Bias and Health Care – Contraception</a:t>
            </a:r>
          </a:p>
        </p:txBody>
      </p:sp>
      <p:sp>
        <p:nvSpPr>
          <p:cNvPr id="3" name="Content Placeholder 2"/>
          <p:cNvSpPr>
            <a:spLocks noGrp="1"/>
          </p:cNvSpPr>
          <p:nvPr>
            <p:ph idx="1"/>
          </p:nvPr>
        </p:nvSpPr>
        <p:spPr/>
        <p:txBody>
          <a:bodyPr>
            <a:normAutofit lnSpcReduction="10000"/>
          </a:bodyPr>
          <a:lstStyle/>
          <a:p>
            <a:r>
              <a:rPr lang="en-US" dirty="0"/>
              <a:t>Low SES Whites were less likely to have IUD recommended than high SES Whites</a:t>
            </a:r>
          </a:p>
          <a:p>
            <a:r>
              <a:rPr lang="en-US" dirty="0"/>
              <a:t>Low SES Blacks and Latinas were more likely to have IUD recommended than low SES Whites</a:t>
            </a:r>
          </a:p>
          <a:p>
            <a:r>
              <a:rPr lang="en-US" dirty="0"/>
              <a:t>No difference between low and high SES Blacks or Whites</a:t>
            </a:r>
          </a:p>
        </p:txBody>
      </p:sp>
    </p:spTree>
    <p:extLst>
      <p:ext uri="{BB962C8B-B14F-4D97-AF65-F5344CB8AC3E}">
        <p14:creationId xmlns:p14="http://schemas.microsoft.com/office/powerpoint/2010/main" val="1118103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82839"/>
            <a:ext cx="8229600" cy="1204133"/>
          </a:xfrm>
        </p:spPr>
        <p:txBody>
          <a:bodyPr>
            <a:normAutofit fontScale="90000"/>
          </a:bodyPr>
          <a:lstStyle/>
          <a:p>
            <a:r>
              <a:rPr lang="en-US" dirty="0"/>
              <a:t>So what can we do about implicit bias?</a:t>
            </a:r>
          </a:p>
        </p:txBody>
      </p:sp>
    </p:spTree>
    <p:extLst>
      <p:ext uri="{BB962C8B-B14F-4D97-AF65-F5344CB8AC3E}">
        <p14:creationId xmlns:p14="http://schemas.microsoft.com/office/powerpoint/2010/main" val="121854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“…an approach where clinicians and patients share the best available evidence when faced with the task of making decisions, and where patients are supported to consider options, to achieve informed preferences.”</a:t>
            </a:r>
          </a:p>
          <a:p>
            <a:pPr marL="0" indent="0">
              <a:buNone/>
            </a:pPr>
            <a:endParaRPr lang="en-US" dirty="0"/>
          </a:p>
        </p:txBody>
      </p:sp>
      <p:sp>
        <p:nvSpPr>
          <p:cNvPr id="2" name="Title 1"/>
          <p:cNvSpPr>
            <a:spLocks noGrp="1"/>
          </p:cNvSpPr>
          <p:nvPr>
            <p:ph type="title"/>
          </p:nvPr>
        </p:nvSpPr>
        <p:spPr/>
        <p:txBody>
          <a:bodyPr>
            <a:normAutofit/>
          </a:bodyPr>
          <a:lstStyle/>
          <a:p>
            <a:r>
              <a:rPr lang="en-US" dirty="0" smtClean="0"/>
              <a:t>Shared Decision-Making</a:t>
            </a:r>
            <a:endParaRPr lang="en-US" dirty="0"/>
          </a:p>
        </p:txBody>
      </p:sp>
      <p:sp>
        <p:nvSpPr>
          <p:cNvPr id="4" name="TextBox 3"/>
          <p:cNvSpPr txBox="1"/>
          <p:nvPr/>
        </p:nvSpPr>
        <p:spPr>
          <a:xfrm>
            <a:off x="533400" y="6019800"/>
            <a:ext cx="4114800" cy="369332"/>
          </a:xfrm>
          <a:prstGeom prst="rect">
            <a:avLst/>
          </a:prstGeom>
          <a:noFill/>
        </p:spPr>
        <p:txBody>
          <a:bodyPr wrap="square" rtlCol="0">
            <a:spAutoFit/>
          </a:bodyPr>
          <a:lstStyle/>
          <a:p>
            <a:r>
              <a:rPr lang="en-US" dirty="0" err="1" smtClean="0"/>
              <a:t>Elwyn</a:t>
            </a:r>
            <a:r>
              <a:rPr lang="en-US" dirty="0" smtClean="0"/>
              <a:t> et al. BMJ. 2010. </a:t>
            </a:r>
          </a:p>
        </p:txBody>
      </p:sp>
    </p:spTree>
    <p:extLst>
      <p:ext uri="{BB962C8B-B14F-4D97-AF65-F5344CB8AC3E}">
        <p14:creationId xmlns:p14="http://schemas.microsoft.com/office/powerpoint/2010/main" val="32272750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r>
              <a:rPr lang="en-US" dirty="0"/>
              <a:t>To understand what implicit biases are</a:t>
            </a:r>
          </a:p>
          <a:p>
            <a:r>
              <a:rPr lang="en-US" dirty="0"/>
              <a:t>To learn how implicit bias impacts the health care </a:t>
            </a:r>
            <a:r>
              <a:rPr lang="en-US" dirty="0" smtClean="0"/>
              <a:t>field</a:t>
            </a:r>
          </a:p>
          <a:p>
            <a:r>
              <a:rPr lang="en-US" dirty="0" smtClean="0"/>
              <a:t>To learn how to engage in shared decision-making as a strategy to mitigate implicit biases</a:t>
            </a:r>
            <a:endParaRPr lang="en-US" dirty="0"/>
          </a:p>
        </p:txBody>
      </p:sp>
    </p:spTree>
    <p:extLst>
      <p:ext uri="{BB962C8B-B14F-4D97-AF65-F5344CB8AC3E}">
        <p14:creationId xmlns:p14="http://schemas.microsoft.com/office/powerpoint/2010/main" val="1225466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“Well, I had previously, I’d been on </a:t>
            </a:r>
            <a:r>
              <a:rPr lang="en-US" dirty="0" err="1" smtClean="0"/>
              <a:t>Yasmin</a:t>
            </a:r>
            <a:r>
              <a:rPr lang="is-IS" dirty="0" smtClean="0"/>
              <a:t>…. And when I talked to the doctor about being on Yasmin </a:t>
            </a:r>
            <a:r>
              <a:rPr lang="is-IS" dirty="0" smtClean="0"/>
              <a:t>and </a:t>
            </a:r>
            <a:r>
              <a:rPr lang="is-IS" dirty="0" smtClean="0"/>
              <a:t>needing, you know, a refill quite soon, he was kind of like, ‘No, I think you should get an IUD instead.” And like it was, I really did have like a pretty negative experience with them.... Like I felt almost bullied into getting it.... And like, I mean it’s fine. You know, it’s a great method. But I liked the Yasmin that I was on.” </a:t>
            </a:r>
            <a:endParaRPr lang="en-US" dirty="0"/>
          </a:p>
        </p:txBody>
      </p:sp>
      <p:sp>
        <p:nvSpPr>
          <p:cNvPr id="3" name="Title 2"/>
          <p:cNvSpPr>
            <a:spLocks noGrp="1"/>
          </p:cNvSpPr>
          <p:nvPr>
            <p:ph type="title"/>
          </p:nvPr>
        </p:nvSpPr>
        <p:spPr/>
        <p:txBody>
          <a:bodyPr>
            <a:normAutofit/>
          </a:bodyPr>
          <a:lstStyle/>
          <a:p>
            <a:r>
              <a:rPr lang="en-US" dirty="0" smtClean="0"/>
              <a:t>Shared Decision-Making and Contraceptive Counseling</a:t>
            </a:r>
            <a:endParaRPr lang="en-US" dirty="0"/>
          </a:p>
        </p:txBody>
      </p:sp>
      <p:sp>
        <p:nvSpPr>
          <p:cNvPr id="4" name="TextBox 3"/>
          <p:cNvSpPr txBox="1"/>
          <p:nvPr/>
        </p:nvSpPr>
        <p:spPr>
          <a:xfrm>
            <a:off x="457200" y="6018965"/>
            <a:ext cx="4724400" cy="369332"/>
          </a:xfrm>
          <a:prstGeom prst="rect">
            <a:avLst/>
          </a:prstGeom>
          <a:noFill/>
        </p:spPr>
        <p:txBody>
          <a:bodyPr wrap="square" rtlCol="0">
            <a:spAutoFit/>
          </a:bodyPr>
          <a:lstStyle/>
          <a:p>
            <a:r>
              <a:rPr lang="en-US" dirty="0" err="1" smtClean="0"/>
              <a:t>Dehlendorf</a:t>
            </a:r>
            <a:r>
              <a:rPr lang="en-US" dirty="0" smtClean="0"/>
              <a:t> et al. Contraception. 2013.</a:t>
            </a:r>
            <a:endParaRPr lang="en-US" dirty="0"/>
          </a:p>
        </p:txBody>
      </p:sp>
    </p:spTree>
    <p:extLst>
      <p:ext uri="{BB962C8B-B14F-4D97-AF65-F5344CB8AC3E}">
        <p14:creationId xmlns:p14="http://schemas.microsoft.com/office/powerpoint/2010/main" val="46392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“I guess the best way is to tell them all the choices they have and to try to find out what is better for each person because everyone is different. So some things work for some people, some things don’t work. So if they give them all the choices and they try to find out what is better for them or what kind of person they are, that will help them take the best decision.”</a:t>
            </a:r>
            <a:endParaRPr lang="en-US" dirty="0"/>
          </a:p>
        </p:txBody>
      </p:sp>
      <p:sp>
        <p:nvSpPr>
          <p:cNvPr id="3" name="Title 2"/>
          <p:cNvSpPr>
            <a:spLocks noGrp="1"/>
          </p:cNvSpPr>
          <p:nvPr>
            <p:ph type="title"/>
          </p:nvPr>
        </p:nvSpPr>
        <p:spPr/>
        <p:txBody>
          <a:bodyPr>
            <a:normAutofit/>
          </a:bodyPr>
          <a:lstStyle/>
          <a:p>
            <a:r>
              <a:rPr lang="en-US" dirty="0" smtClean="0"/>
              <a:t>Shared Decision-Making and Contraceptive Counseling</a:t>
            </a:r>
            <a:endParaRPr lang="en-US" dirty="0"/>
          </a:p>
        </p:txBody>
      </p:sp>
      <p:sp>
        <p:nvSpPr>
          <p:cNvPr id="4" name="TextBox 3"/>
          <p:cNvSpPr txBox="1"/>
          <p:nvPr/>
        </p:nvSpPr>
        <p:spPr>
          <a:xfrm>
            <a:off x="457200" y="6063734"/>
            <a:ext cx="4724400" cy="369332"/>
          </a:xfrm>
          <a:prstGeom prst="rect">
            <a:avLst/>
          </a:prstGeom>
          <a:noFill/>
        </p:spPr>
        <p:txBody>
          <a:bodyPr wrap="square" rtlCol="0">
            <a:spAutoFit/>
          </a:bodyPr>
          <a:lstStyle/>
          <a:p>
            <a:r>
              <a:rPr lang="en-US" dirty="0" err="1" smtClean="0"/>
              <a:t>Dehlendorf</a:t>
            </a:r>
            <a:r>
              <a:rPr lang="en-US" dirty="0" smtClean="0"/>
              <a:t> et al. Contraception. 2013.</a:t>
            </a:r>
            <a:endParaRPr lang="en-US" dirty="0"/>
          </a:p>
        </p:txBody>
      </p:sp>
    </p:spTree>
    <p:extLst>
      <p:ext uri="{BB962C8B-B14F-4D97-AF65-F5344CB8AC3E}">
        <p14:creationId xmlns:p14="http://schemas.microsoft.com/office/powerpoint/2010/main" val="4242581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Women want control over method selection</a:t>
            </a:r>
          </a:p>
          <a:p>
            <a:r>
              <a:rPr lang="en-US" dirty="0"/>
              <a:t>P</a:t>
            </a:r>
            <a:r>
              <a:rPr lang="en-US" dirty="0" smtClean="0"/>
              <a:t>rovider input must take into account women’s values and preferences</a:t>
            </a:r>
          </a:p>
          <a:p>
            <a:r>
              <a:rPr lang="en-US" dirty="0" smtClean="0"/>
              <a:t>Women want information about side effects</a:t>
            </a:r>
          </a:p>
          <a:p>
            <a:r>
              <a:rPr lang="en-US" dirty="0" smtClean="0"/>
              <a:t>Not all women want their provider to share their personal opinions</a:t>
            </a:r>
          </a:p>
          <a:p>
            <a:pPr lvl="1"/>
            <a:r>
              <a:rPr lang="en-US" dirty="0" smtClean="0"/>
              <a:t>Wait until opinion is sought before giving it</a:t>
            </a:r>
          </a:p>
          <a:p>
            <a:endParaRPr lang="en-US" dirty="0"/>
          </a:p>
        </p:txBody>
      </p:sp>
      <p:sp>
        <p:nvSpPr>
          <p:cNvPr id="2" name="Title 1"/>
          <p:cNvSpPr>
            <a:spLocks noGrp="1"/>
          </p:cNvSpPr>
          <p:nvPr>
            <p:ph type="title"/>
          </p:nvPr>
        </p:nvSpPr>
        <p:spPr/>
        <p:txBody>
          <a:bodyPr>
            <a:normAutofit/>
          </a:bodyPr>
          <a:lstStyle/>
          <a:p>
            <a:r>
              <a:rPr lang="en-US" dirty="0" smtClean="0"/>
              <a:t>Shared Decision-Making and Contraceptive Counseling</a:t>
            </a:r>
            <a:endParaRPr lang="en-US" dirty="0"/>
          </a:p>
        </p:txBody>
      </p:sp>
      <p:sp>
        <p:nvSpPr>
          <p:cNvPr id="4" name="TextBox 3"/>
          <p:cNvSpPr txBox="1"/>
          <p:nvPr/>
        </p:nvSpPr>
        <p:spPr>
          <a:xfrm>
            <a:off x="457200" y="6063734"/>
            <a:ext cx="4724400" cy="369332"/>
          </a:xfrm>
          <a:prstGeom prst="rect">
            <a:avLst/>
          </a:prstGeom>
          <a:noFill/>
        </p:spPr>
        <p:txBody>
          <a:bodyPr wrap="square" rtlCol="0">
            <a:spAutoFit/>
          </a:bodyPr>
          <a:lstStyle/>
          <a:p>
            <a:r>
              <a:rPr lang="en-US" dirty="0" err="1" smtClean="0"/>
              <a:t>Dehlendorf</a:t>
            </a:r>
            <a:r>
              <a:rPr lang="en-US" dirty="0" smtClean="0"/>
              <a:t> et al. Contraception. 2013.</a:t>
            </a:r>
            <a:endParaRPr lang="en-US" dirty="0"/>
          </a:p>
        </p:txBody>
      </p:sp>
    </p:spTree>
    <p:extLst>
      <p:ext uri="{BB962C8B-B14F-4D97-AF65-F5344CB8AC3E}">
        <p14:creationId xmlns:p14="http://schemas.microsoft.com/office/powerpoint/2010/main" val="362589923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a:normAutofit fontScale="92500" lnSpcReduction="20000"/>
          </a:bodyPr>
          <a:lstStyle/>
          <a:p>
            <a:pPr lvl="1"/>
            <a:r>
              <a:rPr lang="en-US" dirty="0" smtClean="0"/>
              <a:t>Definition/explanation of problem</a:t>
            </a:r>
          </a:p>
          <a:p>
            <a:pPr lvl="1"/>
            <a:r>
              <a:rPr lang="en-US" dirty="0" smtClean="0"/>
              <a:t>Presentation of options</a:t>
            </a:r>
          </a:p>
          <a:p>
            <a:pPr lvl="1"/>
            <a:r>
              <a:rPr lang="en-US" dirty="0" smtClean="0"/>
              <a:t>Discussion of pros/cons</a:t>
            </a:r>
          </a:p>
          <a:p>
            <a:pPr lvl="1"/>
            <a:r>
              <a:rPr lang="en-US" dirty="0" smtClean="0"/>
              <a:t>Acknowledgment of patient values and preferences</a:t>
            </a:r>
          </a:p>
          <a:p>
            <a:pPr lvl="1"/>
            <a:r>
              <a:rPr lang="en-US" dirty="0" smtClean="0"/>
              <a:t>Discussion of patient self-efficacy</a:t>
            </a:r>
          </a:p>
          <a:p>
            <a:pPr lvl="1"/>
            <a:r>
              <a:rPr lang="en-US" dirty="0" smtClean="0"/>
              <a:t>Physician knowledge and recommendations</a:t>
            </a:r>
          </a:p>
          <a:p>
            <a:pPr lvl="1"/>
            <a:r>
              <a:rPr lang="en-US" dirty="0" smtClean="0"/>
              <a:t>Check understanding</a:t>
            </a:r>
          </a:p>
          <a:p>
            <a:pPr lvl="1"/>
            <a:r>
              <a:rPr lang="en-US" dirty="0" smtClean="0"/>
              <a:t>Make or defer decision</a:t>
            </a:r>
          </a:p>
          <a:p>
            <a:pPr lvl="1"/>
            <a:r>
              <a:rPr lang="en-US" dirty="0" smtClean="0"/>
              <a:t>Arrange follow-up</a:t>
            </a:r>
            <a:endParaRPr lang="en-US" dirty="0"/>
          </a:p>
        </p:txBody>
      </p:sp>
      <p:sp>
        <p:nvSpPr>
          <p:cNvPr id="3" name="Title 2"/>
          <p:cNvSpPr>
            <a:spLocks noGrp="1"/>
          </p:cNvSpPr>
          <p:nvPr>
            <p:ph type="title"/>
          </p:nvPr>
        </p:nvSpPr>
        <p:spPr/>
        <p:txBody>
          <a:bodyPr>
            <a:normAutofit/>
          </a:bodyPr>
          <a:lstStyle/>
          <a:p>
            <a:r>
              <a:rPr lang="en-US" dirty="0" smtClean="0"/>
              <a:t>Shared Decision-Making – Key Elements</a:t>
            </a:r>
            <a:endParaRPr lang="en-US" dirty="0"/>
          </a:p>
        </p:txBody>
      </p:sp>
      <p:sp>
        <p:nvSpPr>
          <p:cNvPr id="4" name="TextBox 3"/>
          <p:cNvSpPr txBox="1"/>
          <p:nvPr/>
        </p:nvSpPr>
        <p:spPr>
          <a:xfrm>
            <a:off x="476127" y="6018965"/>
            <a:ext cx="5181600" cy="369332"/>
          </a:xfrm>
          <a:prstGeom prst="rect">
            <a:avLst/>
          </a:prstGeom>
          <a:noFill/>
        </p:spPr>
        <p:txBody>
          <a:bodyPr wrap="square" rtlCol="0">
            <a:spAutoFit/>
          </a:bodyPr>
          <a:lstStyle/>
          <a:p>
            <a:r>
              <a:rPr lang="en-US" dirty="0" err="1" smtClean="0"/>
              <a:t>Makoul</a:t>
            </a:r>
            <a:r>
              <a:rPr lang="en-US" dirty="0" smtClean="0"/>
              <a:t> and </a:t>
            </a:r>
            <a:r>
              <a:rPr lang="en-US" dirty="0" err="1" smtClean="0"/>
              <a:t>Clayman</a:t>
            </a:r>
            <a:r>
              <a:rPr lang="en-US" dirty="0" smtClean="0"/>
              <a:t>. Pat </a:t>
            </a:r>
            <a:r>
              <a:rPr lang="en-US" dirty="0" err="1" smtClean="0"/>
              <a:t>Educ</a:t>
            </a:r>
            <a:r>
              <a:rPr lang="en-US" dirty="0" smtClean="0"/>
              <a:t> &amp; Counsel. 2006.</a:t>
            </a:r>
            <a:endParaRPr lang="en-US" dirty="0"/>
          </a:p>
        </p:txBody>
      </p:sp>
    </p:spTree>
    <p:extLst>
      <p:ext uri="{BB962C8B-B14F-4D97-AF65-F5344CB8AC3E}">
        <p14:creationId xmlns:p14="http://schemas.microsoft.com/office/powerpoint/2010/main" val="72851618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SzPct val="100000"/>
              <a:buFont typeface="+mj-lt"/>
              <a:buAutoNum type="arabicPeriod"/>
            </a:pPr>
            <a:r>
              <a:rPr lang="en-US" dirty="0" smtClean="0"/>
              <a:t>Choice talk</a:t>
            </a:r>
          </a:p>
          <a:p>
            <a:pPr marL="514350" indent="-514350">
              <a:buSzPct val="100000"/>
              <a:buFont typeface="+mj-lt"/>
              <a:buAutoNum type="arabicPeriod"/>
            </a:pPr>
            <a:r>
              <a:rPr lang="en-US" dirty="0" smtClean="0"/>
              <a:t>Option talk</a:t>
            </a:r>
          </a:p>
          <a:p>
            <a:pPr marL="514350" indent="-514350">
              <a:buSzPct val="100000"/>
              <a:buFont typeface="+mj-lt"/>
              <a:buAutoNum type="arabicPeriod"/>
            </a:pPr>
            <a:r>
              <a:rPr lang="en-US" dirty="0" smtClean="0"/>
              <a:t>Decision talk</a:t>
            </a:r>
            <a:endParaRPr lang="en-US" dirty="0"/>
          </a:p>
        </p:txBody>
      </p:sp>
      <p:sp>
        <p:nvSpPr>
          <p:cNvPr id="2" name="Title 1"/>
          <p:cNvSpPr>
            <a:spLocks noGrp="1"/>
          </p:cNvSpPr>
          <p:nvPr>
            <p:ph type="title"/>
          </p:nvPr>
        </p:nvSpPr>
        <p:spPr/>
        <p:txBody>
          <a:bodyPr>
            <a:normAutofit/>
          </a:bodyPr>
          <a:lstStyle/>
          <a:p>
            <a:r>
              <a:rPr lang="en-US" dirty="0" smtClean="0"/>
              <a:t>3-Step </a:t>
            </a:r>
            <a:r>
              <a:rPr lang="en-US" dirty="0"/>
              <a:t>M</a:t>
            </a:r>
            <a:r>
              <a:rPr lang="en-US" dirty="0" smtClean="0"/>
              <a:t>odel for Engaging in Shared Decision-Making</a:t>
            </a:r>
            <a:endParaRPr lang="en-US" dirty="0"/>
          </a:p>
        </p:txBody>
      </p:sp>
      <p:sp>
        <p:nvSpPr>
          <p:cNvPr id="5" name="TextBox 4"/>
          <p:cNvSpPr txBox="1"/>
          <p:nvPr/>
        </p:nvSpPr>
        <p:spPr>
          <a:xfrm>
            <a:off x="533400" y="6079068"/>
            <a:ext cx="5486400" cy="381000"/>
          </a:xfrm>
          <a:prstGeom prst="rect">
            <a:avLst/>
          </a:prstGeom>
          <a:noFill/>
        </p:spPr>
        <p:txBody>
          <a:bodyPr wrap="square" rtlCol="0">
            <a:spAutoFit/>
          </a:bodyPr>
          <a:lstStyle/>
          <a:p>
            <a:r>
              <a:rPr lang="en-US" dirty="0" err="1" smtClean="0"/>
              <a:t>Elwyn</a:t>
            </a:r>
            <a:r>
              <a:rPr lang="en-US" dirty="0" smtClean="0"/>
              <a:t> et al. J Gen Intern Med. 2012. </a:t>
            </a:r>
            <a:endParaRPr lang="en-US" dirty="0"/>
          </a:p>
        </p:txBody>
      </p:sp>
    </p:spTree>
    <p:extLst>
      <p:ext uri="{BB962C8B-B14F-4D97-AF65-F5344CB8AC3E}">
        <p14:creationId xmlns:p14="http://schemas.microsoft.com/office/powerpoint/2010/main" val="97895911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static-content-springer-com.elibrary.einstein.yu.edu/image/art%3A10.1007%2Fs11606-012-2077-6/MediaObjects/11606_2012_2077_Fig1_HTML.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static-content-springer-com.elibrary.einstein.yu.edu/image/art%3A10.1007%2Fs11606-012-2077-6/MediaObjects/11606_2012_2077_Fig1_HTML.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8280"/>
            <a:ext cx="5410200" cy="6286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55575" y="5796002"/>
            <a:ext cx="1749425" cy="553998"/>
          </a:xfrm>
          <a:prstGeom prst="rect">
            <a:avLst/>
          </a:prstGeom>
        </p:spPr>
        <p:txBody>
          <a:bodyPr wrap="square">
            <a:spAutoFit/>
          </a:bodyPr>
          <a:lstStyle/>
          <a:p>
            <a:r>
              <a:rPr lang="en-US" sz="1500" dirty="0" err="1" smtClean="0"/>
              <a:t>Elwyn</a:t>
            </a:r>
            <a:r>
              <a:rPr lang="en-US" sz="1500" dirty="0" smtClean="0"/>
              <a:t> et al. J Gen Intern Med. 2012. </a:t>
            </a:r>
            <a:endParaRPr lang="en-US" sz="1500" dirty="0"/>
          </a:p>
        </p:txBody>
      </p:sp>
    </p:spTree>
    <p:extLst>
      <p:ext uri="{BB962C8B-B14F-4D97-AF65-F5344CB8AC3E}">
        <p14:creationId xmlns:p14="http://schemas.microsoft.com/office/powerpoint/2010/main" val="304978744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Step back</a:t>
            </a:r>
          </a:p>
          <a:p>
            <a:r>
              <a:rPr lang="en-US" dirty="0" smtClean="0"/>
              <a:t>Offer choice</a:t>
            </a:r>
          </a:p>
          <a:p>
            <a:r>
              <a:rPr lang="en-US" dirty="0" smtClean="0"/>
              <a:t>Justify choice</a:t>
            </a:r>
          </a:p>
          <a:p>
            <a:r>
              <a:rPr lang="en-US" dirty="0" smtClean="0"/>
              <a:t>Check reaction</a:t>
            </a:r>
          </a:p>
          <a:p>
            <a:r>
              <a:rPr lang="en-US" dirty="0" smtClean="0"/>
              <a:t>Defer closure</a:t>
            </a:r>
            <a:endParaRPr lang="en-US" dirty="0"/>
          </a:p>
        </p:txBody>
      </p:sp>
      <p:sp>
        <p:nvSpPr>
          <p:cNvPr id="2" name="Title 1"/>
          <p:cNvSpPr>
            <a:spLocks noGrp="1"/>
          </p:cNvSpPr>
          <p:nvPr>
            <p:ph type="title"/>
          </p:nvPr>
        </p:nvSpPr>
        <p:spPr/>
        <p:txBody>
          <a:bodyPr/>
          <a:lstStyle/>
          <a:p>
            <a:r>
              <a:rPr lang="en-US" dirty="0" smtClean="0"/>
              <a:t>Choice Talk</a:t>
            </a:r>
            <a:endParaRPr lang="en-US" dirty="0"/>
          </a:p>
        </p:txBody>
      </p:sp>
      <p:sp>
        <p:nvSpPr>
          <p:cNvPr id="5" name="Rectangle 4"/>
          <p:cNvSpPr/>
          <p:nvPr/>
        </p:nvSpPr>
        <p:spPr>
          <a:xfrm>
            <a:off x="533400" y="6087534"/>
            <a:ext cx="3621825" cy="369332"/>
          </a:xfrm>
          <a:prstGeom prst="rect">
            <a:avLst/>
          </a:prstGeom>
        </p:spPr>
        <p:txBody>
          <a:bodyPr wrap="none">
            <a:spAutoFit/>
          </a:bodyPr>
          <a:lstStyle/>
          <a:p>
            <a:r>
              <a:rPr lang="en-US" dirty="0" err="1" smtClean="0"/>
              <a:t>Elwyn</a:t>
            </a:r>
            <a:r>
              <a:rPr lang="en-US" dirty="0" smtClean="0"/>
              <a:t> et al. J Gen Intern Med. 2012. </a:t>
            </a:r>
            <a:endParaRPr lang="en-US" dirty="0"/>
          </a:p>
        </p:txBody>
      </p:sp>
    </p:spTree>
    <p:extLst>
      <p:ext uri="{BB962C8B-B14F-4D97-AF65-F5344CB8AC3E}">
        <p14:creationId xmlns:p14="http://schemas.microsoft.com/office/powerpoint/2010/main" val="53879749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Check knowledge</a:t>
            </a:r>
          </a:p>
          <a:p>
            <a:r>
              <a:rPr lang="en-US" dirty="0" smtClean="0"/>
              <a:t>List options</a:t>
            </a:r>
          </a:p>
          <a:p>
            <a:r>
              <a:rPr lang="en-US" dirty="0" smtClean="0"/>
              <a:t>Describe options</a:t>
            </a:r>
          </a:p>
          <a:p>
            <a:r>
              <a:rPr lang="en-US" dirty="0" smtClean="0"/>
              <a:t>Harms and benefits</a:t>
            </a:r>
          </a:p>
          <a:p>
            <a:r>
              <a:rPr lang="en-US" dirty="0" smtClean="0"/>
              <a:t>Provide patient decision support</a:t>
            </a:r>
          </a:p>
          <a:p>
            <a:r>
              <a:rPr lang="en-US" dirty="0" smtClean="0"/>
              <a:t>Summarize </a:t>
            </a:r>
            <a:endParaRPr lang="en-US" dirty="0"/>
          </a:p>
        </p:txBody>
      </p:sp>
      <p:sp>
        <p:nvSpPr>
          <p:cNvPr id="2" name="Title 1"/>
          <p:cNvSpPr>
            <a:spLocks noGrp="1"/>
          </p:cNvSpPr>
          <p:nvPr>
            <p:ph type="title"/>
          </p:nvPr>
        </p:nvSpPr>
        <p:spPr/>
        <p:txBody>
          <a:bodyPr/>
          <a:lstStyle/>
          <a:p>
            <a:r>
              <a:rPr lang="en-US" dirty="0" smtClean="0"/>
              <a:t>Option Talk</a:t>
            </a:r>
            <a:endParaRPr lang="en-US" dirty="0"/>
          </a:p>
        </p:txBody>
      </p:sp>
      <p:sp>
        <p:nvSpPr>
          <p:cNvPr id="4" name="Rectangle 3"/>
          <p:cNvSpPr/>
          <p:nvPr/>
        </p:nvSpPr>
        <p:spPr>
          <a:xfrm>
            <a:off x="457200" y="6107290"/>
            <a:ext cx="3621825" cy="369332"/>
          </a:xfrm>
          <a:prstGeom prst="rect">
            <a:avLst/>
          </a:prstGeom>
        </p:spPr>
        <p:txBody>
          <a:bodyPr wrap="none">
            <a:spAutoFit/>
          </a:bodyPr>
          <a:lstStyle/>
          <a:p>
            <a:r>
              <a:rPr lang="en-US" dirty="0" err="1" smtClean="0"/>
              <a:t>Elwyn</a:t>
            </a:r>
            <a:r>
              <a:rPr lang="en-US" dirty="0" smtClean="0"/>
              <a:t> et al. J Gen Intern Med. 2012. </a:t>
            </a:r>
            <a:endParaRPr lang="en-US" dirty="0"/>
          </a:p>
        </p:txBody>
      </p:sp>
    </p:spTree>
    <p:extLst>
      <p:ext uri="{BB962C8B-B14F-4D97-AF65-F5344CB8AC3E}">
        <p14:creationId xmlns:p14="http://schemas.microsoft.com/office/powerpoint/2010/main" val="322978579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Focus on preferences</a:t>
            </a:r>
          </a:p>
          <a:p>
            <a:r>
              <a:rPr lang="en-US" dirty="0" smtClean="0"/>
              <a:t>Elicit a preference</a:t>
            </a:r>
          </a:p>
          <a:p>
            <a:r>
              <a:rPr lang="en-US" dirty="0" smtClean="0"/>
              <a:t>Moving to a decision</a:t>
            </a:r>
          </a:p>
          <a:p>
            <a:r>
              <a:rPr lang="en-US" dirty="0" smtClean="0"/>
              <a:t>Offer review</a:t>
            </a:r>
            <a:endParaRPr lang="en-US" dirty="0"/>
          </a:p>
        </p:txBody>
      </p:sp>
      <p:sp>
        <p:nvSpPr>
          <p:cNvPr id="2" name="Title 1"/>
          <p:cNvSpPr>
            <a:spLocks noGrp="1"/>
          </p:cNvSpPr>
          <p:nvPr>
            <p:ph type="title"/>
          </p:nvPr>
        </p:nvSpPr>
        <p:spPr/>
        <p:txBody>
          <a:bodyPr/>
          <a:lstStyle/>
          <a:p>
            <a:r>
              <a:rPr lang="en-US" dirty="0" smtClean="0"/>
              <a:t>Decision Talk</a:t>
            </a:r>
            <a:endParaRPr lang="en-US" dirty="0"/>
          </a:p>
        </p:txBody>
      </p:sp>
      <p:sp>
        <p:nvSpPr>
          <p:cNvPr id="4" name="Rectangle 3"/>
          <p:cNvSpPr/>
          <p:nvPr/>
        </p:nvSpPr>
        <p:spPr>
          <a:xfrm>
            <a:off x="457200" y="6107290"/>
            <a:ext cx="3621825" cy="369332"/>
          </a:xfrm>
          <a:prstGeom prst="rect">
            <a:avLst/>
          </a:prstGeom>
        </p:spPr>
        <p:txBody>
          <a:bodyPr wrap="none">
            <a:spAutoFit/>
          </a:bodyPr>
          <a:lstStyle/>
          <a:p>
            <a:r>
              <a:rPr lang="en-US" dirty="0" err="1" smtClean="0"/>
              <a:t>Elwyn</a:t>
            </a:r>
            <a:r>
              <a:rPr lang="en-US" dirty="0" smtClean="0"/>
              <a:t> et al. J Gen Intern Med. 2012. </a:t>
            </a:r>
            <a:endParaRPr lang="en-US" dirty="0"/>
          </a:p>
        </p:txBody>
      </p:sp>
    </p:spTree>
    <p:extLst>
      <p:ext uri="{BB962C8B-B14F-4D97-AF65-F5344CB8AC3E}">
        <p14:creationId xmlns:p14="http://schemas.microsoft.com/office/powerpoint/2010/main" val="324990481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Decision-Making: </a:t>
            </a:r>
            <a:r>
              <a:rPr lang="en-US" dirty="0"/>
              <a:t>One Key Question ®</a:t>
            </a:r>
          </a:p>
        </p:txBody>
      </p:sp>
      <p:sp>
        <p:nvSpPr>
          <p:cNvPr id="3" name="Content Placeholder 2"/>
          <p:cNvSpPr>
            <a:spLocks noGrp="1"/>
          </p:cNvSpPr>
          <p:nvPr>
            <p:ph idx="1"/>
          </p:nvPr>
        </p:nvSpPr>
        <p:spPr>
          <a:xfrm>
            <a:off x="457200" y="2356780"/>
            <a:ext cx="8229600" cy="3515665"/>
          </a:xfrm>
        </p:spPr>
        <p:txBody>
          <a:bodyPr>
            <a:normAutofit lnSpcReduction="10000"/>
          </a:bodyPr>
          <a:lstStyle/>
          <a:p>
            <a:r>
              <a:rPr lang="en-US" dirty="0" smtClean="0"/>
              <a:t>“Would you like to become pregnant in the next year?”</a:t>
            </a:r>
          </a:p>
          <a:p>
            <a:pPr lvl="1"/>
            <a:r>
              <a:rPr lang="en-US" dirty="0" smtClean="0"/>
              <a:t>Yes</a:t>
            </a:r>
          </a:p>
          <a:p>
            <a:pPr lvl="1"/>
            <a:r>
              <a:rPr lang="en-US" dirty="0" smtClean="0"/>
              <a:t>No</a:t>
            </a:r>
          </a:p>
          <a:p>
            <a:pPr lvl="1"/>
            <a:r>
              <a:rPr lang="en-US" dirty="0" smtClean="0"/>
              <a:t>Okay either way</a:t>
            </a:r>
          </a:p>
          <a:p>
            <a:pPr lvl="1"/>
            <a:r>
              <a:rPr lang="en-US" dirty="0" smtClean="0"/>
              <a:t>Not sure</a:t>
            </a:r>
          </a:p>
          <a:p>
            <a:r>
              <a:rPr lang="en-US" dirty="0" smtClean="0"/>
              <a:t>Benefits: non-judgmental, open-ended</a:t>
            </a:r>
            <a:endParaRPr lang="en-US" dirty="0"/>
          </a:p>
        </p:txBody>
      </p:sp>
      <p:sp>
        <p:nvSpPr>
          <p:cNvPr id="4" name="TextBox 3"/>
          <p:cNvSpPr txBox="1"/>
          <p:nvPr/>
        </p:nvSpPr>
        <p:spPr>
          <a:xfrm>
            <a:off x="457200" y="5589860"/>
            <a:ext cx="8229600" cy="923330"/>
          </a:xfrm>
          <a:prstGeom prst="rect">
            <a:avLst/>
          </a:prstGeom>
          <a:noFill/>
        </p:spPr>
        <p:txBody>
          <a:bodyPr wrap="square" rtlCol="0">
            <a:spAutoFit/>
          </a:bodyPr>
          <a:lstStyle/>
          <a:p>
            <a:r>
              <a:rPr lang="en-US" dirty="0" err="1" smtClean="0"/>
              <a:t>Powertodecide.org</a:t>
            </a:r>
            <a:endParaRPr lang="en-US" dirty="0" smtClean="0"/>
          </a:p>
          <a:p>
            <a:r>
              <a:rPr lang="en-US" dirty="0"/>
              <a:t>https://www1.nyc.gov/assets/</a:t>
            </a:r>
            <a:r>
              <a:rPr lang="en-US" dirty="0" err="1"/>
              <a:t>doh</a:t>
            </a:r>
            <a:r>
              <a:rPr lang="en-US" dirty="0"/>
              <a:t>/downloads/</a:t>
            </a:r>
            <a:r>
              <a:rPr lang="en-US" dirty="0" err="1"/>
              <a:t>pdf</a:t>
            </a:r>
            <a:r>
              <a:rPr lang="en-US" dirty="0"/>
              <a:t>/</a:t>
            </a:r>
            <a:r>
              <a:rPr lang="en-US" dirty="0" err="1"/>
              <a:t>ms</a:t>
            </a:r>
            <a:r>
              <a:rPr lang="en-US" dirty="0"/>
              <a:t>/</a:t>
            </a:r>
            <a:r>
              <a:rPr lang="en-US" dirty="0" err="1"/>
              <a:t>srh</a:t>
            </a:r>
            <a:r>
              <a:rPr lang="en-US" dirty="0"/>
              <a:t>-clinical-</a:t>
            </a:r>
            <a:r>
              <a:rPr lang="en-US" dirty="0" err="1"/>
              <a:t>guide.pdf</a:t>
            </a:r>
            <a:endParaRPr lang="en-US" dirty="0" smtClean="0"/>
          </a:p>
          <a:p>
            <a:r>
              <a:rPr lang="en-US" dirty="0" smtClean="0"/>
              <a:t>HK </a:t>
            </a:r>
            <a:r>
              <a:rPr lang="en-US" dirty="0" err="1" smtClean="0"/>
              <a:t>Bellanca</a:t>
            </a:r>
            <a:r>
              <a:rPr lang="en-US" dirty="0" smtClean="0"/>
              <a:t> and MS Hunter. Contraception, 2013.</a:t>
            </a:r>
          </a:p>
        </p:txBody>
      </p:sp>
    </p:spTree>
    <p:extLst>
      <p:ext uri="{BB962C8B-B14F-4D97-AF65-F5344CB8AC3E}">
        <p14:creationId xmlns:p14="http://schemas.microsoft.com/office/powerpoint/2010/main" val="33531027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Things to Keep in Mind</a:t>
            </a:r>
          </a:p>
        </p:txBody>
      </p:sp>
      <p:sp>
        <p:nvSpPr>
          <p:cNvPr id="3" name="Content Placeholder 2"/>
          <p:cNvSpPr>
            <a:spLocks noGrp="1"/>
          </p:cNvSpPr>
          <p:nvPr>
            <p:ph idx="1"/>
          </p:nvPr>
        </p:nvSpPr>
        <p:spPr/>
        <p:txBody>
          <a:bodyPr/>
          <a:lstStyle/>
          <a:p>
            <a:r>
              <a:rPr lang="en-US" dirty="0"/>
              <a:t>Everyone has implicit biases</a:t>
            </a:r>
          </a:p>
          <a:p>
            <a:r>
              <a:rPr lang="en-US" dirty="0"/>
              <a:t>Sometimes thinking about and talking about implicit bias makes us feel </a:t>
            </a:r>
            <a:r>
              <a:rPr lang="en-US" dirty="0" smtClean="0"/>
              <a:t>uncomfortable</a:t>
            </a:r>
          </a:p>
          <a:p>
            <a:r>
              <a:rPr lang="en-US" dirty="0" smtClean="0"/>
              <a:t>THIS IS NORMAL</a:t>
            </a:r>
            <a:endParaRPr lang="en-US" dirty="0"/>
          </a:p>
        </p:txBody>
      </p:sp>
    </p:spTree>
    <p:extLst>
      <p:ext uri="{BB962C8B-B14F-4D97-AF65-F5344CB8AC3E}">
        <p14:creationId xmlns:p14="http://schemas.microsoft.com/office/powerpoint/2010/main" val="6264673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Decision-Making: </a:t>
            </a:r>
            <a:r>
              <a:rPr lang="en-US" dirty="0"/>
              <a:t>One Key Question ®</a:t>
            </a:r>
          </a:p>
        </p:txBody>
      </p:sp>
      <p:sp>
        <p:nvSpPr>
          <p:cNvPr id="3" name="Content Placeholder 2"/>
          <p:cNvSpPr>
            <a:spLocks noGrp="1"/>
          </p:cNvSpPr>
          <p:nvPr>
            <p:ph idx="1"/>
          </p:nvPr>
        </p:nvSpPr>
        <p:spPr/>
        <p:txBody>
          <a:bodyPr/>
          <a:lstStyle/>
          <a:p>
            <a:r>
              <a:rPr lang="en-US" dirty="0" smtClean="0"/>
              <a:t>One Key Question ® - “Yes”</a:t>
            </a:r>
          </a:p>
          <a:p>
            <a:pPr lvl="1"/>
            <a:r>
              <a:rPr lang="en-US" dirty="0" smtClean="0"/>
              <a:t>Prenatal vitamins, folic acid</a:t>
            </a:r>
          </a:p>
          <a:p>
            <a:pPr lvl="1"/>
            <a:r>
              <a:rPr lang="en-US" dirty="0" smtClean="0"/>
              <a:t>Preconception counseling</a:t>
            </a:r>
          </a:p>
          <a:p>
            <a:pPr lvl="2"/>
            <a:r>
              <a:rPr lang="en-US" dirty="0" smtClean="0"/>
              <a:t>Birth spacing</a:t>
            </a:r>
          </a:p>
          <a:p>
            <a:pPr lvl="2"/>
            <a:r>
              <a:rPr lang="en-US" dirty="0" smtClean="0"/>
              <a:t>Tobacco cessation</a:t>
            </a:r>
          </a:p>
          <a:p>
            <a:pPr lvl="2"/>
            <a:r>
              <a:rPr lang="en-US" dirty="0" smtClean="0"/>
              <a:t>Primary care needs: hypertension, diabetes, thyroid </a:t>
            </a:r>
          </a:p>
        </p:txBody>
      </p:sp>
      <p:sp>
        <p:nvSpPr>
          <p:cNvPr id="5" name="TextBox 4"/>
          <p:cNvSpPr txBox="1"/>
          <p:nvPr/>
        </p:nvSpPr>
        <p:spPr>
          <a:xfrm>
            <a:off x="457200" y="5589860"/>
            <a:ext cx="8229600" cy="923330"/>
          </a:xfrm>
          <a:prstGeom prst="rect">
            <a:avLst/>
          </a:prstGeom>
          <a:noFill/>
        </p:spPr>
        <p:txBody>
          <a:bodyPr wrap="square" rtlCol="0">
            <a:spAutoFit/>
          </a:bodyPr>
          <a:lstStyle/>
          <a:p>
            <a:r>
              <a:rPr lang="en-US" dirty="0" err="1" smtClean="0"/>
              <a:t>Powertodecide.org</a:t>
            </a:r>
            <a:endParaRPr lang="en-US" dirty="0" smtClean="0"/>
          </a:p>
          <a:p>
            <a:r>
              <a:rPr lang="en-US" dirty="0"/>
              <a:t>https://www1.nyc.gov/assets/</a:t>
            </a:r>
            <a:r>
              <a:rPr lang="en-US" dirty="0" err="1"/>
              <a:t>doh</a:t>
            </a:r>
            <a:r>
              <a:rPr lang="en-US" dirty="0"/>
              <a:t>/downloads/</a:t>
            </a:r>
            <a:r>
              <a:rPr lang="en-US" dirty="0" err="1"/>
              <a:t>pdf</a:t>
            </a:r>
            <a:r>
              <a:rPr lang="en-US" dirty="0"/>
              <a:t>/</a:t>
            </a:r>
            <a:r>
              <a:rPr lang="en-US" dirty="0" err="1"/>
              <a:t>ms</a:t>
            </a:r>
            <a:r>
              <a:rPr lang="en-US" dirty="0"/>
              <a:t>/</a:t>
            </a:r>
            <a:r>
              <a:rPr lang="en-US" dirty="0" err="1"/>
              <a:t>srh</a:t>
            </a:r>
            <a:r>
              <a:rPr lang="en-US" dirty="0"/>
              <a:t>-clinical-</a:t>
            </a:r>
            <a:r>
              <a:rPr lang="en-US" dirty="0" err="1"/>
              <a:t>guide.pdf</a:t>
            </a:r>
            <a:endParaRPr lang="en-US" dirty="0" smtClean="0"/>
          </a:p>
          <a:p>
            <a:r>
              <a:rPr lang="en-US" dirty="0" smtClean="0"/>
              <a:t>HK </a:t>
            </a:r>
            <a:r>
              <a:rPr lang="en-US" dirty="0" err="1" smtClean="0"/>
              <a:t>Bellanca</a:t>
            </a:r>
            <a:r>
              <a:rPr lang="en-US" dirty="0" smtClean="0"/>
              <a:t> and MS Hunter. Contraception, 2013.</a:t>
            </a:r>
          </a:p>
        </p:txBody>
      </p:sp>
    </p:spTree>
    <p:extLst>
      <p:ext uri="{BB962C8B-B14F-4D97-AF65-F5344CB8AC3E}">
        <p14:creationId xmlns:p14="http://schemas.microsoft.com/office/powerpoint/2010/main" val="31076314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Decision-Making: One Key Question ®</a:t>
            </a:r>
            <a:endParaRPr lang="en-US" dirty="0"/>
          </a:p>
        </p:txBody>
      </p:sp>
      <p:sp>
        <p:nvSpPr>
          <p:cNvPr id="3" name="Content Placeholder 2"/>
          <p:cNvSpPr>
            <a:spLocks noGrp="1"/>
          </p:cNvSpPr>
          <p:nvPr>
            <p:ph idx="1"/>
          </p:nvPr>
        </p:nvSpPr>
        <p:spPr>
          <a:xfrm>
            <a:off x="457200" y="2340500"/>
            <a:ext cx="8229600" cy="3515665"/>
          </a:xfrm>
        </p:spPr>
        <p:txBody>
          <a:bodyPr>
            <a:normAutofit fontScale="92500"/>
          </a:bodyPr>
          <a:lstStyle/>
          <a:p>
            <a:r>
              <a:rPr lang="en-US" dirty="0" smtClean="0"/>
              <a:t>One Key Question ® - “No”</a:t>
            </a:r>
          </a:p>
          <a:p>
            <a:pPr lvl="1"/>
            <a:r>
              <a:rPr lang="en-US" dirty="0" smtClean="0"/>
              <a:t>Offer contraception, EC</a:t>
            </a:r>
          </a:p>
          <a:p>
            <a:r>
              <a:rPr lang="en-US" dirty="0" smtClean="0"/>
              <a:t>One Key Question ® - “Not sure,” “OK either way”</a:t>
            </a:r>
          </a:p>
          <a:p>
            <a:pPr lvl="1"/>
            <a:r>
              <a:rPr lang="en-US" dirty="0" smtClean="0"/>
              <a:t>Offer preconception counseling, contraception, EC</a:t>
            </a:r>
          </a:p>
          <a:p>
            <a:pPr lvl="1"/>
            <a:r>
              <a:rPr lang="en-US" dirty="0" smtClean="0"/>
              <a:t>Often the discussion of offering multiple choices will help guide the patient to a more definite choice</a:t>
            </a:r>
            <a:endParaRPr lang="en-US" dirty="0"/>
          </a:p>
        </p:txBody>
      </p:sp>
      <p:sp>
        <p:nvSpPr>
          <p:cNvPr id="5" name="TextBox 4"/>
          <p:cNvSpPr txBox="1"/>
          <p:nvPr/>
        </p:nvSpPr>
        <p:spPr>
          <a:xfrm>
            <a:off x="457200" y="5589860"/>
            <a:ext cx="8229600" cy="923330"/>
          </a:xfrm>
          <a:prstGeom prst="rect">
            <a:avLst/>
          </a:prstGeom>
          <a:noFill/>
        </p:spPr>
        <p:txBody>
          <a:bodyPr wrap="square" rtlCol="0">
            <a:spAutoFit/>
          </a:bodyPr>
          <a:lstStyle/>
          <a:p>
            <a:r>
              <a:rPr lang="en-US" dirty="0" err="1" smtClean="0"/>
              <a:t>Powertodecide.org</a:t>
            </a:r>
            <a:endParaRPr lang="en-US" dirty="0" smtClean="0"/>
          </a:p>
          <a:p>
            <a:r>
              <a:rPr lang="en-US" dirty="0"/>
              <a:t>https://www1.nyc.gov/assets/</a:t>
            </a:r>
            <a:r>
              <a:rPr lang="en-US" dirty="0" err="1"/>
              <a:t>doh</a:t>
            </a:r>
            <a:r>
              <a:rPr lang="en-US" dirty="0"/>
              <a:t>/downloads/</a:t>
            </a:r>
            <a:r>
              <a:rPr lang="en-US" dirty="0" err="1"/>
              <a:t>pdf</a:t>
            </a:r>
            <a:r>
              <a:rPr lang="en-US" dirty="0"/>
              <a:t>/</a:t>
            </a:r>
            <a:r>
              <a:rPr lang="en-US" dirty="0" err="1"/>
              <a:t>ms</a:t>
            </a:r>
            <a:r>
              <a:rPr lang="en-US" dirty="0"/>
              <a:t>/</a:t>
            </a:r>
            <a:r>
              <a:rPr lang="en-US" dirty="0" err="1"/>
              <a:t>srh</a:t>
            </a:r>
            <a:r>
              <a:rPr lang="en-US" dirty="0"/>
              <a:t>-clinical-</a:t>
            </a:r>
            <a:r>
              <a:rPr lang="en-US" dirty="0" err="1"/>
              <a:t>guide.pdf</a:t>
            </a:r>
            <a:endParaRPr lang="en-US" dirty="0" smtClean="0"/>
          </a:p>
          <a:p>
            <a:r>
              <a:rPr lang="en-US" dirty="0" smtClean="0"/>
              <a:t>HK </a:t>
            </a:r>
            <a:r>
              <a:rPr lang="en-US" dirty="0" err="1" smtClean="0"/>
              <a:t>Bellanca</a:t>
            </a:r>
            <a:r>
              <a:rPr lang="en-US" dirty="0" smtClean="0"/>
              <a:t> and MS Hunter. Contraception, 2013.</a:t>
            </a:r>
          </a:p>
        </p:txBody>
      </p:sp>
    </p:spTree>
    <p:extLst>
      <p:ext uri="{BB962C8B-B14F-4D97-AF65-F5344CB8AC3E}">
        <p14:creationId xmlns:p14="http://schemas.microsoft.com/office/powerpoint/2010/main" val="13334182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Decision-Making: Contraception Counseling</a:t>
            </a:r>
            <a:endParaRPr lang="en-US" dirty="0"/>
          </a:p>
        </p:txBody>
      </p:sp>
      <p:sp>
        <p:nvSpPr>
          <p:cNvPr id="3" name="Content Placeholder 2"/>
          <p:cNvSpPr>
            <a:spLocks noGrp="1"/>
          </p:cNvSpPr>
          <p:nvPr>
            <p:ph idx="1"/>
          </p:nvPr>
        </p:nvSpPr>
        <p:spPr/>
        <p:txBody>
          <a:bodyPr/>
          <a:lstStyle/>
          <a:p>
            <a:r>
              <a:rPr lang="en-US" dirty="0" smtClean="0"/>
              <a:t>Initiate the conversation</a:t>
            </a:r>
          </a:p>
          <a:p>
            <a:r>
              <a:rPr lang="en-US" dirty="0" smtClean="0"/>
              <a:t>Elicit informed preferences</a:t>
            </a:r>
          </a:p>
          <a:p>
            <a:r>
              <a:rPr lang="en-US" dirty="0" smtClean="0"/>
              <a:t>Facilitate decision making</a:t>
            </a:r>
          </a:p>
          <a:p>
            <a:r>
              <a:rPr lang="en-US" dirty="0" smtClean="0"/>
              <a:t>Make the final decision</a:t>
            </a:r>
            <a:endParaRPr lang="en-US" dirty="0"/>
          </a:p>
        </p:txBody>
      </p:sp>
      <p:sp>
        <p:nvSpPr>
          <p:cNvPr id="4" name="TextBox 3"/>
          <p:cNvSpPr txBox="1"/>
          <p:nvPr/>
        </p:nvSpPr>
        <p:spPr>
          <a:xfrm>
            <a:off x="29815" y="6018965"/>
            <a:ext cx="9131789" cy="369332"/>
          </a:xfrm>
          <a:prstGeom prst="rect">
            <a:avLst/>
          </a:prstGeom>
          <a:noFill/>
        </p:spPr>
        <p:txBody>
          <a:bodyPr wrap="none" rtlCol="0">
            <a:spAutoFit/>
          </a:bodyPr>
          <a:lstStyle/>
          <a:p>
            <a:r>
              <a:rPr lang="en-US" dirty="0" smtClean="0"/>
              <a:t>C </a:t>
            </a:r>
            <a:r>
              <a:rPr lang="en-US" dirty="0" err="1" smtClean="0"/>
              <a:t>Dehlendorf</a:t>
            </a:r>
            <a:r>
              <a:rPr lang="en-US" dirty="0" smtClean="0"/>
              <a:t>. Contraception counseling and selection for women. </a:t>
            </a:r>
            <a:r>
              <a:rPr lang="en-US" dirty="0" err="1" smtClean="0"/>
              <a:t>UpToDate</a:t>
            </a:r>
            <a:r>
              <a:rPr lang="en-US" dirty="0" smtClean="0"/>
              <a:t>, accessed 5/20/19  </a:t>
            </a:r>
            <a:endParaRPr lang="en-US" dirty="0"/>
          </a:p>
        </p:txBody>
      </p:sp>
    </p:spTree>
    <p:extLst>
      <p:ext uri="{BB962C8B-B14F-4D97-AF65-F5344CB8AC3E}">
        <p14:creationId xmlns:p14="http://schemas.microsoft.com/office/powerpoint/2010/main" val="7110091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0" end="0"/>
                                            </p:txEl>
                                          </p:spTgt>
                                        </p:tgtEl>
                                        <p:attrNameLst>
                                          <p:attrName>style.color</p:attrName>
                                        </p:attrNameLst>
                                      </p:cBhvr>
                                      <p:to>
                                        <a:schemeClr val="accent2"/>
                                      </p:to>
                                    </p:animClr>
                                    <p:animClr clrSpc="rgb" dir="cw">
                                      <p:cBhvr>
                                        <p:cTn id="7" dur="500" fill="hold"/>
                                        <p:tgtEl>
                                          <p:spTgt spid="3">
                                            <p:txEl>
                                              <p:pRg st="0" end="0"/>
                                            </p:txEl>
                                          </p:spTgt>
                                        </p:tgtEl>
                                        <p:attrNameLst>
                                          <p:attrName>fillcolor</p:attrName>
                                        </p:attrNameLst>
                                      </p:cBhvr>
                                      <p:to>
                                        <a:schemeClr val="accent2"/>
                                      </p:to>
                                    </p:animClr>
                                    <p:set>
                                      <p:cBhvr>
                                        <p:cTn id="8" dur="500" fill="hold"/>
                                        <p:tgtEl>
                                          <p:spTgt spid="3">
                                            <p:txEl>
                                              <p:pRg st="0" end="0"/>
                                            </p:txEl>
                                          </p:spTgt>
                                        </p:tgtEl>
                                        <p:attrNameLst>
                                          <p:attrName>fill.type</p:attrName>
                                        </p:attrNameLst>
                                      </p:cBhvr>
                                      <p:to>
                                        <p:strVal val="solid"/>
                                      </p:to>
                                    </p:set>
                                    <p:anim to="1.5" calcmode="lin" valueType="num">
                                      <p:cBhvr override="childStyle">
                                        <p:cTn id="9" dur="500" fill="hold"/>
                                        <p:tgtEl>
                                          <p:spTgt spid="3">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Decision-Making: Contraception Counseling</a:t>
            </a:r>
            <a:endParaRPr lang="en-US" dirty="0"/>
          </a:p>
        </p:txBody>
      </p:sp>
      <p:sp>
        <p:nvSpPr>
          <p:cNvPr id="3" name="Content Placeholder 2"/>
          <p:cNvSpPr>
            <a:spLocks noGrp="1"/>
          </p:cNvSpPr>
          <p:nvPr>
            <p:ph idx="1"/>
          </p:nvPr>
        </p:nvSpPr>
        <p:spPr/>
        <p:txBody>
          <a:bodyPr/>
          <a:lstStyle/>
          <a:p>
            <a:r>
              <a:rPr lang="en-US" dirty="0" smtClean="0"/>
              <a:t>Initiate the conversation</a:t>
            </a:r>
          </a:p>
          <a:p>
            <a:pPr lvl="1"/>
            <a:r>
              <a:rPr lang="en-US" dirty="0"/>
              <a:t>“Would you like to talk about your birth control options?”</a:t>
            </a:r>
          </a:p>
          <a:p>
            <a:pPr lvl="1"/>
            <a:r>
              <a:rPr lang="en-US" dirty="0"/>
              <a:t>“Do you have a sense of what is important to you about your birth control method?</a:t>
            </a:r>
          </a:p>
        </p:txBody>
      </p:sp>
      <p:sp>
        <p:nvSpPr>
          <p:cNvPr id="4" name="TextBox 3"/>
          <p:cNvSpPr txBox="1"/>
          <p:nvPr/>
        </p:nvSpPr>
        <p:spPr>
          <a:xfrm>
            <a:off x="29815" y="6018965"/>
            <a:ext cx="9131789" cy="369332"/>
          </a:xfrm>
          <a:prstGeom prst="rect">
            <a:avLst/>
          </a:prstGeom>
          <a:noFill/>
        </p:spPr>
        <p:txBody>
          <a:bodyPr wrap="none" rtlCol="0">
            <a:spAutoFit/>
          </a:bodyPr>
          <a:lstStyle/>
          <a:p>
            <a:r>
              <a:rPr lang="en-US" dirty="0" smtClean="0"/>
              <a:t>C </a:t>
            </a:r>
            <a:r>
              <a:rPr lang="en-US" dirty="0" err="1" smtClean="0"/>
              <a:t>Dehlendorf</a:t>
            </a:r>
            <a:r>
              <a:rPr lang="en-US" dirty="0" smtClean="0"/>
              <a:t>. Contraception counseling and selection for women. </a:t>
            </a:r>
            <a:r>
              <a:rPr lang="en-US" dirty="0" err="1" smtClean="0"/>
              <a:t>UpToDate</a:t>
            </a:r>
            <a:r>
              <a:rPr lang="en-US" dirty="0" smtClean="0"/>
              <a:t>, accessed 5/20/19  </a:t>
            </a:r>
            <a:endParaRPr lang="en-US" dirty="0"/>
          </a:p>
        </p:txBody>
      </p:sp>
    </p:spTree>
    <p:extLst>
      <p:ext uri="{BB962C8B-B14F-4D97-AF65-F5344CB8AC3E}">
        <p14:creationId xmlns:p14="http://schemas.microsoft.com/office/powerpoint/2010/main" val="335672872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Decision-Making: Contraception Counseling</a:t>
            </a:r>
            <a:endParaRPr lang="en-US" dirty="0"/>
          </a:p>
        </p:txBody>
      </p:sp>
      <p:sp>
        <p:nvSpPr>
          <p:cNvPr id="3" name="Content Placeholder 2"/>
          <p:cNvSpPr>
            <a:spLocks noGrp="1"/>
          </p:cNvSpPr>
          <p:nvPr>
            <p:ph idx="1"/>
          </p:nvPr>
        </p:nvSpPr>
        <p:spPr/>
        <p:txBody>
          <a:bodyPr/>
          <a:lstStyle/>
          <a:p>
            <a:r>
              <a:rPr lang="en-US" dirty="0" smtClean="0"/>
              <a:t>Initiate the conversation</a:t>
            </a:r>
          </a:p>
          <a:p>
            <a:r>
              <a:rPr lang="en-US" dirty="0" smtClean="0"/>
              <a:t>Elicit informed preferences</a:t>
            </a:r>
          </a:p>
          <a:p>
            <a:r>
              <a:rPr lang="en-US" dirty="0" smtClean="0"/>
              <a:t>Facilitate decision making</a:t>
            </a:r>
          </a:p>
          <a:p>
            <a:r>
              <a:rPr lang="en-US" dirty="0" smtClean="0"/>
              <a:t>Make the final decision</a:t>
            </a:r>
            <a:endParaRPr lang="en-US" dirty="0"/>
          </a:p>
        </p:txBody>
      </p:sp>
      <p:sp>
        <p:nvSpPr>
          <p:cNvPr id="4" name="TextBox 3"/>
          <p:cNvSpPr txBox="1"/>
          <p:nvPr/>
        </p:nvSpPr>
        <p:spPr>
          <a:xfrm>
            <a:off x="29815" y="6018965"/>
            <a:ext cx="9131789" cy="369332"/>
          </a:xfrm>
          <a:prstGeom prst="rect">
            <a:avLst/>
          </a:prstGeom>
          <a:noFill/>
        </p:spPr>
        <p:txBody>
          <a:bodyPr wrap="none" rtlCol="0">
            <a:spAutoFit/>
          </a:bodyPr>
          <a:lstStyle/>
          <a:p>
            <a:r>
              <a:rPr lang="en-US" dirty="0" smtClean="0"/>
              <a:t>C </a:t>
            </a:r>
            <a:r>
              <a:rPr lang="en-US" dirty="0" err="1" smtClean="0"/>
              <a:t>Dehlendorf</a:t>
            </a:r>
            <a:r>
              <a:rPr lang="en-US" dirty="0" smtClean="0"/>
              <a:t>. Contraception counseling and selection for women. </a:t>
            </a:r>
            <a:r>
              <a:rPr lang="en-US" dirty="0" err="1" smtClean="0"/>
              <a:t>UpToDate</a:t>
            </a:r>
            <a:r>
              <a:rPr lang="en-US" dirty="0" smtClean="0"/>
              <a:t>, accessed 5/20/19  </a:t>
            </a:r>
            <a:endParaRPr lang="en-US" dirty="0"/>
          </a:p>
        </p:txBody>
      </p:sp>
    </p:spTree>
    <p:extLst>
      <p:ext uri="{BB962C8B-B14F-4D97-AF65-F5344CB8AC3E}">
        <p14:creationId xmlns:p14="http://schemas.microsoft.com/office/powerpoint/2010/main" val="26968302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1" end="1"/>
                                            </p:txEl>
                                          </p:spTgt>
                                        </p:tgtEl>
                                        <p:attrNameLst>
                                          <p:attrName>style.color</p:attrName>
                                        </p:attrNameLst>
                                      </p:cBhvr>
                                      <p:to>
                                        <a:schemeClr val="accent2"/>
                                      </p:to>
                                    </p:animClr>
                                    <p:animClr clrSpc="rgb" dir="cw">
                                      <p:cBhvr>
                                        <p:cTn id="7" dur="500" fill="hold"/>
                                        <p:tgtEl>
                                          <p:spTgt spid="3">
                                            <p:txEl>
                                              <p:pRg st="1" end="1"/>
                                            </p:txEl>
                                          </p:spTgt>
                                        </p:tgtEl>
                                        <p:attrNameLst>
                                          <p:attrName>fillcolor</p:attrName>
                                        </p:attrNameLst>
                                      </p:cBhvr>
                                      <p:to>
                                        <a:schemeClr val="accent2"/>
                                      </p:to>
                                    </p:animClr>
                                    <p:set>
                                      <p:cBhvr>
                                        <p:cTn id="8" dur="500" fill="hold"/>
                                        <p:tgtEl>
                                          <p:spTgt spid="3">
                                            <p:txEl>
                                              <p:pRg st="1" end="1"/>
                                            </p:txEl>
                                          </p:spTgt>
                                        </p:tgtEl>
                                        <p:attrNameLst>
                                          <p:attrName>fill.type</p:attrName>
                                        </p:attrNameLst>
                                      </p:cBhvr>
                                      <p:to>
                                        <p:strVal val="solid"/>
                                      </p:to>
                                    </p:set>
                                    <p:anim to="1.5" calcmode="lin" valueType="num">
                                      <p:cBhvr override="childStyle">
                                        <p:cTn id="9" dur="500" fill="hold"/>
                                        <p:tgtEl>
                                          <p:spTgt spid="3">
                                            <p:txEl>
                                              <p:pRg st="1" end="1"/>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Decision-Making: Contraception Counseling</a:t>
            </a:r>
            <a:endParaRPr lang="en-US" dirty="0"/>
          </a:p>
        </p:txBody>
      </p:sp>
      <p:sp>
        <p:nvSpPr>
          <p:cNvPr id="3" name="Content Placeholder 2"/>
          <p:cNvSpPr>
            <a:spLocks noGrp="1"/>
          </p:cNvSpPr>
          <p:nvPr>
            <p:ph idx="1"/>
          </p:nvPr>
        </p:nvSpPr>
        <p:spPr/>
        <p:txBody>
          <a:bodyPr>
            <a:normAutofit fontScale="92500"/>
          </a:bodyPr>
          <a:lstStyle/>
          <a:p>
            <a:r>
              <a:rPr lang="en-US" dirty="0" smtClean="0"/>
              <a:t>Eliciting informed preferences</a:t>
            </a:r>
          </a:p>
          <a:p>
            <a:pPr lvl="1"/>
            <a:r>
              <a:rPr lang="en-US" dirty="0"/>
              <a:t>"Birth control methods can be taken by mouth, be a patch on your skin, be a ring in your vagina, be a shot, go inside your arm, or go inside your uterus. What do you think about those options</a:t>
            </a:r>
            <a:r>
              <a:rPr lang="en-US" dirty="0" smtClean="0"/>
              <a:t>?”</a:t>
            </a:r>
          </a:p>
          <a:p>
            <a:pPr lvl="1"/>
            <a:r>
              <a:rPr lang="en-US" dirty="0" smtClean="0"/>
              <a:t>“Some methods need to be taken every day, while others can be taken one a week, once a month, once every three months, or even less frequently.”</a:t>
            </a:r>
          </a:p>
          <a:p>
            <a:pPr lvl="1"/>
            <a:endParaRPr lang="en-US" dirty="0" smtClean="0"/>
          </a:p>
          <a:p>
            <a:pPr lvl="1"/>
            <a:endParaRPr lang="en-US" dirty="0"/>
          </a:p>
        </p:txBody>
      </p:sp>
      <p:sp>
        <p:nvSpPr>
          <p:cNvPr id="4" name="TextBox 3"/>
          <p:cNvSpPr txBox="1"/>
          <p:nvPr/>
        </p:nvSpPr>
        <p:spPr>
          <a:xfrm>
            <a:off x="29815" y="6018965"/>
            <a:ext cx="9131789" cy="369332"/>
          </a:xfrm>
          <a:prstGeom prst="rect">
            <a:avLst/>
          </a:prstGeom>
          <a:noFill/>
        </p:spPr>
        <p:txBody>
          <a:bodyPr wrap="none" rtlCol="0">
            <a:spAutoFit/>
          </a:bodyPr>
          <a:lstStyle/>
          <a:p>
            <a:r>
              <a:rPr lang="en-US" dirty="0" smtClean="0"/>
              <a:t>C </a:t>
            </a:r>
            <a:r>
              <a:rPr lang="en-US" dirty="0" err="1" smtClean="0"/>
              <a:t>Dehlendorf</a:t>
            </a:r>
            <a:r>
              <a:rPr lang="en-US" dirty="0" smtClean="0"/>
              <a:t>. Contraception counseling and selection for women. </a:t>
            </a:r>
            <a:r>
              <a:rPr lang="en-US" dirty="0" err="1" smtClean="0"/>
              <a:t>UpToDate</a:t>
            </a:r>
            <a:r>
              <a:rPr lang="en-US" dirty="0" smtClean="0"/>
              <a:t>, accessed 5/20/19  </a:t>
            </a:r>
            <a:endParaRPr lang="en-US" dirty="0"/>
          </a:p>
        </p:txBody>
      </p:sp>
    </p:spTree>
    <p:extLst>
      <p:ext uri="{BB962C8B-B14F-4D97-AF65-F5344CB8AC3E}">
        <p14:creationId xmlns:p14="http://schemas.microsoft.com/office/powerpoint/2010/main" val="223235464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Decision-Making: Contraception Counseling</a:t>
            </a:r>
            <a:endParaRPr lang="en-US" dirty="0"/>
          </a:p>
        </p:txBody>
      </p:sp>
      <p:sp>
        <p:nvSpPr>
          <p:cNvPr id="3" name="Content Placeholder 2"/>
          <p:cNvSpPr>
            <a:spLocks noGrp="1"/>
          </p:cNvSpPr>
          <p:nvPr>
            <p:ph idx="1"/>
          </p:nvPr>
        </p:nvSpPr>
        <p:spPr/>
        <p:txBody>
          <a:bodyPr/>
          <a:lstStyle/>
          <a:p>
            <a:r>
              <a:rPr lang="en-US" dirty="0" smtClean="0"/>
              <a:t>Initiate the conversation</a:t>
            </a:r>
          </a:p>
          <a:p>
            <a:r>
              <a:rPr lang="en-US" dirty="0" smtClean="0"/>
              <a:t>Elicit informed preferences</a:t>
            </a:r>
          </a:p>
          <a:p>
            <a:r>
              <a:rPr lang="en-US" dirty="0" smtClean="0"/>
              <a:t>Facilitate decision making</a:t>
            </a:r>
          </a:p>
          <a:p>
            <a:r>
              <a:rPr lang="en-US" dirty="0" smtClean="0"/>
              <a:t>Make the final decision</a:t>
            </a:r>
            <a:endParaRPr lang="en-US" dirty="0"/>
          </a:p>
        </p:txBody>
      </p:sp>
      <p:sp>
        <p:nvSpPr>
          <p:cNvPr id="4" name="TextBox 3"/>
          <p:cNvSpPr txBox="1"/>
          <p:nvPr/>
        </p:nvSpPr>
        <p:spPr>
          <a:xfrm>
            <a:off x="29815" y="6018965"/>
            <a:ext cx="9131789" cy="369332"/>
          </a:xfrm>
          <a:prstGeom prst="rect">
            <a:avLst/>
          </a:prstGeom>
          <a:noFill/>
        </p:spPr>
        <p:txBody>
          <a:bodyPr wrap="none" rtlCol="0">
            <a:spAutoFit/>
          </a:bodyPr>
          <a:lstStyle/>
          <a:p>
            <a:r>
              <a:rPr lang="en-US" dirty="0" smtClean="0"/>
              <a:t>C </a:t>
            </a:r>
            <a:r>
              <a:rPr lang="en-US" dirty="0" err="1" smtClean="0"/>
              <a:t>Dehlendorf</a:t>
            </a:r>
            <a:r>
              <a:rPr lang="en-US" dirty="0" smtClean="0"/>
              <a:t>. Contraception counseling and selection for women. </a:t>
            </a:r>
            <a:r>
              <a:rPr lang="en-US" dirty="0" err="1" smtClean="0"/>
              <a:t>UpToDate</a:t>
            </a:r>
            <a:r>
              <a:rPr lang="en-US" dirty="0" smtClean="0"/>
              <a:t>, accessed 5/20/19  </a:t>
            </a:r>
            <a:endParaRPr lang="en-US" dirty="0"/>
          </a:p>
        </p:txBody>
      </p:sp>
    </p:spTree>
    <p:extLst>
      <p:ext uri="{BB962C8B-B14F-4D97-AF65-F5344CB8AC3E}">
        <p14:creationId xmlns:p14="http://schemas.microsoft.com/office/powerpoint/2010/main" val="26968302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2" end="2"/>
                                            </p:txEl>
                                          </p:spTgt>
                                        </p:tgtEl>
                                        <p:attrNameLst>
                                          <p:attrName>style.color</p:attrName>
                                        </p:attrNameLst>
                                      </p:cBhvr>
                                      <p:to>
                                        <a:schemeClr val="accent2"/>
                                      </p:to>
                                    </p:animClr>
                                    <p:animClr clrSpc="rgb" dir="cw">
                                      <p:cBhvr>
                                        <p:cTn id="7" dur="500" fill="hold"/>
                                        <p:tgtEl>
                                          <p:spTgt spid="3">
                                            <p:txEl>
                                              <p:pRg st="2" end="2"/>
                                            </p:txEl>
                                          </p:spTgt>
                                        </p:tgtEl>
                                        <p:attrNameLst>
                                          <p:attrName>fillcolor</p:attrName>
                                        </p:attrNameLst>
                                      </p:cBhvr>
                                      <p:to>
                                        <a:schemeClr val="accent2"/>
                                      </p:to>
                                    </p:animClr>
                                    <p:set>
                                      <p:cBhvr>
                                        <p:cTn id="8" dur="500" fill="hold"/>
                                        <p:tgtEl>
                                          <p:spTgt spid="3">
                                            <p:txEl>
                                              <p:pRg st="2" end="2"/>
                                            </p:txEl>
                                          </p:spTgt>
                                        </p:tgtEl>
                                        <p:attrNameLst>
                                          <p:attrName>fill.type</p:attrName>
                                        </p:attrNameLst>
                                      </p:cBhvr>
                                      <p:to>
                                        <p:strVal val="solid"/>
                                      </p:to>
                                    </p:set>
                                    <p:anim to="1.5" calcmode="lin" valueType="num">
                                      <p:cBhvr override="childStyle">
                                        <p:cTn id="9" dur="500" fill="hold"/>
                                        <p:tgtEl>
                                          <p:spTgt spid="3">
                                            <p:txEl>
                                              <p:pRg st="2" end="2"/>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Decision-Making: Contraception</a:t>
            </a:r>
            <a:endParaRPr lang="en-US" dirty="0"/>
          </a:p>
        </p:txBody>
      </p:sp>
      <p:sp>
        <p:nvSpPr>
          <p:cNvPr id="3" name="Content Placeholder 2"/>
          <p:cNvSpPr>
            <a:spLocks noGrp="1"/>
          </p:cNvSpPr>
          <p:nvPr>
            <p:ph idx="1"/>
          </p:nvPr>
        </p:nvSpPr>
        <p:spPr/>
        <p:txBody>
          <a:bodyPr/>
          <a:lstStyle/>
          <a:p>
            <a:r>
              <a:rPr lang="en-US" dirty="0" smtClean="0"/>
              <a:t>Facilitate decision making</a:t>
            </a:r>
          </a:p>
          <a:p>
            <a:pPr lvl="1"/>
            <a:r>
              <a:rPr lang="en-US" dirty="0" smtClean="0"/>
              <a:t>“I’ve heard you say that </a:t>
            </a:r>
            <a:r>
              <a:rPr lang="is-IS" dirty="0" smtClean="0"/>
              <a:t>… is important to you”</a:t>
            </a:r>
          </a:p>
          <a:p>
            <a:pPr lvl="1"/>
            <a:r>
              <a:rPr lang="is-IS" dirty="0" smtClean="0"/>
              <a:t>“Given what you’ve said about...”</a:t>
            </a:r>
          </a:p>
          <a:p>
            <a:pPr lvl="1"/>
            <a:r>
              <a:rPr lang="is-IS" dirty="0" smtClean="0"/>
              <a:t>“You’ve told me that it is really important that...”</a:t>
            </a:r>
            <a:endParaRPr lang="en-US" dirty="0"/>
          </a:p>
        </p:txBody>
      </p:sp>
      <p:sp>
        <p:nvSpPr>
          <p:cNvPr id="4" name="TextBox 3"/>
          <p:cNvSpPr txBox="1"/>
          <p:nvPr/>
        </p:nvSpPr>
        <p:spPr>
          <a:xfrm>
            <a:off x="29815" y="6018965"/>
            <a:ext cx="9131789" cy="369332"/>
          </a:xfrm>
          <a:prstGeom prst="rect">
            <a:avLst/>
          </a:prstGeom>
          <a:noFill/>
        </p:spPr>
        <p:txBody>
          <a:bodyPr wrap="none" rtlCol="0">
            <a:spAutoFit/>
          </a:bodyPr>
          <a:lstStyle/>
          <a:p>
            <a:r>
              <a:rPr lang="en-US" dirty="0" smtClean="0"/>
              <a:t>C </a:t>
            </a:r>
            <a:r>
              <a:rPr lang="en-US" dirty="0" err="1" smtClean="0"/>
              <a:t>Dehlendorf</a:t>
            </a:r>
            <a:r>
              <a:rPr lang="en-US" dirty="0" smtClean="0"/>
              <a:t>. Contraception counseling and selection for women. </a:t>
            </a:r>
            <a:r>
              <a:rPr lang="en-US" dirty="0" err="1" smtClean="0"/>
              <a:t>UpToDate</a:t>
            </a:r>
            <a:r>
              <a:rPr lang="en-US" dirty="0" smtClean="0"/>
              <a:t>, accessed 5/20/19  </a:t>
            </a:r>
            <a:endParaRPr lang="en-US" dirty="0"/>
          </a:p>
        </p:txBody>
      </p:sp>
    </p:spTree>
    <p:extLst>
      <p:ext uri="{BB962C8B-B14F-4D97-AF65-F5344CB8AC3E}">
        <p14:creationId xmlns:p14="http://schemas.microsoft.com/office/powerpoint/2010/main" val="81760673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Decision-Making: Contraception Counseling</a:t>
            </a:r>
            <a:endParaRPr lang="en-US" dirty="0"/>
          </a:p>
        </p:txBody>
      </p:sp>
      <p:sp>
        <p:nvSpPr>
          <p:cNvPr id="3" name="Content Placeholder 2"/>
          <p:cNvSpPr>
            <a:spLocks noGrp="1"/>
          </p:cNvSpPr>
          <p:nvPr>
            <p:ph idx="1"/>
          </p:nvPr>
        </p:nvSpPr>
        <p:spPr/>
        <p:txBody>
          <a:bodyPr/>
          <a:lstStyle/>
          <a:p>
            <a:r>
              <a:rPr lang="en-US" dirty="0" smtClean="0"/>
              <a:t>Initiate the conversation</a:t>
            </a:r>
          </a:p>
          <a:p>
            <a:r>
              <a:rPr lang="en-US" dirty="0" smtClean="0"/>
              <a:t>Elicit informed preferences</a:t>
            </a:r>
          </a:p>
          <a:p>
            <a:r>
              <a:rPr lang="en-US" dirty="0" smtClean="0"/>
              <a:t>Facilitate decision making</a:t>
            </a:r>
          </a:p>
          <a:p>
            <a:r>
              <a:rPr lang="en-US" dirty="0" smtClean="0"/>
              <a:t>Make the final decision</a:t>
            </a:r>
            <a:endParaRPr lang="en-US" dirty="0"/>
          </a:p>
        </p:txBody>
      </p:sp>
      <p:sp>
        <p:nvSpPr>
          <p:cNvPr id="4" name="TextBox 3"/>
          <p:cNvSpPr txBox="1"/>
          <p:nvPr/>
        </p:nvSpPr>
        <p:spPr>
          <a:xfrm>
            <a:off x="29815" y="6018965"/>
            <a:ext cx="9131789" cy="369332"/>
          </a:xfrm>
          <a:prstGeom prst="rect">
            <a:avLst/>
          </a:prstGeom>
          <a:noFill/>
        </p:spPr>
        <p:txBody>
          <a:bodyPr wrap="none" rtlCol="0">
            <a:spAutoFit/>
          </a:bodyPr>
          <a:lstStyle/>
          <a:p>
            <a:r>
              <a:rPr lang="en-US" dirty="0" smtClean="0"/>
              <a:t>C </a:t>
            </a:r>
            <a:r>
              <a:rPr lang="en-US" dirty="0" err="1" smtClean="0"/>
              <a:t>Dehlendorf</a:t>
            </a:r>
            <a:r>
              <a:rPr lang="en-US" dirty="0" smtClean="0"/>
              <a:t>. Contraception counseling and selection for women. </a:t>
            </a:r>
            <a:r>
              <a:rPr lang="en-US" dirty="0" err="1" smtClean="0"/>
              <a:t>UpToDate</a:t>
            </a:r>
            <a:r>
              <a:rPr lang="en-US" dirty="0" smtClean="0"/>
              <a:t>, accessed 5/20/19  </a:t>
            </a:r>
            <a:endParaRPr lang="en-US" dirty="0"/>
          </a:p>
        </p:txBody>
      </p:sp>
    </p:spTree>
    <p:extLst>
      <p:ext uri="{BB962C8B-B14F-4D97-AF65-F5344CB8AC3E}">
        <p14:creationId xmlns:p14="http://schemas.microsoft.com/office/powerpoint/2010/main" val="26968302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3" end="3"/>
                                            </p:txEl>
                                          </p:spTgt>
                                        </p:tgtEl>
                                        <p:attrNameLst>
                                          <p:attrName>style.color</p:attrName>
                                        </p:attrNameLst>
                                      </p:cBhvr>
                                      <p:to>
                                        <a:schemeClr val="accent2"/>
                                      </p:to>
                                    </p:animClr>
                                    <p:animClr clrSpc="rgb" dir="cw">
                                      <p:cBhvr>
                                        <p:cTn id="7" dur="500" fill="hold"/>
                                        <p:tgtEl>
                                          <p:spTgt spid="3">
                                            <p:txEl>
                                              <p:pRg st="3" end="3"/>
                                            </p:txEl>
                                          </p:spTgt>
                                        </p:tgtEl>
                                        <p:attrNameLst>
                                          <p:attrName>fillcolor</p:attrName>
                                        </p:attrNameLst>
                                      </p:cBhvr>
                                      <p:to>
                                        <a:schemeClr val="accent2"/>
                                      </p:to>
                                    </p:animClr>
                                    <p:set>
                                      <p:cBhvr>
                                        <p:cTn id="8" dur="500" fill="hold"/>
                                        <p:tgtEl>
                                          <p:spTgt spid="3">
                                            <p:txEl>
                                              <p:pRg st="3" end="3"/>
                                            </p:txEl>
                                          </p:spTgt>
                                        </p:tgtEl>
                                        <p:attrNameLst>
                                          <p:attrName>fill.type</p:attrName>
                                        </p:attrNameLst>
                                      </p:cBhvr>
                                      <p:to>
                                        <p:strVal val="solid"/>
                                      </p:to>
                                    </p:set>
                                    <p:anim to="1.5" calcmode="lin" valueType="num">
                                      <p:cBhvr override="childStyle">
                                        <p:cTn id="9" dur="500" fill="hold"/>
                                        <p:tgtEl>
                                          <p:spTgt spid="3">
                                            <p:txEl>
                                              <p:pRg st="3" end="3"/>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Decision-Making: Contraception Counseling</a:t>
            </a:r>
            <a:endParaRPr lang="en-US" dirty="0"/>
          </a:p>
        </p:txBody>
      </p:sp>
      <p:sp>
        <p:nvSpPr>
          <p:cNvPr id="3" name="Content Placeholder 2"/>
          <p:cNvSpPr>
            <a:spLocks noGrp="1"/>
          </p:cNvSpPr>
          <p:nvPr>
            <p:ph idx="1"/>
          </p:nvPr>
        </p:nvSpPr>
        <p:spPr/>
        <p:txBody>
          <a:bodyPr/>
          <a:lstStyle/>
          <a:p>
            <a:r>
              <a:rPr lang="en-US" dirty="0" smtClean="0"/>
              <a:t>Make the final decision</a:t>
            </a:r>
          </a:p>
          <a:p>
            <a:pPr lvl="1"/>
            <a:r>
              <a:rPr lang="en-US" dirty="0" smtClean="0"/>
              <a:t>“Given what we’ve talked about, and what is important to you about your method, what do you think would be the best choice for you right now?”</a:t>
            </a:r>
            <a:endParaRPr lang="en-US" dirty="0"/>
          </a:p>
        </p:txBody>
      </p:sp>
      <p:sp>
        <p:nvSpPr>
          <p:cNvPr id="4" name="TextBox 3"/>
          <p:cNvSpPr txBox="1"/>
          <p:nvPr/>
        </p:nvSpPr>
        <p:spPr>
          <a:xfrm>
            <a:off x="29815" y="6018965"/>
            <a:ext cx="9131789" cy="369332"/>
          </a:xfrm>
          <a:prstGeom prst="rect">
            <a:avLst/>
          </a:prstGeom>
          <a:noFill/>
        </p:spPr>
        <p:txBody>
          <a:bodyPr wrap="none" rtlCol="0">
            <a:spAutoFit/>
          </a:bodyPr>
          <a:lstStyle/>
          <a:p>
            <a:r>
              <a:rPr lang="en-US" dirty="0" smtClean="0"/>
              <a:t>C </a:t>
            </a:r>
            <a:r>
              <a:rPr lang="en-US" dirty="0" err="1" smtClean="0"/>
              <a:t>Dehlendorf</a:t>
            </a:r>
            <a:r>
              <a:rPr lang="en-US" dirty="0" smtClean="0"/>
              <a:t>. Contraception counseling and selection for women. </a:t>
            </a:r>
            <a:r>
              <a:rPr lang="en-US" dirty="0" err="1" smtClean="0"/>
              <a:t>UpToDate</a:t>
            </a:r>
            <a:r>
              <a:rPr lang="en-US" dirty="0" smtClean="0"/>
              <a:t>, accessed 5/20/19  </a:t>
            </a:r>
            <a:endParaRPr lang="en-US" dirty="0"/>
          </a:p>
        </p:txBody>
      </p:sp>
    </p:spTree>
    <p:extLst>
      <p:ext uri="{BB962C8B-B14F-4D97-AF65-F5344CB8AC3E}">
        <p14:creationId xmlns:p14="http://schemas.microsoft.com/office/powerpoint/2010/main" val="36963979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isn’t Implicit Bias?</a:t>
            </a:r>
          </a:p>
        </p:txBody>
      </p:sp>
      <p:sp>
        <p:nvSpPr>
          <p:cNvPr id="3" name="Content Placeholder 2"/>
          <p:cNvSpPr>
            <a:spLocks noGrp="1"/>
          </p:cNvSpPr>
          <p:nvPr>
            <p:ph idx="1"/>
          </p:nvPr>
        </p:nvSpPr>
        <p:spPr/>
        <p:txBody>
          <a:bodyPr/>
          <a:lstStyle/>
          <a:p>
            <a:r>
              <a:rPr lang="en-US" dirty="0"/>
              <a:t>Implicit bias is not </a:t>
            </a:r>
            <a:r>
              <a:rPr lang="en-US" dirty="0" smtClean="0"/>
              <a:t>the same as racism</a:t>
            </a:r>
            <a:endParaRPr lang="en-US" dirty="0"/>
          </a:p>
          <a:p>
            <a:r>
              <a:rPr lang="en-US" dirty="0"/>
              <a:t>Implicit bias is not overt </a:t>
            </a:r>
          </a:p>
          <a:p>
            <a:r>
              <a:rPr lang="en-US" dirty="0"/>
              <a:t>Implicit bias is not conscious or purposeful</a:t>
            </a:r>
          </a:p>
        </p:txBody>
      </p:sp>
    </p:spTree>
    <p:extLst>
      <p:ext uri="{BB962C8B-B14F-4D97-AF65-F5344CB8AC3E}">
        <p14:creationId xmlns:p14="http://schemas.microsoft.com/office/powerpoint/2010/main" val="28074753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Decision-Making: Contraception</a:t>
            </a:r>
            <a:endParaRPr lang="en-US" dirty="0"/>
          </a:p>
        </p:txBody>
      </p:sp>
      <p:sp>
        <p:nvSpPr>
          <p:cNvPr id="3" name="Content Placeholder 2"/>
          <p:cNvSpPr>
            <a:spLocks noGrp="1"/>
          </p:cNvSpPr>
          <p:nvPr>
            <p:ph idx="1"/>
          </p:nvPr>
        </p:nvSpPr>
        <p:spPr/>
        <p:txBody>
          <a:bodyPr/>
          <a:lstStyle/>
          <a:p>
            <a:r>
              <a:rPr lang="en-US" dirty="0" smtClean="0"/>
              <a:t>Patients are more satisfied with their experience</a:t>
            </a:r>
          </a:p>
          <a:p>
            <a:r>
              <a:rPr lang="en-US" dirty="0" smtClean="0"/>
              <a:t>Patients are more satisfied with their birth control method</a:t>
            </a:r>
            <a:endParaRPr lang="en-US" dirty="0"/>
          </a:p>
        </p:txBody>
      </p:sp>
      <p:sp>
        <p:nvSpPr>
          <p:cNvPr id="4" name="TextBox 3"/>
          <p:cNvSpPr txBox="1"/>
          <p:nvPr/>
        </p:nvSpPr>
        <p:spPr>
          <a:xfrm>
            <a:off x="683816" y="6018965"/>
            <a:ext cx="3967477" cy="369332"/>
          </a:xfrm>
          <a:prstGeom prst="rect">
            <a:avLst/>
          </a:prstGeom>
          <a:noFill/>
        </p:spPr>
        <p:txBody>
          <a:bodyPr wrap="none" rtlCol="0">
            <a:spAutoFit/>
          </a:bodyPr>
          <a:lstStyle/>
          <a:p>
            <a:r>
              <a:rPr lang="en-US" dirty="0" err="1" smtClean="0"/>
              <a:t>Dehlendorf</a:t>
            </a:r>
            <a:r>
              <a:rPr lang="en-US" dirty="0" smtClean="0"/>
              <a:t>, C et al. Contraception 2017. </a:t>
            </a:r>
            <a:endParaRPr lang="en-US" dirty="0"/>
          </a:p>
        </p:txBody>
      </p:sp>
    </p:spTree>
    <p:extLst>
      <p:ext uri="{BB962C8B-B14F-4D97-AF65-F5344CB8AC3E}">
        <p14:creationId xmlns:p14="http://schemas.microsoft.com/office/powerpoint/2010/main" val="339067556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barriers to you perceive exist to providing shared decision-making?</a:t>
            </a:r>
          </a:p>
          <a:p>
            <a:r>
              <a:rPr lang="en-US" dirty="0" smtClean="0"/>
              <a:t>How would you make systemic changes to be able to incorporate this into your practice?</a:t>
            </a:r>
            <a:endParaRPr lang="en-US" dirty="0"/>
          </a:p>
        </p:txBody>
      </p:sp>
      <p:sp>
        <p:nvSpPr>
          <p:cNvPr id="3" name="Title 2"/>
          <p:cNvSpPr>
            <a:spLocks noGrp="1"/>
          </p:cNvSpPr>
          <p:nvPr>
            <p:ph type="title"/>
          </p:nvPr>
        </p:nvSpPr>
        <p:spPr/>
        <p:txBody>
          <a:bodyPr/>
          <a:lstStyle/>
          <a:p>
            <a:r>
              <a:rPr lang="en-US" dirty="0" smtClean="0"/>
              <a:t>Suggestions for Improvement</a:t>
            </a:r>
            <a:endParaRPr lang="en-US" dirty="0"/>
          </a:p>
        </p:txBody>
      </p:sp>
    </p:spTree>
    <p:extLst>
      <p:ext uri="{BB962C8B-B14F-4D97-AF65-F5344CB8AC3E}">
        <p14:creationId xmlns:p14="http://schemas.microsoft.com/office/powerpoint/2010/main" val="256976821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Mitigating Bias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Stereotype replacement</a:t>
            </a:r>
          </a:p>
          <a:p>
            <a:r>
              <a:rPr lang="en-US" dirty="0" smtClean="0"/>
              <a:t>Counter-stereotypic imaging</a:t>
            </a:r>
          </a:p>
          <a:p>
            <a:r>
              <a:rPr lang="en-US" dirty="0" smtClean="0"/>
              <a:t>Individuation</a:t>
            </a:r>
          </a:p>
          <a:p>
            <a:r>
              <a:rPr lang="en-US" dirty="0" smtClean="0"/>
              <a:t>Perspective taking</a:t>
            </a:r>
          </a:p>
          <a:p>
            <a:r>
              <a:rPr lang="en-US" dirty="0" smtClean="0"/>
              <a:t>Increasing opportunities for contact with individuals from different groups</a:t>
            </a:r>
          </a:p>
          <a:p>
            <a:r>
              <a:rPr lang="en-US" dirty="0" smtClean="0"/>
              <a:t>Partnership building</a:t>
            </a:r>
            <a:endParaRPr lang="en-US" dirty="0"/>
          </a:p>
        </p:txBody>
      </p:sp>
      <p:sp>
        <p:nvSpPr>
          <p:cNvPr id="4" name="TextBox 3"/>
          <p:cNvSpPr txBox="1"/>
          <p:nvPr/>
        </p:nvSpPr>
        <p:spPr>
          <a:xfrm>
            <a:off x="457200" y="6018965"/>
            <a:ext cx="8255798" cy="369332"/>
          </a:xfrm>
          <a:prstGeom prst="rect">
            <a:avLst/>
          </a:prstGeom>
          <a:noFill/>
        </p:spPr>
        <p:txBody>
          <a:bodyPr wrap="none" rtlCol="0">
            <a:spAutoFit/>
          </a:bodyPr>
          <a:lstStyle/>
          <a:p>
            <a:r>
              <a:rPr lang="en-US" dirty="0" smtClean="0">
                <a:hlinkClick r:id="rId3"/>
              </a:rPr>
              <a:t>http</a:t>
            </a:r>
            <a:r>
              <a:rPr lang="en-US" dirty="0">
                <a:hlinkClick r:id="rId3"/>
              </a:rPr>
              <a:t>://www.ihi.org/communities/blogs/how-to-reduce-implicit-</a:t>
            </a:r>
            <a:r>
              <a:rPr lang="en-US" dirty="0" smtClean="0">
                <a:hlinkClick r:id="rId3"/>
              </a:rPr>
              <a:t>bias</a:t>
            </a:r>
            <a:r>
              <a:rPr lang="en-US" dirty="0" smtClean="0"/>
              <a:t> accessed 5/20/19 </a:t>
            </a:r>
            <a:endParaRPr lang="en-US" dirty="0"/>
          </a:p>
        </p:txBody>
      </p:sp>
    </p:spTree>
    <p:extLst>
      <p:ext uri="{BB962C8B-B14F-4D97-AF65-F5344CB8AC3E}">
        <p14:creationId xmlns:p14="http://schemas.microsoft.com/office/powerpoint/2010/main" val="228079269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a:t>
            </a:r>
            <a:r>
              <a:rPr lang="en-US" dirty="0" smtClean="0"/>
              <a:t>Consider</a:t>
            </a:r>
            <a:endParaRPr lang="en-US" dirty="0"/>
          </a:p>
        </p:txBody>
      </p:sp>
      <p:sp>
        <p:nvSpPr>
          <p:cNvPr id="3" name="Content Placeholder 2"/>
          <p:cNvSpPr>
            <a:spLocks noGrp="1"/>
          </p:cNvSpPr>
          <p:nvPr>
            <p:ph idx="1"/>
          </p:nvPr>
        </p:nvSpPr>
        <p:spPr/>
        <p:txBody>
          <a:bodyPr>
            <a:normAutofit fontScale="92500" lnSpcReduction="20000"/>
          </a:bodyPr>
          <a:lstStyle/>
          <a:p>
            <a:r>
              <a:rPr lang="en-US" dirty="0"/>
              <a:t>What about your life experience influences the way that you see the world?</a:t>
            </a:r>
          </a:p>
          <a:p>
            <a:r>
              <a:rPr lang="en-US" dirty="0"/>
              <a:t>What influences your preferences for or against different groups of people?</a:t>
            </a:r>
          </a:p>
          <a:p>
            <a:r>
              <a:rPr lang="en-US" dirty="0"/>
              <a:t>Consider the power/privilege/oppression of the system in which you grew up</a:t>
            </a:r>
          </a:p>
          <a:p>
            <a:pPr lvl="1"/>
            <a:r>
              <a:rPr lang="en-US" dirty="0"/>
              <a:t>Privilege: benefits that help you make your way in the world that you didn’t necessarily work for or achieve</a:t>
            </a:r>
          </a:p>
        </p:txBody>
      </p:sp>
    </p:spTree>
    <p:extLst>
      <p:ext uri="{BB962C8B-B14F-4D97-AF65-F5344CB8AC3E}">
        <p14:creationId xmlns:p14="http://schemas.microsoft.com/office/powerpoint/2010/main" val="372685394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Shared decision-making is a way of engaging your patients by acknowledging their values and preferences</a:t>
            </a:r>
          </a:p>
          <a:p>
            <a:r>
              <a:rPr lang="en-US" dirty="0" smtClean="0"/>
              <a:t>Shared decision-making is not a way of imposing a physician’s views onto their patient</a:t>
            </a:r>
          </a:p>
          <a:p>
            <a:r>
              <a:rPr lang="en-US" dirty="0" smtClean="0"/>
              <a:t>Knowledge of historical context of reproductive coercion is key to engaging in open and honest interactions with your </a:t>
            </a:r>
            <a:r>
              <a:rPr lang="en-US" dirty="0" smtClean="0"/>
              <a:t>patients</a:t>
            </a:r>
          </a:p>
          <a:p>
            <a:r>
              <a:rPr lang="en-US" dirty="0" smtClean="0"/>
              <a:t>Strategies exist that can help us reduce or mitigate our implicit biases</a:t>
            </a:r>
            <a:endParaRPr lang="en-US" dirty="0"/>
          </a:p>
        </p:txBody>
      </p:sp>
      <p:sp>
        <p:nvSpPr>
          <p:cNvPr id="3" name="Title 2"/>
          <p:cNvSpPr>
            <a:spLocks noGrp="1"/>
          </p:cNvSpPr>
          <p:nvPr>
            <p:ph type="title"/>
          </p:nvPr>
        </p:nvSpPr>
        <p:spPr/>
        <p:txBody>
          <a:bodyPr/>
          <a:lstStyle/>
          <a:p>
            <a:r>
              <a:rPr lang="en-US" dirty="0" smtClean="0"/>
              <a:t>Conclusions</a:t>
            </a:r>
            <a:endParaRPr lang="en-US" dirty="0"/>
          </a:p>
        </p:txBody>
      </p:sp>
    </p:spTree>
    <p:extLst>
      <p:ext uri="{BB962C8B-B14F-4D97-AF65-F5344CB8AC3E}">
        <p14:creationId xmlns:p14="http://schemas.microsoft.com/office/powerpoint/2010/main" val="90370411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sp>
        <p:nvSpPr>
          <p:cNvPr id="3" name="Content Placeholder 2"/>
          <p:cNvSpPr>
            <a:spLocks noGrp="1"/>
          </p:cNvSpPr>
          <p:nvPr>
            <p:ph idx="1"/>
          </p:nvPr>
        </p:nvSpPr>
        <p:spPr/>
        <p:txBody>
          <a:bodyPr/>
          <a:lstStyle/>
          <a:p>
            <a:r>
              <a:rPr lang="en-US" dirty="0" smtClean="0"/>
              <a:t>Any questions? </a:t>
            </a:r>
            <a:endParaRPr lang="en-US" dirty="0"/>
          </a:p>
        </p:txBody>
      </p:sp>
      <p:pic>
        <p:nvPicPr>
          <p:cNvPr id="4" name="Picture 2" descr="C:\Users\GTGYNFH\AppData\Local\Microsoft\Windows\Temporary Internet Files\Content.IE5\K658PNIM\Questionmar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8888" y="3094297"/>
            <a:ext cx="21336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8315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Reproductive Coercion: An Example of Explicit Bias</a:t>
            </a:r>
          </a:p>
        </p:txBody>
      </p:sp>
      <p:sp>
        <p:nvSpPr>
          <p:cNvPr id="3" name="Content Placeholder 2"/>
          <p:cNvSpPr>
            <a:spLocks noGrp="1"/>
          </p:cNvSpPr>
          <p:nvPr>
            <p:ph idx="1"/>
          </p:nvPr>
        </p:nvSpPr>
        <p:spPr/>
        <p:txBody>
          <a:bodyPr>
            <a:normAutofit fontScale="77500" lnSpcReduction="20000"/>
          </a:bodyPr>
          <a:lstStyle/>
          <a:p>
            <a:r>
              <a:rPr lang="en-US" dirty="0"/>
              <a:t>Forced sterilization/Eugenics</a:t>
            </a:r>
          </a:p>
          <a:p>
            <a:pPr lvl="1"/>
            <a:r>
              <a:rPr lang="en-US" dirty="0"/>
              <a:t>Race/Ethnicity</a:t>
            </a:r>
          </a:p>
          <a:p>
            <a:pPr lvl="1"/>
            <a:r>
              <a:rPr lang="en-US" dirty="0"/>
              <a:t>IQ</a:t>
            </a:r>
          </a:p>
          <a:p>
            <a:r>
              <a:rPr lang="en-US" dirty="0"/>
              <a:t>Consent for sterilization</a:t>
            </a:r>
          </a:p>
          <a:p>
            <a:pPr lvl="1"/>
            <a:r>
              <a:rPr lang="en-US" dirty="0"/>
              <a:t>ACOG Committee Opinion #530: Access to Postpartum Sterilization – equitable access to postpartum sterilization </a:t>
            </a:r>
          </a:p>
          <a:p>
            <a:r>
              <a:rPr lang="en-US" dirty="0"/>
              <a:t>Access to Contraception</a:t>
            </a:r>
          </a:p>
          <a:p>
            <a:pPr lvl="1"/>
            <a:r>
              <a:rPr lang="en-US" dirty="0"/>
              <a:t>IUD use restricted: Nulliparous, teenagers</a:t>
            </a:r>
          </a:p>
          <a:p>
            <a:pPr lvl="1"/>
            <a:r>
              <a:rPr lang="en-US" dirty="0"/>
              <a:t>ACOG Committee Opinion #615 – Access to Contraception – equitable access to all forms of contraception</a:t>
            </a:r>
          </a:p>
          <a:p>
            <a:endParaRPr lang="en-US" dirty="0"/>
          </a:p>
          <a:p>
            <a:endParaRPr lang="en-US" dirty="0"/>
          </a:p>
        </p:txBody>
      </p:sp>
      <p:sp>
        <p:nvSpPr>
          <p:cNvPr id="4" name="TextBox 3"/>
          <p:cNvSpPr txBox="1"/>
          <p:nvPr/>
        </p:nvSpPr>
        <p:spPr>
          <a:xfrm>
            <a:off x="0" y="5972462"/>
            <a:ext cx="6032262" cy="523220"/>
          </a:xfrm>
          <a:prstGeom prst="rect">
            <a:avLst/>
          </a:prstGeom>
          <a:noFill/>
        </p:spPr>
        <p:txBody>
          <a:bodyPr wrap="square" rtlCol="0">
            <a:spAutoFit/>
          </a:bodyPr>
          <a:lstStyle/>
          <a:p>
            <a:r>
              <a:rPr lang="en-US" sz="1400" dirty="0"/>
              <a:t>Stern. Am J Public Health. 2005.</a:t>
            </a:r>
          </a:p>
          <a:p>
            <a:r>
              <a:rPr lang="en-US" sz="1400" dirty="0"/>
              <a:t>Reilly. An Rev Genomics &amp; Human Genetics. 2015. </a:t>
            </a:r>
          </a:p>
        </p:txBody>
      </p:sp>
    </p:spTree>
    <p:extLst>
      <p:ext uri="{BB962C8B-B14F-4D97-AF65-F5344CB8AC3E}">
        <p14:creationId xmlns:p14="http://schemas.microsoft.com/office/powerpoint/2010/main" val="4265002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rcRect l="-15459" r="-15459"/>
          <a:stretch>
            <a:fillRect/>
          </a:stretch>
        </p:blipFill>
        <p:spPr>
          <a:xfrm>
            <a:off x="-502129" y="1965692"/>
            <a:ext cx="6172200" cy="4525963"/>
          </a:xfrm>
        </p:spPr>
      </p:pic>
      <p:pic>
        <p:nvPicPr>
          <p:cNvPr id="6" name="Picture 5"/>
          <p:cNvPicPr>
            <a:picLocks noChangeAspect="1"/>
          </p:cNvPicPr>
          <p:nvPr/>
        </p:nvPicPr>
        <p:blipFill>
          <a:blip r:embed="rId4"/>
          <a:stretch>
            <a:fillRect/>
          </a:stretch>
        </p:blipFill>
        <p:spPr>
          <a:xfrm>
            <a:off x="4918850" y="296350"/>
            <a:ext cx="4029075" cy="4076700"/>
          </a:xfrm>
          <a:prstGeom prst="rect">
            <a:avLst/>
          </a:prstGeom>
        </p:spPr>
      </p:pic>
    </p:spTree>
    <p:extLst>
      <p:ext uri="{BB962C8B-B14F-4D97-AF65-F5344CB8AC3E}">
        <p14:creationId xmlns:p14="http://schemas.microsoft.com/office/powerpoint/2010/main" val="1642074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Trials</a:t>
            </a:r>
            <a:endParaRPr lang="en-US" dirty="0"/>
          </a:p>
        </p:txBody>
      </p:sp>
      <p:sp>
        <p:nvSpPr>
          <p:cNvPr id="3" name="Content Placeholder 2"/>
          <p:cNvSpPr>
            <a:spLocks noGrp="1"/>
          </p:cNvSpPr>
          <p:nvPr>
            <p:ph idx="1"/>
          </p:nvPr>
        </p:nvSpPr>
        <p:spPr/>
        <p:txBody>
          <a:bodyPr/>
          <a:lstStyle/>
          <a:p>
            <a:r>
              <a:rPr lang="en-US" dirty="0" smtClean="0"/>
              <a:t>International sites are common for testing novel contraceptives due to fewer regulations and lower cost</a:t>
            </a:r>
          </a:p>
          <a:p>
            <a:r>
              <a:rPr lang="en-US" dirty="0" smtClean="0"/>
              <a:t>OCP approved based on clinical trials in Puerto Rico</a:t>
            </a:r>
          </a:p>
        </p:txBody>
      </p:sp>
      <p:sp>
        <p:nvSpPr>
          <p:cNvPr id="4" name="TextBox 3"/>
          <p:cNvSpPr txBox="1"/>
          <p:nvPr/>
        </p:nvSpPr>
        <p:spPr>
          <a:xfrm>
            <a:off x="274193" y="6018965"/>
            <a:ext cx="8412607" cy="523220"/>
          </a:xfrm>
          <a:prstGeom prst="rect">
            <a:avLst/>
          </a:prstGeom>
          <a:noFill/>
        </p:spPr>
        <p:txBody>
          <a:bodyPr wrap="square" rtlCol="0">
            <a:spAutoFit/>
          </a:bodyPr>
          <a:lstStyle/>
          <a:p>
            <a:r>
              <a:rPr lang="en-US" sz="1400" dirty="0" err="1" smtClean="0"/>
              <a:t>Junod</a:t>
            </a:r>
            <a:r>
              <a:rPr lang="en-US" sz="1400" dirty="0" smtClean="0"/>
              <a:t> and Marks. Women’s Trials: The approval of the first oral contraceptive pill in the United States and Great Britain. J </a:t>
            </a:r>
            <a:r>
              <a:rPr lang="en-US" sz="1400" dirty="0" err="1" smtClean="0"/>
              <a:t>Hist</a:t>
            </a:r>
            <a:r>
              <a:rPr lang="en-US" sz="1400" dirty="0" smtClean="0"/>
              <a:t> Med 2002.  </a:t>
            </a:r>
            <a:endParaRPr lang="en-US" sz="1400" dirty="0"/>
          </a:p>
        </p:txBody>
      </p:sp>
    </p:spTree>
    <p:extLst>
      <p:ext uri="{BB962C8B-B14F-4D97-AF65-F5344CB8AC3E}">
        <p14:creationId xmlns:p14="http://schemas.microsoft.com/office/powerpoint/2010/main" val="2258827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Implicit Biases</a:t>
            </a:r>
          </a:p>
        </p:txBody>
      </p:sp>
      <p:sp>
        <p:nvSpPr>
          <p:cNvPr id="5" name="Text Placeholder 4"/>
          <p:cNvSpPr>
            <a:spLocks noGrp="1"/>
          </p:cNvSpPr>
          <p:nvPr>
            <p:ph idx="1"/>
          </p:nvPr>
        </p:nvSpPr>
        <p:spPr/>
        <p:txBody>
          <a:bodyPr>
            <a:normAutofit/>
          </a:bodyPr>
          <a:lstStyle/>
          <a:p>
            <a:r>
              <a:rPr lang="en-US" dirty="0"/>
              <a:t>What are they?</a:t>
            </a:r>
          </a:p>
          <a:p>
            <a:r>
              <a:rPr lang="en-US" dirty="0"/>
              <a:t>How do they form?</a:t>
            </a:r>
          </a:p>
          <a:p>
            <a:r>
              <a:rPr lang="en-US" dirty="0"/>
              <a:t>How do they manifest themselves?</a:t>
            </a:r>
          </a:p>
        </p:txBody>
      </p:sp>
    </p:spTree>
    <p:extLst>
      <p:ext uri="{BB962C8B-B14F-4D97-AF65-F5344CB8AC3E}">
        <p14:creationId xmlns:p14="http://schemas.microsoft.com/office/powerpoint/2010/main" val="1591601058"/>
      </p:ext>
    </p:extLst>
  </p:cSld>
  <p:clrMapOvr>
    <a:masterClrMapping/>
  </p:clrMapOvr>
</p:sld>
</file>

<file path=ppt/theme/theme1.xml><?xml version="1.0" encoding="utf-8"?>
<a:theme xmlns:a="http://schemas.openxmlformats.org/drawingml/2006/main" name="Jacobi white">
  <a:themeElements>
    <a:clrScheme name="Custom 13">
      <a:dk1>
        <a:sysClr val="windowText" lastClr="000000"/>
      </a:dk1>
      <a:lt1>
        <a:sysClr val="window" lastClr="FFFFFF"/>
      </a:lt1>
      <a:dk2>
        <a:srgbClr val="1F497D"/>
      </a:dk2>
      <a:lt2>
        <a:srgbClr val="EEECE1"/>
      </a:lt2>
      <a:accent1>
        <a:srgbClr val="172E77"/>
      </a:accent1>
      <a:accent2>
        <a:srgbClr val="F6791F"/>
      </a:accent2>
      <a:accent3>
        <a:srgbClr val="3884BF"/>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14">
      <a:dk1>
        <a:sysClr val="windowText" lastClr="000000"/>
      </a:dk1>
      <a:lt1>
        <a:sysClr val="window" lastClr="FFFFFF"/>
      </a:lt1>
      <a:dk2>
        <a:srgbClr val="1F497D"/>
      </a:dk2>
      <a:lt2>
        <a:srgbClr val="EEECE1"/>
      </a:lt2>
      <a:accent1>
        <a:srgbClr val="172E77"/>
      </a:accent1>
      <a:accent2>
        <a:srgbClr val="F6791F"/>
      </a:accent2>
      <a:accent3>
        <a:srgbClr val="3884BF"/>
      </a:accent3>
      <a:accent4>
        <a:srgbClr val="88CBE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Jacobi white.thmx</Template>
  <TotalTime>4027</TotalTime>
  <Words>6268</Words>
  <Application>Microsoft Macintosh PowerPoint</Application>
  <PresentationFormat>On-screen Show (4:3)</PresentationFormat>
  <Paragraphs>451</Paragraphs>
  <Slides>55</Slides>
  <Notes>48</Notes>
  <HiddenSlides>0</HiddenSlides>
  <MMClips>0</MMClips>
  <ScaleCrop>false</ScaleCrop>
  <HeadingPairs>
    <vt:vector size="4" baseType="variant">
      <vt:variant>
        <vt:lpstr>Theme</vt:lpstr>
      </vt:variant>
      <vt:variant>
        <vt:i4>2</vt:i4>
      </vt:variant>
      <vt:variant>
        <vt:lpstr>Slide Titles</vt:lpstr>
      </vt:variant>
      <vt:variant>
        <vt:i4>55</vt:i4>
      </vt:variant>
    </vt:vector>
  </HeadingPairs>
  <TitlesOfParts>
    <vt:vector size="57" baseType="lpstr">
      <vt:lpstr>Jacobi white</vt:lpstr>
      <vt:lpstr>1_Office Theme</vt:lpstr>
      <vt:lpstr>Reflecting and Responding to Bias in your Clinical Practice</vt:lpstr>
      <vt:lpstr>Disclosures/Acknowledgements</vt:lpstr>
      <vt:lpstr>Learning Objectives</vt:lpstr>
      <vt:lpstr>Some Things to Keep in Mind</vt:lpstr>
      <vt:lpstr>What isn’t Implicit Bias?</vt:lpstr>
      <vt:lpstr>Reproductive Coercion: An Example of Explicit Bias</vt:lpstr>
      <vt:lpstr>PowerPoint Presentation</vt:lpstr>
      <vt:lpstr>Clinical Trials</vt:lpstr>
      <vt:lpstr>Implicit Biases</vt:lpstr>
      <vt:lpstr>Implicit Bias</vt:lpstr>
      <vt:lpstr>The Ladder of Inference</vt:lpstr>
      <vt:lpstr>The Ladder of Inference</vt:lpstr>
      <vt:lpstr>The Ladder of Inference</vt:lpstr>
      <vt:lpstr>Slow/Fast Thinking</vt:lpstr>
      <vt:lpstr>Slow/Fast Thinking</vt:lpstr>
      <vt:lpstr>Slow/Fast Thinking</vt:lpstr>
      <vt:lpstr>Implicit Bias and Health Care</vt:lpstr>
      <vt:lpstr>Implicit Bias and Health Care</vt:lpstr>
      <vt:lpstr>Implicit Bias and Health Care</vt:lpstr>
      <vt:lpstr>Implicit Bias and Health Care – Chest Pain</vt:lpstr>
      <vt:lpstr>Implicit Bias and Health Care – Chest Pain</vt:lpstr>
      <vt:lpstr>Implicit Bias and Health Care – Pain Control</vt:lpstr>
      <vt:lpstr>Implicit Bias and Health Care – Pain Control</vt:lpstr>
      <vt:lpstr>Implicit Bias and Health Care – Pain Control</vt:lpstr>
      <vt:lpstr>Implicit Bias and Health Care – Contraception</vt:lpstr>
      <vt:lpstr>Implicit Bias and Health Care – Contraception</vt:lpstr>
      <vt:lpstr>Implicit Bias and Health Care – Contraception</vt:lpstr>
      <vt:lpstr>So what can we do about implicit bias?</vt:lpstr>
      <vt:lpstr>Shared Decision-Making</vt:lpstr>
      <vt:lpstr>Shared Decision-Making and Contraceptive Counseling</vt:lpstr>
      <vt:lpstr>Shared Decision-Making and Contraceptive Counseling</vt:lpstr>
      <vt:lpstr>Shared Decision-Making and Contraceptive Counseling</vt:lpstr>
      <vt:lpstr>Shared Decision-Making – Key Elements</vt:lpstr>
      <vt:lpstr>3-Step Model for Engaging in Shared Decision-Making</vt:lpstr>
      <vt:lpstr>PowerPoint Presentation</vt:lpstr>
      <vt:lpstr>Choice Talk</vt:lpstr>
      <vt:lpstr>Option Talk</vt:lpstr>
      <vt:lpstr>Decision Talk</vt:lpstr>
      <vt:lpstr>Shared Decision-Making: One Key Question ®</vt:lpstr>
      <vt:lpstr>Shared Decision-Making: One Key Question ®</vt:lpstr>
      <vt:lpstr>Shared Decision-Making: One Key Question ®</vt:lpstr>
      <vt:lpstr>Shared Decision-Making: Contraception Counseling</vt:lpstr>
      <vt:lpstr>Shared Decision-Making: Contraception Counseling</vt:lpstr>
      <vt:lpstr>Shared Decision-Making: Contraception Counseling</vt:lpstr>
      <vt:lpstr>Shared Decision-Making: Contraception Counseling</vt:lpstr>
      <vt:lpstr>Shared Decision-Making: Contraception Counseling</vt:lpstr>
      <vt:lpstr>Shared Decision-Making: Contraception</vt:lpstr>
      <vt:lpstr>Shared Decision-Making: Contraception Counseling</vt:lpstr>
      <vt:lpstr>Shared Decision-Making: Contraception Counseling</vt:lpstr>
      <vt:lpstr>Shared Decision-Making: Contraception</vt:lpstr>
      <vt:lpstr>Suggestions for Improvement</vt:lpstr>
      <vt:lpstr>Strategies for Mitigating Bias</vt:lpstr>
      <vt:lpstr>Things to Consider</vt:lpstr>
      <vt:lpstr>Conclusions</vt:lpstr>
      <vt:lpstr>Thank you!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Implicit Bias in Medicine</dc:title>
  <dc:creator>Molly Findley</dc:creator>
  <cp:lastModifiedBy>Molly Findley</cp:lastModifiedBy>
  <cp:revision>62</cp:revision>
  <dcterms:created xsi:type="dcterms:W3CDTF">2018-04-24T22:42:31Z</dcterms:created>
  <dcterms:modified xsi:type="dcterms:W3CDTF">2019-05-21T01:39:23Z</dcterms:modified>
</cp:coreProperties>
</file>