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9"/>
  </p:notesMasterIdLst>
  <p:sldIdLst>
    <p:sldId id="256" r:id="rId3"/>
    <p:sldId id="290" r:id="rId4"/>
    <p:sldId id="259" r:id="rId5"/>
    <p:sldId id="257" r:id="rId6"/>
    <p:sldId id="294" r:id="rId7"/>
    <p:sldId id="295" r:id="rId8"/>
    <p:sldId id="296" r:id="rId9"/>
    <p:sldId id="297" r:id="rId10"/>
    <p:sldId id="298" r:id="rId11"/>
    <p:sldId id="260" r:id="rId12"/>
    <p:sldId id="261" r:id="rId13"/>
    <p:sldId id="262" r:id="rId14"/>
    <p:sldId id="264" r:id="rId15"/>
    <p:sldId id="265" r:id="rId16"/>
    <p:sldId id="266" r:id="rId17"/>
    <p:sldId id="267" r:id="rId18"/>
    <p:sldId id="268" r:id="rId19"/>
    <p:sldId id="269" r:id="rId20"/>
    <p:sldId id="306" r:id="rId21"/>
    <p:sldId id="271" r:id="rId22"/>
    <p:sldId id="286" r:id="rId23"/>
    <p:sldId id="287" r:id="rId24"/>
    <p:sldId id="317" r:id="rId25"/>
    <p:sldId id="318" r:id="rId26"/>
    <p:sldId id="320" r:id="rId27"/>
    <p:sldId id="319" r:id="rId28"/>
    <p:sldId id="299" r:id="rId29"/>
    <p:sldId id="300" r:id="rId30"/>
    <p:sldId id="307" r:id="rId31"/>
    <p:sldId id="308" r:id="rId32"/>
    <p:sldId id="301" r:id="rId33"/>
    <p:sldId id="309" r:id="rId34"/>
    <p:sldId id="302" r:id="rId35"/>
    <p:sldId id="313" r:id="rId36"/>
    <p:sldId id="310" r:id="rId37"/>
    <p:sldId id="303" r:id="rId38"/>
    <p:sldId id="315" r:id="rId39"/>
    <p:sldId id="314" r:id="rId40"/>
    <p:sldId id="316" r:id="rId41"/>
    <p:sldId id="304" r:id="rId42"/>
    <p:sldId id="311" r:id="rId43"/>
    <p:sldId id="312" r:id="rId44"/>
    <p:sldId id="305" r:id="rId45"/>
    <p:sldId id="288" r:id="rId46"/>
    <p:sldId id="289" r:id="rId47"/>
    <p:sldId id="29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awatu" initials="JK" lastIdx="25" clrIdx="0">
    <p:extLst/>
  </p:cmAuthor>
  <p:cmAuthor id="2" name="Katie DeAngelis" initials="KD" lastIdx="5" clrIdx="1">
    <p:extLst/>
  </p:cmAuthor>
  <p:cmAuthor id="3" name="Molly Findley" initials="MKF"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7CB3"/>
    <a:srgbClr val="8511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7" autoAdjust="0"/>
    <p:restoredTop sz="67786" autoAdjust="0"/>
  </p:normalViewPr>
  <p:slideViewPr>
    <p:cSldViewPr snapToGrid="0" snapToObjects="1">
      <p:cViewPr varScale="1">
        <p:scale>
          <a:sx n="73" d="100"/>
          <a:sy n="73" d="100"/>
        </p:scale>
        <p:origin x="-9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03D3F-BAEC-4B4C-B5AC-213B9BBEC5BC}" type="datetimeFigureOut">
              <a:rPr lang="en-US" smtClean="0"/>
              <a:t>5/19/19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4CF9C-7937-0241-93C4-F5AB155B50C4}" type="slidenum">
              <a:rPr lang="en-US" smtClean="0"/>
              <a:t>‹#›</a:t>
            </a:fld>
            <a:endParaRPr lang="en-US"/>
          </a:p>
        </p:txBody>
      </p:sp>
    </p:spTree>
    <p:extLst>
      <p:ext uri="{BB962C8B-B14F-4D97-AF65-F5344CB8AC3E}">
        <p14:creationId xmlns:p14="http://schemas.microsoft.com/office/powerpoint/2010/main" val="2001390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1</a:t>
            </a:fld>
            <a:endParaRPr lang="en-US"/>
          </a:p>
        </p:txBody>
      </p:sp>
    </p:spTree>
    <p:extLst>
      <p:ext uri="{BB962C8B-B14F-4D97-AF65-F5344CB8AC3E}">
        <p14:creationId xmlns:p14="http://schemas.microsoft.com/office/powerpoint/2010/main" val="36655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Reproductive coercion and eugenics are examples of how explicit bias can be demonstrated in the field of women’s health care. </a:t>
            </a:r>
          </a:p>
          <a:p>
            <a:endParaRPr lang="en-US" baseline="0" dirty="0"/>
          </a:p>
          <a:p>
            <a:r>
              <a:rPr lang="en-US" baseline="0" dirty="0"/>
              <a:t>There is a long-standing history of disparate care in the provision of contraception and abortion services in this country, as well as internationally. Forced sterilization was a common practice in this country up through the 1970s, and is still present throughout the globe. In Los Angeles county, there were nearly 20,000 documented involuntary sterilizations between 1909 and 1979. Institutionalized women were forced to undergo sterilization in the name of quote “serving the public good.” By the 1930s, over 30 states had laws that permitted the involuntary sterilization of institutionalized women. One of these laws in Virginia was upheld by the US Supreme Court in 1927 in Buck v Bell. </a:t>
            </a:r>
          </a:p>
          <a:p>
            <a:endParaRPr lang="en-US" baseline="0" dirty="0"/>
          </a:p>
          <a:p>
            <a:r>
              <a:rPr lang="en-US" baseline="0" dirty="0"/>
              <a:t>Until the 1960s, many states had laws that prohibited sterilization unless the woman was married, had at least 2 children, and had written consent from her husband. The vestige of these practices is that in NY State we now have a mandatory 30 day waiting period before anyone can be sterilized. This waiting period was not enacted as a barrier, but was seen as a protection for women. Unfortunately, we now know that it can act as barrier to women seeking tubal ligations.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first IUDs in this country were intended only for married women who had already had at least one child. There was legitimate concern that they may cause PID and subsequent infertility; these fears were borne out with the removal of the </a:t>
            </a:r>
            <a:r>
              <a:rPr lang="en-US" baseline="0" dirty="0" err="1"/>
              <a:t>dalkon</a:t>
            </a:r>
            <a:r>
              <a:rPr lang="en-US" baseline="0" dirty="0"/>
              <a:t> shield from the market after it was found to be associated with pelvic inflammatory disease. Even today, the </a:t>
            </a:r>
            <a:r>
              <a:rPr lang="en-US" baseline="0" dirty="0" err="1"/>
              <a:t>mirena</a:t>
            </a:r>
            <a:r>
              <a:rPr lang="en-US" baseline="0" dirty="0"/>
              <a:t> is not FDA approved for placement in nulliparous women or teenagers – this is why Bayer developed and marketed the </a:t>
            </a:r>
            <a:r>
              <a:rPr lang="en-US" baseline="0" dirty="0" err="1"/>
              <a:t>skyla</a:t>
            </a:r>
            <a:r>
              <a:rPr lang="en-US" baseline="0" dirty="0"/>
              <a:t> to teens – because they sought out, and gained, FDA approval for it.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ACOG definition of equitable: provides care that does not vary in quality because of personal characteristics, such as gender, ethnicity, geographic location, and socioeconomic status</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11</a:t>
            </a:fld>
            <a:endParaRPr lang="en-US"/>
          </a:p>
        </p:txBody>
      </p:sp>
    </p:spTree>
    <p:extLst>
      <p:ext uri="{BB962C8B-B14F-4D97-AF65-F5344CB8AC3E}">
        <p14:creationId xmlns:p14="http://schemas.microsoft.com/office/powerpoint/2010/main" val="1087087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Here</a:t>
            </a:r>
            <a:r>
              <a:rPr lang="en-US" baseline="0" dirty="0"/>
              <a:t> you can see a map indicating which states had forced sterilization laws in place in 1935. On the left is an old piece of propaganda supporting eugenics and forced sterilization. These are examples of direct, explicit bias targeting women because of specific characteristics they had. </a:t>
            </a:r>
          </a:p>
        </p:txBody>
      </p:sp>
      <p:sp>
        <p:nvSpPr>
          <p:cNvPr id="4" name="Slide Number Placeholder 3"/>
          <p:cNvSpPr>
            <a:spLocks noGrp="1"/>
          </p:cNvSpPr>
          <p:nvPr>
            <p:ph type="sldNum" sz="quarter" idx="10"/>
          </p:nvPr>
        </p:nvSpPr>
        <p:spPr/>
        <p:txBody>
          <a:bodyPr/>
          <a:lstStyle/>
          <a:p>
            <a:fld id="{F3F452FC-1956-7649-BDFF-0D1136F9DA3D}" type="slidenum">
              <a:rPr lang="en-US" smtClean="0"/>
              <a:t>12</a:t>
            </a:fld>
            <a:endParaRPr lang="en-US"/>
          </a:p>
        </p:txBody>
      </p:sp>
    </p:spTree>
    <p:extLst>
      <p:ext uri="{BB962C8B-B14F-4D97-AF65-F5344CB8AC3E}">
        <p14:creationId xmlns:p14="http://schemas.microsoft.com/office/powerpoint/2010/main" val="393691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 now that I’ve presented a little about how</a:t>
            </a:r>
            <a:r>
              <a:rPr lang="en-US" baseline="0" dirty="0"/>
              <a:t> explicit biases still affect women, lets move on to implicit biases. What are implicit biases, how do they form, and how do they manifest themselves? The rest of the presentation will be dedicated to answering these </a:t>
            </a:r>
            <a:r>
              <a:rPr lang="en-US" baseline="0" dirty="0" smtClean="0"/>
              <a:t>questions, and to discussing what we can do about them. </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13</a:t>
            </a:fld>
            <a:endParaRPr lang="en-US"/>
          </a:p>
        </p:txBody>
      </p:sp>
    </p:spTree>
    <p:extLst>
      <p:ext uri="{BB962C8B-B14F-4D97-AF65-F5344CB8AC3E}">
        <p14:creationId xmlns:p14="http://schemas.microsoft.com/office/powerpoint/2010/main" val="169691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Implicit biases are formed out</a:t>
            </a:r>
            <a:r>
              <a:rPr lang="en-US" baseline="0" dirty="0"/>
              <a:t> of our lived </a:t>
            </a:r>
            <a:r>
              <a:rPr lang="en-US" baseline="0" dirty="0" smtClean="0"/>
              <a:t>experiences and exposures. </a:t>
            </a:r>
            <a:r>
              <a:rPr lang="en-US" baseline="0" dirty="0"/>
              <a:t>Who we are, how and where we were raised, who our friends are, </a:t>
            </a:r>
            <a:r>
              <a:rPr lang="en-US" baseline="0" dirty="0" smtClean="0"/>
              <a:t>what media we are exposed to, where </a:t>
            </a:r>
            <a:r>
              <a:rPr lang="en-US" baseline="0" dirty="0"/>
              <a:t>we went to school, everything that we have done in </a:t>
            </a:r>
            <a:r>
              <a:rPr lang="en-US" baseline="0" dirty="0" smtClean="0"/>
              <a:t>our </a:t>
            </a:r>
            <a:r>
              <a:rPr lang="en-US" baseline="0" dirty="0"/>
              <a:t>lives has contributed to the implicit biases that we have. The life that you live forms your implicit biases. They are the result of subconscious assumptions, and everyone has them. Because was all lead different lives, so to will all of our implicit biases be slightly different. An important thing to keep in </a:t>
            </a:r>
            <a:r>
              <a:rPr lang="en-US" baseline="0" dirty="0" smtClean="0"/>
              <a:t>mind as we move forward </a:t>
            </a:r>
            <a:r>
              <a:rPr lang="en-US" baseline="0" dirty="0"/>
              <a:t>is that there is nothing you can do to </a:t>
            </a:r>
            <a:r>
              <a:rPr lang="en-US" baseline="0" dirty="0" smtClean="0"/>
              <a:t>completely eliminate your biases but there are ways to acknowledge </a:t>
            </a:r>
            <a:r>
              <a:rPr lang="en-US" baseline="0" dirty="0"/>
              <a:t>that they exist, and learn how to mitigate and manage them. </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14</a:t>
            </a:fld>
            <a:endParaRPr lang="en-US"/>
          </a:p>
        </p:txBody>
      </p:sp>
    </p:spTree>
    <p:extLst>
      <p:ext uri="{BB962C8B-B14F-4D97-AF65-F5344CB8AC3E}">
        <p14:creationId xmlns:p14="http://schemas.microsoft.com/office/powerpoint/2010/main" val="139300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Our lived experiences influence how we think about and interpret</a:t>
            </a:r>
            <a:r>
              <a:rPr lang="en-US" baseline="0" dirty="0"/>
              <a:t> the world and form our implicit biases. Every day, we are exposed to people, places, and things that influence not only our perception of the world but also our actions within it. The ladder of inference is one way of understanding how our beliefs influence what we observe and what actions we take. </a:t>
            </a:r>
            <a:r>
              <a:rPr lang="en-US" baseline="0" dirty="0" smtClean="0"/>
              <a:t>We use our beliefs to make inferences out of our experiences which only serve to reinforce the very beliefs that we used in the first place to filter our interpretations. Sometimes these inferences are erroneous.</a:t>
            </a:r>
            <a:endParaRPr lang="en-US" baseline="0" dirty="0"/>
          </a:p>
          <a:p>
            <a:endParaRPr lang="en-US" dirty="0"/>
          </a:p>
          <a:p>
            <a:r>
              <a:rPr lang="en-US" dirty="0"/>
              <a:t>1. data,</a:t>
            </a:r>
            <a:r>
              <a:rPr lang="en-US" baseline="0" dirty="0"/>
              <a:t> 2. filter, 3, meaning, 4, assumptions, 5. conclusions, 6. adjustment, 7. action</a:t>
            </a:r>
            <a:endParaRPr lang="en-US" dirty="0"/>
          </a:p>
        </p:txBody>
      </p:sp>
      <p:sp>
        <p:nvSpPr>
          <p:cNvPr id="4" name="Slide Number Placeholder 3"/>
          <p:cNvSpPr>
            <a:spLocks noGrp="1"/>
          </p:cNvSpPr>
          <p:nvPr>
            <p:ph type="sldNum" sz="quarter" idx="10"/>
          </p:nvPr>
        </p:nvSpPr>
        <p:spPr/>
        <p:txBody>
          <a:bodyPr/>
          <a:lstStyle/>
          <a:p>
            <a:fld id="{1C613BBA-B9EB-9843-8B11-CE4BA0FB3B26}" type="slidenum">
              <a:rPr lang="en-US" smtClean="0"/>
              <a:t>15</a:t>
            </a:fld>
            <a:endParaRPr lang="en-US"/>
          </a:p>
        </p:txBody>
      </p:sp>
    </p:spTree>
    <p:extLst>
      <p:ext uri="{BB962C8B-B14F-4D97-AF65-F5344CB8AC3E}">
        <p14:creationId xmlns:p14="http://schemas.microsoft.com/office/powerpoint/2010/main" val="376400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video</a:t>
            </a:r>
            <a:r>
              <a:rPr lang="en-US" baseline="0" dirty="0"/>
              <a:t> presents an example of how </a:t>
            </a:r>
            <a:r>
              <a:rPr lang="en-US" baseline="0" dirty="0" smtClean="0"/>
              <a:t>making quick inferences </a:t>
            </a:r>
            <a:r>
              <a:rPr lang="en-US" baseline="0" dirty="0"/>
              <a:t>can cause us to make false assumptions about our </a:t>
            </a:r>
            <a:r>
              <a:rPr lang="en-US" baseline="0" dirty="0" smtClean="0"/>
              <a:t>situation.</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https://youtu.be/KJLqOclPqis</a:t>
            </a:r>
          </a:p>
          <a:p>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16</a:t>
            </a:fld>
            <a:endParaRPr lang="en-US"/>
          </a:p>
        </p:txBody>
      </p:sp>
    </p:spTree>
    <p:extLst>
      <p:ext uri="{BB962C8B-B14F-4D97-AF65-F5344CB8AC3E}">
        <p14:creationId xmlns:p14="http://schemas.microsoft.com/office/powerpoint/2010/main" val="4170921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Next</a:t>
            </a:r>
            <a:r>
              <a:rPr lang="en-US" baseline="0" dirty="0"/>
              <a:t> time you are in a situation where you are experiencing something negative, undesirable, or uncomfortable, consider your own ladder of </a:t>
            </a:r>
            <a:r>
              <a:rPr lang="en-US" baseline="0" dirty="0" smtClean="0"/>
              <a:t>inference </a:t>
            </a:r>
            <a:r>
              <a:rPr lang="en-US" baseline="0" dirty="0"/>
              <a:t>and ask yourself these three questions:</a:t>
            </a:r>
          </a:p>
          <a:p>
            <a:r>
              <a:rPr lang="en-US" baseline="0" dirty="0"/>
              <a:t>What are the emotions I feel?</a:t>
            </a:r>
          </a:p>
          <a:p>
            <a:r>
              <a:rPr lang="en-US" baseline="0" dirty="0"/>
              <a:t>What are the physical reactions I experience in my body?</a:t>
            </a:r>
          </a:p>
          <a:p>
            <a:r>
              <a:rPr lang="en-US" baseline="0" dirty="0"/>
              <a:t>How does my behavior change?</a:t>
            </a:r>
            <a:endParaRPr lang="en-US" dirty="0"/>
          </a:p>
        </p:txBody>
      </p:sp>
      <p:sp>
        <p:nvSpPr>
          <p:cNvPr id="4" name="Slide Number Placeholder 3"/>
          <p:cNvSpPr>
            <a:spLocks noGrp="1"/>
          </p:cNvSpPr>
          <p:nvPr>
            <p:ph type="sldNum" sz="quarter" idx="10"/>
          </p:nvPr>
        </p:nvSpPr>
        <p:spPr/>
        <p:txBody>
          <a:bodyPr/>
          <a:lstStyle/>
          <a:p>
            <a:fld id="{1C613BBA-B9EB-9843-8B11-CE4BA0FB3B26}" type="slidenum">
              <a:rPr lang="en-US" smtClean="0"/>
              <a:t>17</a:t>
            </a:fld>
            <a:endParaRPr lang="en-US"/>
          </a:p>
        </p:txBody>
      </p:sp>
    </p:spTree>
    <p:extLst>
      <p:ext uri="{BB962C8B-B14F-4D97-AF65-F5344CB8AC3E}">
        <p14:creationId xmlns:p14="http://schemas.microsoft.com/office/powerpoint/2010/main" val="1793503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Our</a:t>
            </a:r>
            <a:r>
              <a:rPr lang="en-US" sz="1200" b="0" kern="1200" baseline="0" dirty="0" smtClean="0">
                <a:solidFill>
                  <a:schemeClr val="tx1"/>
                </a:solidFill>
                <a:latin typeface="+mn-lt"/>
                <a:ea typeface="+mn-ea"/>
                <a:cs typeface="+mn-cs"/>
              </a:rPr>
              <a:t> brains make </a:t>
            </a:r>
            <a:r>
              <a:rPr lang="en-US" sz="1200" b="0" kern="1200" baseline="0" dirty="0">
                <a:solidFill>
                  <a:schemeClr val="tx1"/>
                </a:solidFill>
                <a:latin typeface="+mn-lt"/>
                <a:ea typeface="+mn-ea"/>
                <a:cs typeface="+mn-cs"/>
              </a:rPr>
              <a:t>decisions in two different ways. One way uses fast thinking, and one way uses slow thinking. Fast thinking is fast and automatic. It is frequently used and is instinctive, emotional, and subconscious. It is guided by our implicit biases. Slow thinking is slow and effortful. It is less frequently used, and is deliberate, logical and subconscious. It is what we can use to acknowledge and address our implicit biases. </a:t>
            </a:r>
          </a:p>
          <a:p>
            <a:endParaRPr lang="en-US" sz="1200" b="0" kern="1200" dirty="0">
              <a:solidFill>
                <a:schemeClr val="tx1"/>
              </a:solidFill>
              <a:latin typeface="+mn-lt"/>
              <a:ea typeface="+mn-ea"/>
              <a:cs typeface="+mn-cs"/>
            </a:endParaRPr>
          </a:p>
          <a:p>
            <a:r>
              <a:rPr lang="en-US" sz="1200" b="1" kern="1200" dirty="0">
                <a:solidFill>
                  <a:schemeClr val="tx1"/>
                </a:solidFill>
                <a:latin typeface="+mn-lt"/>
                <a:ea typeface="+mn-ea"/>
                <a:cs typeface="+mn-cs"/>
              </a:rPr>
              <a:t>System 1:</a:t>
            </a:r>
            <a:r>
              <a:rPr lang="en-US" sz="1200" b="0" kern="1200" dirty="0">
                <a:solidFill>
                  <a:schemeClr val="tx1"/>
                </a:solidFill>
                <a:latin typeface="+mn-lt"/>
                <a:ea typeface="+mn-ea"/>
                <a:cs typeface="+mn-cs"/>
              </a:rPr>
              <a:t> Fast, automatic, frequent, emotional, stereotypic, subconscious</a:t>
            </a:r>
          </a:p>
          <a:p>
            <a:r>
              <a:rPr lang="en-US" sz="1200" b="1" kern="1200" dirty="0">
                <a:solidFill>
                  <a:schemeClr val="tx1"/>
                </a:solidFill>
                <a:latin typeface="+mn-lt"/>
                <a:ea typeface="+mn-ea"/>
                <a:cs typeface="+mn-cs"/>
              </a:rPr>
              <a:t>System 2:</a:t>
            </a:r>
            <a:r>
              <a:rPr lang="en-US" sz="1200" b="0" kern="1200" dirty="0">
                <a:solidFill>
                  <a:schemeClr val="tx1"/>
                </a:solidFill>
                <a:latin typeface="+mn-lt"/>
                <a:ea typeface="+mn-ea"/>
                <a:cs typeface="+mn-cs"/>
              </a:rPr>
              <a:t> Slow, effortful, infrequent, logical, calculating, conscious</a:t>
            </a:r>
            <a:endParaRPr lang="en-US" dirty="0"/>
          </a:p>
          <a:p>
            <a:r>
              <a:rPr lang="en-US" dirty="0"/>
              <a:t>Implicit bias is</a:t>
            </a:r>
            <a:r>
              <a:rPr lang="en-US" baseline="0" dirty="0"/>
              <a:t> present in our fast thinking</a:t>
            </a:r>
            <a:endParaRPr lang="en-US" dirty="0"/>
          </a:p>
        </p:txBody>
      </p:sp>
      <p:sp>
        <p:nvSpPr>
          <p:cNvPr id="4" name="Slide Number Placeholder 3"/>
          <p:cNvSpPr>
            <a:spLocks noGrp="1"/>
          </p:cNvSpPr>
          <p:nvPr>
            <p:ph type="sldNum" sz="quarter" idx="10"/>
          </p:nvPr>
        </p:nvSpPr>
        <p:spPr/>
        <p:txBody>
          <a:bodyPr/>
          <a:lstStyle/>
          <a:p>
            <a:fld id="{1C613BBA-B9EB-9843-8B11-CE4BA0FB3B26}" type="slidenum">
              <a:rPr lang="en-US" smtClean="0"/>
              <a:t>18</a:t>
            </a:fld>
            <a:endParaRPr lang="en-US"/>
          </a:p>
        </p:txBody>
      </p:sp>
    </p:spTree>
    <p:extLst>
      <p:ext uri="{BB962C8B-B14F-4D97-AF65-F5344CB8AC3E}">
        <p14:creationId xmlns:p14="http://schemas.microsoft.com/office/powerpoint/2010/main" val="1841753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video shows you how your brain uses</a:t>
            </a:r>
            <a:r>
              <a:rPr lang="en-US" baseline="0" dirty="0"/>
              <a:t> both slow and fast thinking.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youtu.be</a:t>
            </a:r>
            <a:r>
              <a:rPr lang="en-US" dirty="0"/>
              <a:t>/JiTz2i4VHFw</a:t>
            </a:r>
          </a:p>
          <a:p>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19</a:t>
            </a:fld>
            <a:endParaRPr lang="en-US"/>
          </a:p>
        </p:txBody>
      </p:sp>
    </p:spTree>
    <p:extLst>
      <p:ext uri="{BB962C8B-B14F-4D97-AF65-F5344CB8AC3E}">
        <p14:creationId xmlns:p14="http://schemas.microsoft.com/office/powerpoint/2010/main" val="3291147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a:t>
            </a:r>
            <a:r>
              <a:rPr lang="en-US" baseline="0" dirty="0"/>
              <a:t> concept of slow and fast thinking is an example of how our implicit biases manifest themselves. Fast thinking is our own implicit biases at work. Slow thinking can be thought of as our deliberate actions to counteract these biases. </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20</a:t>
            </a:fld>
            <a:endParaRPr lang="en-US"/>
          </a:p>
        </p:txBody>
      </p:sp>
    </p:spTree>
    <p:extLst>
      <p:ext uri="{BB962C8B-B14F-4D97-AF65-F5344CB8AC3E}">
        <p14:creationId xmlns:p14="http://schemas.microsoft.com/office/powerpoint/2010/main" val="206412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will explore implicit biases through a public health and social determinants of health lens. We will discuss what are unconscious biases and explore the research that shows how unconscious bias has resulted in less-than-optimal reproductive health outcomes and reproductive coercion. Strategies to mitigate bias at an organization level will be discussed, including how to foster an environment that acknowledges biases and responds positively.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D8A97-EC0B-4783-AC77-2961089DB179}" type="slidenum">
              <a:rPr lang="en-US" smtClean="0"/>
              <a:t>3</a:t>
            </a:fld>
            <a:endParaRPr lang="en-US"/>
          </a:p>
        </p:txBody>
      </p:sp>
    </p:spTree>
    <p:extLst>
      <p:ext uri="{BB962C8B-B14F-4D97-AF65-F5344CB8AC3E}">
        <p14:creationId xmlns:p14="http://schemas.microsoft.com/office/powerpoint/2010/main" val="3430832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a:t>
            </a:r>
            <a:r>
              <a:rPr lang="en-US" baseline="0" dirty="0"/>
              <a:t> think it might be helpful for us to review the difference between Equality and Equity. </a:t>
            </a:r>
            <a:endParaRPr lang="en-US" baseline="0" dirty="0" smtClean="0"/>
          </a:p>
          <a:p>
            <a:r>
              <a:rPr lang="en-US" baseline="0" dirty="0" smtClean="0"/>
              <a:t>*acknowledge image is problematic but haven’t found a better visual</a:t>
            </a:r>
          </a:p>
          <a:p>
            <a:endParaRPr lang="en-US" dirty="0"/>
          </a:p>
          <a:p>
            <a:r>
              <a:rPr lang="en-US" dirty="0"/>
              <a:t>Equality equals</a:t>
            </a:r>
            <a:r>
              <a:rPr lang="en-US" baseline="0" dirty="0"/>
              <a:t> the same. It gives everyone the exact same thing. But the problem is that not everyone starts out in the same place.</a:t>
            </a:r>
          </a:p>
          <a:p>
            <a:r>
              <a:rPr lang="en-US" baseline="0" dirty="0"/>
              <a:t>Equity equals fairness. It gives everyone different things that helps given them equal access so that they can get to the same place in the end. It gives people what they need to be successful, in this case, a different number of crates to stand on to see the baseball game. </a:t>
            </a:r>
          </a:p>
          <a:p>
            <a:endParaRPr lang="en-US" baseline="0" dirty="0"/>
          </a:p>
          <a:p>
            <a:r>
              <a:rPr lang="en-US" baseline="0" dirty="0"/>
              <a:t>By actively treating our patients equitably, we can acknowledge and mitigate our own implicit biases. The challenge </a:t>
            </a:r>
            <a:r>
              <a:rPr lang="en-US" baseline="0" dirty="0" smtClean="0"/>
              <a:t>is, as always, </a:t>
            </a:r>
            <a:r>
              <a:rPr lang="en-US" baseline="0" dirty="0"/>
              <a:t>providing care in a system that is neither equal or </a:t>
            </a:r>
            <a:r>
              <a:rPr lang="en-US" baseline="0" dirty="0" smtClean="0"/>
              <a:t>equitable.</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ACOG definition of equitable: provides care that does not vary in quality because of personal characteristics, such as gender, ethnicity, geographic location, and socioeconomic status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22</a:t>
            </a:fld>
            <a:endParaRPr lang="en-US"/>
          </a:p>
        </p:txBody>
      </p:sp>
    </p:spTree>
    <p:extLst>
      <p:ext uri="{BB962C8B-B14F-4D97-AF65-F5344CB8AC3E}">
        <p14:creationId xmlns:p14="http://schemas.microsoft.com/office/powerpoint/2010/main" val="25695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Top-down approach to addressing</a:t>
            </a:r>
            <a:r>
              <a:rPr lang="en-US" baseline="0" dirty="0" smtClean="0"/>
              <a:t> and mitigating implicit bias</a:t>
            </a:r>
          </a:p>
          <a:p>
            <a:r>
              <a:rPr lang="en-US" baseline="0" dirty="0" smtClean="0"/>
              <a:t>Leader acknowledged problem</a:t>
            </a:r>
          </a:p>
          <a:p>
            <a:r>
              <a:rPr lang="en-US" baseline="0" dirty="0" smtClean="0"/>
              <a:t>April 2018 incident</a:t>
            </a:r>
          </a:p>
          <a:p>
            <a:r>
              <a:rPr lang="en-US" baseline="0" dirty="0" smtClean="0"/>
              <a:t>End of may – company-wide training</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23</a:t>
            </a:fld>
            <a:endParaRPr lang="en-US"/>
          </a:p>
        </p:txBody>
      </p:sp>
    </p:spTree>
    <p:extLst>
      <p:ext uri="{BB962C8B-B14F-4D97-AF65-F5344CB8AC3E}">
        <p14:creationId xmlns:p14="http://schemas.microsoft.com/office/powerpoint/2010/main" val="2929762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24</a:t>
            </a:fld>
            <a:endParaRPr lang="en-US"/>
          </a:p>
        </p:txBody>
      </p:sp>
    </p:spTree>
    <p:extLst>
      <p:ext uri="{BB962C8B-B14F-4D97-AF65-F5344CB8AC3E}">
        <p14:creationId xmlns:p14="http://schemas.microsoft.com/office/powerpoint/2010/main" val="321102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Inclusion gap – not hiring a</a:t>
            </a:r>
            <a:r>
              <a:rPr lang="en-US" baseline="0" dirty="0" smtClean="0"/>
              <a:t> diverse workforce</a:t>
            </a:r>
            <a:endParaRPr lang="en-US" dirty="0" smtClean="0"/>
          </a:p>
          <a:p>
            <a:r>
              <a:rPr lang="en-US" dirty="0" smtClean="0"/>
              <a:t>Diversity and inclusion gap analysis: hire an independent firm to review</a:t>
            </a:r>
            <a:r>
              <a:rPr lang="en-US" baseline="0" dirty="0" smtClean="0"/>
              <a:t> the airline’s human resources and business policies related to diversity and inclusion – addressing hiring, training, career development, customer complaint resolution, team member experiences, supplier selection</a:t>
            </a:r>
          </a:p>
          <a:p>
            <a:r>
              <a:rPr lang="en-US" baseline="0" dirty="0" smtClean="0"/>
              <a:t>Company wide implicit bias training – annual implicit bias training for every employee</a:t>
            </a:r>
          </a:p>
          <a:p>
            <a:r>
              <a:rPr lang="en-US" baseline="0" dirty="0" smtClean="0"/>
              <a:t>Customer discrimination claims process – new team that focuses on discrimination claims</a:t>
            </a:r>
          </a:p>
          <a:p>
            <a:r>
              <a:rPr lang="en-US" baseline="0" dirty="0" smtClean="0"/>
              <a:t>Sharpen focus on team member concerns – work to revamp internal discrimination claims</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26</a:t>
            </a:fld>
            <a:endParaRPr lang="en-US"/>
          </a:p>
        </p:txBody>
      </p:sp>
    </p:spTree>
    <p:extLst>
      <p:ext uri="{BB962C8B-B14F-4D97-AF65-F5344CB8AC3E}">
        <p14:creationId xmlns:p14="http://schemas.microsoft.com/office/powerpoint/2010/main" val="2136340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as organizations, work to mitigate biases in the services</a:t>
            </a:r>
            <a:r>
              <a:rPr lang="en-US" baseline="0" dirty="0" smtClean="0"/>
              <a:t> that we provide? </a:t>
            </a:r>
            <a:r>
              <a:rPr lang="en-US" dirty="0" smtClean="0"/>
              <a:t>These </a:t>
            </a:r>
            <a:r>
              <a:rPr lang="en-US" dirty="0" smtClean="0"/>
              <a:t>national standards were</a:t>
            </a:r>
            <a:r>
              <a:rPr lang="en-US" baseline="0" dirty="0" smtClean="0"/>
              <a:t> developed to help organizations provide effective</a:t>
            </a:r>
            <a:r>
              <a:rPr lang="is-I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t>
            </a:r>
            <a:r>
              <a:rPr lang="is-IS" baseline="0" dirty="0" smtClean="0"/>
              <a:t>he aim is to “</a:t>
            </a:r>
            <a:r>
              <a:rPr lang="en-US" baseline="0" dirty="0" smtClean="0"/>
              <a:t>improve health care quality and advance health equity by establishing a framework for organizations to serve the nation's increasingly diverse communities.</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By adopting these standards, we can work to address how we provide care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BC4CF9C-7937-0241-93C4-F5AB155B50C4}" type="slidenum">
              <a:rPr lang="en-US" smtClean="0"/>
              <a:t>27</a:t>
            </a:fld>
            <a:endParaRPr lang="en-US"/>
          </a:p>
        </p:txBody>
      </p:sp>
    </p:spTree>
    <p:extLst>
      <p:ext uri="{BB962C8B-B14F-4D97-AF65-F5344CB8AC3E}">
        <p14:creationId xmlns:p14="http://schemas.microsoft.com/office/powerpoint/2010/main" val="68476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sub-groups of 15 nationally-recognized standards that can be used to improve healthcare</a:t>
            </a:r>
            <a:r>
              <a:rPr lang="en-US" baseline="0" dirty="0" smtClean="0"/>
              <a:t> quality and advance health </a:t>
            </a:r>
            <a:r>
              <a:rPr lang="en-US" baseline="0" dirty="0" smtClean="0"/>
              <a:t>equity</a:t>
            </a:r>
          </a:p>
          <a:p>
            <a:r>
              <a:rPr lang="en-US" baseline="0" dirty="0" smtClean="0"/>
              <a:t>Before we get into the standards I want to say that each standard has been extensively researched and is quite comprehensive – Due to time constraints, today’s talk will only provide a brief overview of the standards and identify some immediate strategies that you can take to start implementing these standards.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BC4CF9C-7937-0241-93C4-F5AB155B50C4}" type="slidenum">
              <a:rPr lang="en-US" smtClean="0"/>
              <a:t>28</a:t>
            </a:fld>
            <a:endParaRPr lang="en-US"/>
          </a:p>
        </p:txBody>
      </p:sp>
    </p:spTree>
    <p:extLst>
      <p:ext uri="{BB962C8B-B14F-4D97-AF65-F5344CB8AC3E}">
        <p14:creationId xmlns:p14="http://schemas.microsoft.com/office/powerpoint/2010/main" val="2651058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CLAS? – providing culturally and linguistically appropriate services is a concrete way to work on reducing healthcare disparities and therefore improve healthcare quality and equity</a:t>
            </a:r>
          </a:p>
          <a:p>
            <a:r>
              <a:rPr lang="en-US" baseline="0" dirty="0" smtClean="0"/>
              <a:t>Tailoring services to your community is good for you and good for your community – when you provide the services they need in the culturally appropriate way, and they are more likely to attend/return/recommend to others</a:t>
            </a:r>
          </a:p>
          <a:p>
            <a:r>
              <a:rPr lang="en-US" baseline="0" dirty="0" smtClean="0"/>
              <a:t>Remember: always provide services that are respectful of the diversity of our communities</a:t>
            </a:r>
            <a:endParaRPr lang="en-US" dirty="0" smtClean="0"/>
          </a:p>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29</a:t>
            </a:fld>
            <a:endParaRPr lang="en-US"/>
          </a:p>
        </p:txBody>
      </p:sp>
    </p:spTree>
    <p:extLst>
      <p:ext uri="{BB962C8B-B14F-4D97-AF65-F5344CB8AC3E}">
        <p14:creationId xmlns:p14="http://schemas.microsoft.com/office/powerpoint/2010/main" val="2834715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Provide individuals with assurances that disrespect or discrimination of any kind is intolerable.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Provide individuals with reasonable assistance to overcome language, cultural, physical, or communication barriers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following standards that we will discuss all feed into the ultimate goal stated here and are considered the fundamental building blocks of CLAS that are required to achieve this overarching goal. </a:t>
            </a:r>
            <a:endParaRPr lang="en-US" dirty="0" smtClean="0"/>
          </a:p>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30</a:t>
            </a:fld>
            <a:endParaRPr lang="en-US"/>
          </a:p>
        </p:txBody>
      </p:sp>
    </p:spTree>
    <p:extLst>
      <p:ext uri="{BB962C8B-B14F-4D97-AF65-F5344CB8AC3E}">
        <p14:creationId xmlns:p14="http://schemas.microsoft.com/office/powerpoint/2010/main" val="2083875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your organizational structure and governance reflect a commitment to equity? </a:t>
            </a:r>
            <a:endParaRPr lang="en-US" baseline="0" dirty="0" smtClean="0"/>
          </a:p>
          <a:p>
            <a:r>
              <a:rPr lang="en-US" baseline="0" dirty="0" smtClean="0"/>
              <a:t>CLAS at all levels of the organization however requires commitment by the leadership through a top-down approach</a:t>
            </a:r>
          </a:p>
          <a:p>
            <a:r>
              <a:rPr lang="en-US" baseline="0" dirty="0" smtClean="0"/>
              <a:t>Diversity at all levels – front office to senior leadership – not just hiring but also training</a:t>
            </a:r>
          </a:p>
          <a:p>
            <a:r>
              <a:rPr lang="en-US" baseline="0" dirty="0" smtClean="0"/>
              <a:t>Also important to have governance, leadership and workforce that are responsive, not just representative, of the population in the service area</a:t>
            </a:r>
          </a:p>
          <a:p>
            <a:pPr marL="171450" indent="-171450">
              <a:buFontTx/>
              <a:buChar char="-"/>
            </a:pPr>
            <a:r>
              <a:rPr lang="en-US" baseline="0" dirty="0" smtClean="0"/>
              <a:t>Health care providers are statistically not representative of the population they serve – increasing representation leads to increased access to care, higher levels of patient satisfaction and engagement, and improved patient-provider communication</a:t>
            </a:r>
          </a:p>
          <a:p>
            <a:pPr marL="171450" indent="-171450">
              <a:buFontTx/>
              <a:buChar char="-"/>
            </a:pPr>
            <a:r>
              <a:rPr lang="en-US" baseline="0" dirty="0" smtClean="0"/>
              <a:t>How cultural differences affect clinical encounters – affect access to care, quality of care, health outcomes, patient satisfaction</a:t>
            </a:r>
          </a:p>
          <a:p>
            <a:pPr marL="628650" lvl="1" indent="-171450">
              <a:buFontTx/>
              <a:buChar char="-"/>
            </a:pPr>
            <a:r>
              <a:rPr lang="en-US" dirty="0" smtClean="0"/>
              <a:t>Differences include economic status, race, ethnicity, disability status, sexual orientation, gender identity</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31</a:t>
            </a:fld>
            <a:endParaRPr lang="en-US"/>
          </a:p>
        </p:txBody>
      </p:sp>
    </p:spTree>
    <p:extLst>
      <p:ext uri="{BB962C8B-B14F-4D97-AF65-F5344CB8AC3E}">
        <p14:creationId xmlns:p14="http://schemas.microsoft.com/office/powerpoint/2010/main" val="3032908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slide</a:t>
            </a:r>
          </a:p>
          <a:p>
            <a:endParaRPr lang="en-US" dirty="0" smtClean="0"/>
          </a:p>
          <a:p>
            <a:r>
              <a:rPr lang="en-US" dirty="0" smtClean="0"/>
              <a:t>How</a:t>
            </a:r>
            <a:r>
              <a:rPr lang="en-US" baseline="0" dirty="0" smtClean="0"/>
              <a:t> can you operationalize the CLAS standards of governance, leadership, and workforce? Some examples include having trainings so that your staff are knowledgeable in the CLAS standards. Training at all levels of the organization, from the most senior to the most junior. Ensure that the trainings emphasize sensitivity to variations within populations including individual variations in beliefs, expectations and preferred modes of communication. You want trainings to allow all members of your workforce to develop knowledge and skills needed to explore these variations. Trainings need to be linked to a comprehensive organizational strategy around CLAS – link the trainings to be related to your organizational mission, goals, or objectives. Consider hiring a workforce that is representative of the community you serve. You might be able to create and support a designated CLAS person, or designate a portion of an existing employee’s time to monitoring adherence to CLAS standards. All of your good training efforts will be wasted if your organization does not continue to adhere to CLAS standards. </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32</a:t>
            </a:fld>
            <a:endParaRPr lang="en-US"/>
          </a:p>
        </p:txBody>
      </p:sp>
    </p:spTree>
    <p:extLst>
      <p:ext uri="{BB962C8B-B14F-4D97-AF65-F5344CB8AC3E}">
        <p14:creationId xmlns:p14="http://schemas.microsoft.com/office/powerpoint/2010/main" val="336518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Before </a:t>
            </a:r>
            <a:r>
              <a:rPr lang="en-US" baseline="0" dirty="0"/>
              <a:t>we begin, there are a couple of things that I ask that you keep in mind. The first thing is that everyone has implicit biases. No one is immune to it. Secondly, sometimes thinking about and talking </a:t>
            </a:r>
            <a:r>
              <a:rPr lang="en-US" baseline="0" dirty="0" smtClean="0"/>
              <a:t>about our </a:t>
            </a:r>
            <a:r>
              <a:rPr lang="en-US" baseline="0" dirty="0"/>
              <a:t>implicit </a:t>
            </a:r>
            <a:r>
              <a:rPr lang="en-US" baseline="0" dirty="0" smtClean="0"/>
              <a:t>biases </a:t>
            </a:r>
            <a:r>
              <a:rPr lang="en-US" baseline="0" dirty="0"/>
              <a:t>makes us feel uncomfortable. This is a normal reaction, especially if this is your first introduction to this concept.</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4</a:t>
            </a:fld>
            <a:endParaRPr lang="en-US"/>
          </a:p>
        </p:txBody>
      </p:sp>
    </p:spTree>
    <p:extLst>
      <p:ext uri="{BB962C8B-B14F-4D97-AF65-F5344CB8AC3E}">
        <p14:creationId xmlns:p14="http://schemas.microsoft.com/office/powerpoint/2010/main" val="2678895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important</a:t>
            </a:r>
            <a:r>
              <a:rPr lang="en-US" baseline="0" dirty="0" smtClean="0"/>
              <a:t> ways we can provide appropriate services is to have them available in the languages of our </a:t>
            </a:r>
            <a:r>
              <a:rPr lang="en-US" baseline="0" dirty="0" smtClean="0"/>
              <a:t>community</a:t>
            </a:r>
          </a:p>
          <a:p>
            <a:r>
              <a:rPr lang="en-US" baseline="0" dirty="0" smtClean="0"/>
              <a:t>Initial point of contact – reception/check-in desk, waiting room, financial screening rooms, pharmacy, exam room</a:t>
            </a:r>
          </a:p>
          <a:p>
            <a:r>
              <a:rPr lang="en-US" baseline="0" dirty="0" smtClean="0"/>
              <a:t>Publicize availability of language services in your local foreign language media – radio, newspaper, television</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33</a:t>
            </a:fld>
            <a:endParaRPr lang="en-US"/>
          </a:p>
        </p:txBody>
      </p:sp>
    </p:spTree>
    <p:extLst>
      <p:ext uri="{BB962C8B-B14F-4D97-AF65-F5344CB8AC3E}">
        <p14:creationId xmlns:p14="http://schemas.microsoft.com/office/powerpoint/2010/main" val="2496231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Competence</a:t>
            </a:r>
            <a:r>
              <a:rPr lang="en-US" baseline="0" dirty="0" smtClean="0"/>
              <a:t> for language: clear/understandable speech delivery, familiarity with slang in both languages, ability to identify difference in meaning of dialect, working knowledge of anatomy and physiology, extensive knowledge of medical vocabulary and terminology</a:t>
            </a:r>
          </a:p>
          <a:p>
            <a:r>
              <a:rPr lang="en-US" baseline="0" dirty="0" smtClean="0"/>
              <a:t>Avoid using untrained individuals or minors – this may feel convenient or reasonable to have your medical assistant or a family member translate but it is not the recommendation. Using people unfamiliar with medical terminology who act as medical interpreters can lead to significant medical errors. Friends and family may also translate through a biased lens.</a:t>
            </a:r>
          </a:p>
          <a:p>
            <a:r>
              <a:rPr lang="en-US" baseline="0" dirty="0" smtClean="0"/>
              <a:t>Relevant materials include: administrative/legal documents such as consent forms, living wills, financial documents; clinical information such as information about a patient’s treatment or instructions about a procedure or a medication; and education, health prevention and promotion, and outreach materials</a:t>
            </a:r>
          </a:p>
          <a:p>
            <a:r>
              <a:rPr lang="en-US" baseline="0" dirty="0" smtClean="0"/>
              <a:t>Forms should be easy to fill out</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34</a:t>
            </a:fld>
            <a:endParaRPr lang="en-US"/>
          </a:p>
        </p:txBody>
      </p:sp>
    </p:spTree>
    <p:extLst>
      <p:ext uri="{BB962C8B-B14F-4D97-AF65-F5344CB8AC3E}">
        <p14:creationId xmlns:p14="http://schemas.microsoft.com/office/powerpoint/2010/main" val="3255853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slide</a:t>
            </a:r>
          </a:p>
          <a:p>
            <a:r>
              <a:rPr lang="en-US" dirty="0" smtClean="0"/>
              <a:t>What are some specific things you can do to address</a:t>
            </a:r>
            <a:r>
              <a:rPr lang="en-US" baseline="0" dirty="0" smtClean="0"/>
              <a:t> the communication and language assistance CLAS components? </a:t>
            </a:r>
          </a:p>
          <a:p>
            <a:r>
              <a:rPr lang="en-US" baseline="0" dirty="0" smtClean="0"/>
              <a:t>Comprehensive language assistance – consider multiple languages, sign language, braille</a:t>
            </a:r>
          </a:p>
          <a:p>
            <a:r>
              <a:rPr lang="en-US" dirty="0" smtClean="0"/>
              <a:t>Certified interpreters have gone</a:t>
            </a:r>
            <a:r>
              <a:rPr lang="en-US" baseline="0" dirty="0" smtClean="0"/>
              <a:t> through specialized training and typically also have requirements for continuing education for maintaining credentials. These interpreters are highly trained in medical knowledge and language.</a:t>
            </a:r>
            <a:endParaRPr lang="en-US" dirty="0" smtClean="0"/>
          </a:p>
          <a:p>
            <a:r>
              <a:rPr lang="en-US" dirty="0" smtClean="0"/>
              <a:t>Advanced technology – phone interpreters, video interpreters</a:t>
            </a:r>
            <a:r>
              <a:rPr lang="en-US" baseline="0" dirty="0" smtClean="0"/>
              <a:t> (can do sign language too!), allows access to less common languages</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35</a:t>
            </a:fld>
            <a:endParaRPr lang="en-US"/>
          </a:p>
        </p:txBody>
      </p:sp>
    </p:spTree>
    <p:extLst>
      <p:ext uri="{BB962C8B-B14F-4D97-AF65-F5344CB8AC3E}">
        <p14:creationId xmlns:p14="http://schemas.microsoft.com/office/powerpoint/2010/main" val="1800840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that your services reflect the needs of the community –</a:t>
            </a:r>
            <a:r>
              <a:rPr lang="en-US" baseline="0" dirty="0" smtClean="0"/>
              <a:t> don’t assume you know what they need – go out and ask them!</a:t>
            </a:r>
          </a:p>
          <a:p>
            <a:r>
              <a:rPr lang="en-US" baseline="0" dirty="0" smtClean="0"/>
              <a:t>Don’t assume you know what languages people speak – do a survey, check your patient records and get an accurate account</a:t>
            </a:r>
          </a:p>
          <a:p>
            <a:r>
              <a:rPr lang="en-US" baseline="0" dirty="0" smtClean="0"/>
              <a:t>It’s not always just </a:t>
            </a:r>
            <a:r>
              <a:rPr lang="en-US" baseline="0" dirty="0" err="1" smtClean="0"/>
              <a:t>spanish</a:t>
            </a:r>
            <a:r>
              <a:rPr lang="en-US" baseline="0" dirty="0" smtClean="0"/>
              <a:t>! At my institution we have a lot of women from Bangladesh, Albania, and Yemen. Since starting I have learned that Yemeni Arabic is different than standard Arabic. </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36</a:t>
            </a:fld>
            <a:endParaRPr lang="en-US"/>
          </a:p>
        </p:txBody>
      </p:sp>
    </p:spTree>
    <p:extLst>
      <p:ext uri="{BB962C8B-B14F-4D97-AF65-F5344CB8AC3E}">
        <p14:creationId xmlns:p14="http://schemas.microsoft.com/office/powerpoint/2010/main" val="2810710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assessment: accessibility of interpreter services, effectiveness of cultural and linguistic competency training for providers and nonclinical staff, differences in the use of services among diverse populations, impact of of culturally and linguistically competent service provision on health outcomes and health status on individuals’ satisfaction</a:t>
            </a:r>
          </a:p>
          <a:p>
            <a:pPr marL="628650" lvl="1" indent="-171450">
              <a:buFontTx/>
              <a:buChar char="-"/>
            </a:pPr>
            <a:r>
              <a:rPr lang="en-US" dirty="0" smtClean="0"/>
              <a:t>Organizational assessment examples:</a:t>
            </a:r>
          </a:p>
          <a:p>
            <a:pPr marL="1085850" lvl="2" indent="-171450">
              <a:buFontTx/>
              <a:buChar char="-"/>
            </a:pPr>
            <a:r>
              <a:rPr lang="en-US" dirty="0" smtClean="0"/>
              <a:t>Perform</a:t>
            </a:r>
            <a:r>
              <a:rPr lang="en-US" baseline="0" dirty="0" smtClean="0"/>
              <a:t> “cultural audit” using existing cultural and linguistic competency assessment tools to inventory structural policies, procedures, and practices – use this information to determine if you have the core structures and processes necessary for providing CLAS</a:t>
            </a:r>
          </a:p>
          <a:p>
            <a:pPr marL="1085850" lvl="2" indent="-171450">
              <a:buFontTx/>
              <a:buChar char="-"/>
            </a:pPr>
            <a:r>
              <a:rPr lang="en-US" baseline="0" dirty="0" smtClean="0"/>
              <a:t>Core structures/processes include management, governance, delivery systems, and customer relation functions</a:t>
            </a:r>
          </a:p>
          <a:p>
            <a:pPr marL="628650" lvl="1" indent="-171450">
              <a:buFontTx/>
              <a:buChar char="-"/>
            </a:pPr>
            <a:r>
              <a:rPr lang="en-US" baseline="0" dirty="0" smtClean="0"/>
              <a:t>Identify assets – bilingual staff members, existing relationships with community organizations</a:t>
            </a:r>
          </a:p>
          <a:p>
            <a:pPr marL="628650" lvl="1" indent="-171450">
              <a:buFontTx/>
              <a:buChar char="-"/>
            </a:pPr>
            <a:r>
              <a:rPr lang="en-US" baseline="0" dirty="0" smtClean="0"/>
              <a:t>Identify weaknesses – lack of signage, no cultural competency training</a:t>
            </a:r>
          </a:p>
          <a:p>
            <a:pPr marL="628650" lvl="1" indent="-171450">
              <a:buFontTx/>
              <a:buChar char="-"/>
            </a:pPr>
            <a:r>
              <a:rPr lang="en-US" baseline="0" dirty="0" smtClean="0"/>
              <a:t>Consider opportunities to improve your organization’s capacity to address cultural and </a:t>
            </a:r>
            <a:r>
              <a:rPr lang="en-US" baseline="0" dirty="0" err="1" smtClean="0"/>
              <a:t>liguistice</a:t>
            </a:r>
            <a:r>
              <a:rPr lang="en-US" baseline="0" dirty="0" smtClean="0"/>
              <a:t> competence – revise mission statement, enhance diversity in management positions</a:t>
            </a:r>
            <a:endParaRPr lang="en-US" dirty="0" smtClean="0"/>
          </a:p>
          <a:p>
            <a:pPr marL="171450" indent="-171450">
              <a:buFontTx/>
              <a:buChar char="-"/>
            </a:pPr>
            <a:r>
              <a:rPr lang="en-US" dirty="0" smtClean="0"/>
              <a:t>Planning</a:t>
            </a:r>
            <a:r>
              <a:rPr lang="en-US" baseline="0" dirty="0" smtClean="0"/>
              <a:t> phase – take information from the assessment and determine what needs to be done, and how best to do it</a:t>
            </a:r>
          </a:p>
          <a:p>
            <a:pPr marL="171450" indent="-171450">
              <a:buFontTx/>
              <a:buChar char="-"/>
            </a:pPr>
            <a:r>
              <a:rPr lang="en-US" baseline="0" dirty="0" smtClean="0"/>
              <a:t>Implementation phase: rolling out of identified areas for improvement</a:t>
            </a:r>
          </a:p>
          <a:p>
            <a:pPr marL="171450" indent="-171450">
              <a:buFontTx/>
              <a:buChar char="-"/>
            </a:pPr>
            <a:r>
              <a:rPr lang="en-US" baseline="0" dirty="0" smtClean="0"/>
              <a:t>Evaluation phase: provide CLAS-oriented feedback forms with SASE; conduct focus groups to monitor progress and identify continued barriers to implementation; assess standard of care provided for specific conditions to ensure services are uniformly provided across cultural groups; add CLAS-related questions to staff orientation; identify specific metrics related to cultural and linguistic competency and set regular assessment intervals</a:t>
            </a:r>
          </a:p>
          <a:p>
            <a:pPr marL="0" indent="0">
              <a:buFontTx/>
              <a:buNone/>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37</a:t>
            </a:fld>
            <a:endParaRPr lang="en-US"/>
          </a:p>
        </p:txBody>
      </p:sp>
    </p:spTree>
    <p:extLst>
      <p:ext uri="{BB962C8B-B14F-4D97-AF65-F5344CB8AC3E}">
        <p14:creationId xmlns:p14="http://schemas.microsoft.com/office/powerpoint/2010/main" val="180670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HHS</a:t>
            </a:r>
            <a:r>
              <a:rPr lang="en-US" baseline="0" dirty="0" smtClean="0"/>
              <a:t> data collection standards for race, ethnicity, sex, primary language</a:t>
            </a:r>
          </a:p>
          <a:p>
            <a:r>
              <a:rPr lang="en-US" baseline="0" dirty="0" smtClean="0"/>
              <a:t>Standard collection instruments is key. You also need to ensure that you </a:t>
            </a:r>
          </a:p>
          <a:p>
            <a:r>
              <a:rPr lang="en-US" baseline="0" dirty="0" smtClean="0"/>
              <a:t>Example: how well do you speak English: very well, well, not well, not at all</a:t>
            </a:r>
          </a:p>
          <a:p>
            <a:r>
              <a:rPr lang="en-US" baseline="0" dirty="0" smtClean="0"/>
              <a:t>Do you speak a language other than English at home</a:t>
            </a:r>
          </a:p>
          <a:p>
            <a:r>
              <a:rPr lang="en-US" baseline="0" dirty="0" smtClean="0"/>
              <a:t>Disability – questions about hearing or vision disabilities, question about mobility challenges (difficulty walking or climbing stairs, difficulty dressing or bathing)</a:t>
            </a:r>
          </a:p>
          <a:p>
            <a:r>
              <a:rPr lang="en-US" baseline="0" dirty="0" smtClean="0"/>
              <a:t>We need accurate data in order to inform our service delivery</a:t>
            </a:r>
          </a:p>
          <a:p>
            <a:r>
              <a:rPr lang="en-US" baseline="0" dirty="0" smtClean="0"/>
              <a:t>Information can be collected at the registration desk. Staff need to be trained in data collection and in a script to communicate the confidentiality of the information and that it cannot be used to discriminate against them.</a:t>
            </a:r>
          </a:p>
        </p:txBody>
      </p:sp>
      <p:sp>
        <p:nvSpPr>
          <p:cNvPr id="4" name="Slide Number Placeholder 3"/>
          <p:cNvSpPr>
            <a:spLocks noGrp="1"/>
          </p:cNvSpPr>
          <p:nvPr>
            <p:ph type="sldNum" sz="quarter" idx="10"/>
          </p:nvPr>
        </p:nvSpPr>
        <p:spPr/>
        <p:txBody>
          <a:bodyPr/>
          <a:lstStyle/>
          <a:p>
            <a:fld id="{3BC4CF9C-7937-0241-93C4-F5AB155B50C4}" type="slidenum">
              <a:rPr lang="en-US" smtClean="0"/>
              <a:t>38</a:t>
            </a:fld>
            <a:endParaRPr lang="en-US"/>
          </a:p>
        </p:txBody>
      </p:sp>
    </p:spTree>
    <p:extLst>
      <p:ext uri="{BB962C8B-B14F-4D97-AF65-F5344CB8AC3E}">
        <p14:creationId xmlns:p14="http://schemas.microsoft.com/office/powerpoint/2010/main" val="1783658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your community need?</a:t>
            </a:r>
          </a:p>
          <a:p>
            <a:r>
              <a:rPr lang="en-US" dirty="0" smtClean="0"/>
              <a:t>What resources are currently available?</a:t>
            </a:r>
          </a:p>
          <a:p>
            <a:r>
              <a:rPr lang="en-US" dirty="0" smtClean="0"/>
              <a:t>What are the gaps in services?</a:t>
            </a:r>
          </a:p>
          <a:p>
            <a:r>
              <a:rPr lang="en-US" dirty="0" smtClean="0"/>
              <a:t>Consider partnering with other</a:t>
            </a:r>
            <a:r>
              <a:rPr lang="en-US" baseline="0" dirty="0" smtClean="0"/>
              <a:t> community organizations to help learn what needs there are to be addressed</a:t>
            </a:r>
          </a:p>
          <a:p>
            <a:r>
              <a:rPr lang="en-US" baseline="0" dirty="0" smtClean="0"/>
              <a:t>Consider focus groups with individuals from the community</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39</a:t>
            </a:fld>
            <a:endParaRPr lang="en-US"/>
          </a:p>
        </p:txBody>
      </p:sp>
    </p:spTree>
    <p:extLst>
      <p:ext uri="{BB962C8B-B14F-4D97-AF65-F5344CB8AC3E}">
        <p14:creationId xmlns:p14="http://schemas.microsoft.com/office/powerpoint/2010/main" val="2118813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partnership is essential! This</a:t>
            </a:r>
            <a:r>
              <a:rPr lang="en-US" baseline="0" dirty="0" smtClean="0"/>
              <a:t> will allow your organization to truly understand the needs of the diverse population you serve and allow you to allocate your resources appropriately</a:t>
            </a:r>
          </a:p>
          <a:p>
            <a:r>
              <a:rPr lang="en-US" baseline="0" dirty="0" smtClean="0"/>
              <a:t>Cultural brokers – individuals from community who can serve as a bridge between an organization and people of different cultural backgrounds</a:t>
            </a:r>
          </a:p>
          <a:p>
            <a:r>
              <a:rPr lang="en-US" baseline="0" dirty="0" smtClean="0"/>
              <a:t>CHW – very close understanding of the community; front-line public health workers – share cultural experiences of the community</a:t>
            </a:r>
          </a:p>
          <a:p>
            <a:r>
              <a:rPr lang="en-US" baseline="0" dirty="0" smtClean="0"/>
              <a:t>Conflict and grievance resolution: patient advocates that can work with patients in setting of conflict</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40</a:t>
            </a:fld>
            <a:endParaRPr lang="en-US"/>
          </a:p>
        </p:txBody>
      </p:sp>
    </p:spTree>
    <p:extLst>
      <p:ext uri="{BB962C8B-B14F-4D97-AF65-F5344CB8AC3E}">
        <p14:creationId xmlns:p14="http://schemas.microsoft.com/office/powerpoint/2010/main" val="1938386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slide</a:t>
            </a:r>
          </a:p>
          <a:p>
            <a:r>
              <a:rPr lang="en-US" dirty="0" smtClean="0"/>
              <a:t>What are some specific things you can do to address the engagement, continuous improvement, and accountability CLAS standards?</a:t>
            </a:r>
          </a:p>
          <a:p>
            <a:r>
              <a:rPr lang="en-US" dirty="0" smtClean="0"/>
              <a:t>Improve</a:t>
            </a:r>
            <a:r>
              <a:rPr lang="en-US" baseline="0" dirty="0" smtClean="0"/>
              <a:t> collection of race, ethnicity and language data – this will allow your organization to ensure you are providing the appropriate services, languages, </a:t>
            </a:r>
            <a:r>
              <a:rPr lang="en-US" baseline="0" dirty="0" err="1" smtClean="0"/>
              <a:t>etc</a:t>
            </a:r>
            <a:endParaRPr lang="en-US" baseline="0" dirty="0" smtClean="0"/>
          </a:p>
          <a:p>
            <a:r>
              <a:rPr lang="en-US" baseline="0" dirty="0" smtClean="0"/>
              <a:t>Conduct organizational assessments </a:t>
            </a:r>
          </a:p>
          <a:p>
            <a:r>
              <a:rPr lang="en-US" baseline="0" dirty="0" smtClean="0"/>
              <a:t>Incorporate CLAS into mission, vision and strategic plans</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41</a:t>
            </a:fld>
            <a:endParaRPr lang="en-US"/>
          </a:p>
        </p:txBody>
      </p:sp>
    </p:spTree>
    <p:extLst>
      <p:ext uri="{BB962C8B-B14F-4D97-AF65-F5344CB8AC3E}">
        <p14:creationId xmlns:p14="http://schemas.microsoft.com/office/powerpoint/2010/main" val="1176063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how organizations</a:t>
            </a:r>
            <a:r>
              <a:rPr lang="en-US" baseline="0" dirty="0" smtClean="0"/>
              <a:t> have used CLAS in their mission statements</a:t>
            </a:r>
          </a:p>
          <a:p>
            <a:r>
              <a:rPr lang="en-US" baseline="0" dirty="0" smtClean="0"/>
              <a:t>Note the dedication to equity, diversity, and inclusion</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42</a:t>
            </a:fld>
            <a:endParaRPr lang="en-US"/>
          </a:p>
        </p:txBody>
      </p:sp>
    </p:spTree>
    <p:extLst>
      <p:ext uri="{BB962C8B-B14F-4D97-AF65-F5344CB8AC3E}">
        <p14:creationId xmlns:p14="http://schemas.microsoft.com/office/powerpoint/2010/main" val="142406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we need to care about biases and mitigating them</a:t>
            </a:r>
          </a:p>
          <a:p>
            <a:r>
              <a:rPr lang="en-US" dirty="0" smtClean="0"/>
              <a:t>Dr. </a:t>
            </a:r>
            <a:r>
              <a:rPr lang="en-US" dirty="0" err="1" smtClean="0"/>
              <a:t>Camara</a:t>
            </a:r>
            <a:r>
              <a:rPr lang="en-US" baseline="0" dirty="0" smtClean="0"/>
              <a:t> Jones developed this theoretic framework in 2000 as a way of understanding and explaining racism on multiple levels</a:t>
            </a:r>
          </a:p>
          <a:p>
            <a:r>
              <a:rPr lang="en-US" baseline="0" dirty="0" smtClean="0"/>
              <a:t>Internalized racism can be implicit or explicit – the following example with show how different types of racism lead to differing </a:t>
            </a:r>
            <a:r>
              <a:rPr lang="en-US" baseline="0" dirty="0" smtClean="0"/>
              <a:t>outcomes</a:t>
            </a:r>
            <a:endParaRPr lang="en-US" dirty="0" smtClean="0"/>
          </a:p>
          <a:p>
            <a:endParaRPr lang="en-US" dirty="0" smtClean="0"/>
          </a:p>
          <a:p>
            <a:r>
              <a:rPr lang="en-US" dirty="0" smtClean="0"/>
              <a:t>Ref: Jones, CP. Levels of racism:</a:t>
            </a:r>
            <a:r>
              <a:rPr lang="en-US" baseline="0" dirty="0" smtClean="0"/>
              <a:t> a theoretic framework. Am J Public Health. 2000 Aug;90(8):1212-5. </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5</a:t>
            </a:fld>
            <a:endParaRPr lang="en-US"/>
          </a:p>
        </p:txBody>
      </p:sp>
    </p:spTree>
    <p:extLst>
      <p:ext uri="{BB962C8B-B14F-4D97-AF65-F5344CB8AC3E}">
        <p14:creationId xmlns:p14="http://schemas.microsoft.com/office/powerpoint/2010/main" val="2323675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43</a:t>
            </a:fld>
            <a:endParaRPr lang="en-US"/>
          </a:p>
        </p:txBody>
      </p:sp>
    </p:spTree>
    <p:extLst>
      <p:ext uri="{BB962C8B-B14F-4D97-AF65-F5344CB8AC3E}">
        <p14:creationId xmlns:p14="http://schemas.microsoft.com/office/powerpoint/2010/main" val="3110927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13BBA-B9EB-9843-8B11-CE4BA0FB3B26}" type="slidenum">
              <a:rPr lang="en-US" smtClean="0"/>
              <a:t>44</a:t>
            </a:fld>
            <a:endParaRPr lang="en-US"/>
          </a:p>
        </p:txBody>
      </p:sp>
    </p:spTree>
    <p:extLst>
      <p:ext uri="{BB962C8B-B14F-4D97-AF65-F5344CB8AC3E}">
        <p14:creationId xmlns:p14="http://schemas.microsoft.com/office/powerpoint/2010/main" val="1388550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Individuation – Seeing the person as an individual rather than a stereotype (learn about personal history/context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Perspective</a:t>
            </a:r>
            <a:r>
              <a:rPr lang="en-US" baseline="0" dirty="0" smtClean="0"/>
              <a:t> taking – put yourself in someone else’s shoes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Increasing opportunities for contact with individuals from different groups – expand your network of friends and colleagues, attend events where other racial and ethnic groups, gender identities, sexual orientation, and other groups may be present</a:t>
            </a:r>
          </a:p>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45</a:t>
            </a:fld>
            <a:endParaRPr lang="en-US"/>
          </a:p>
        </p:txBody>
      </p:sp>
    </p:spTree>
    <p:extLst>
      <p:ext uri="{BB962C8B-B14F-4D97-AF65-F5344CB8AC3E}">
        <p14:creationId xmlns:p14="http://schemas.microsoft.com/office/powerpoint/2010/main" val="414978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flower box has rich soil and one flower box has poor soil. The gardener has two packets of seeds –</a:t>
            </a:r>
            <a:r>
              <a:rPr lang="en-US" baseline="0" dirty="0" smtClean="0"/>
              <a:t> red and pink. The gardener prefers red flowers, so she plants the red flowers in the box with the nice rich soil and the pink flowers in the box with the poor </a:t>
            </a:r>
            <a:r>
              <a:rPr lang="en-US" baseline="0" dirty="0" smtClean="0"/>
              <a:t>soil.</a:t>
            </a:r>
          </a:p>
          <a:p>
            <a:r>
              <a:rPr lang="en-US" baseline="0" dirty="0" smtClean="0"/>
              <a:t>Not as many pink flowers grow and those that do aren’t nearly as tall or as healthy. </a:t>
            </a:r>
          </a:p>
          <a:p>
            <a:r>
              <a:rPr lang="en-US" baseline="0" dirty="0" smtClean="0"/>
              <a:t>The assumption is that red flowers are better than pink, and no one looks at the soil, that is, the structural barriers. There is no difference in the pink and red flower seeds, the difference lies in how they are perceived. </a:t>
            </a:r>
          </a:p>
          <a:p>
            <a:endParaRPr lang="en-US" baseline="0" dirty="0" smtClean="0"/>
          </a:p>
          <a:p>
            <a:r>
              <a:rPr lang="en-US" dirty="0" smtClean="0"/>
              <a:t>Jones’ definition of institutionalized racism: “differential access</a:t>
            </a:r>
            <a:r>
              <a:rPr lang="en-US" baseline="0" dirty="0" smtClean="0"/>
              <a:t> to goods, services, and opportunities of society by race.” it is “an inherited disadvantage.”</a:t>
            </a:r>
          </a:p>
          <a:p>
            <a:r>
              <a:rPr lang="en-US" baseline="0" dirty="0" smtClean="0"/>
              <a:t>Red flowers have access to better soil and sun</a:t>
            </a:r>
          </a:p>
          <a:p>
            <a:r>
              <a:rPr lang="en-US" baseline="0" dirty="0" smtClean="0"/>
              <a:t>Structural – integrated into cultural practices or customs, or even into law (Jim Crow)</a:t>
            </a:r>
          </a:p>
          <a:p>
            <a:r>
              <a:rPr lang="en-US" baseline="0" dirty="0" smtClean="0"/>
              <a:t>It IS inaction in the face of need – we see that different communities have differing levels of access to goods/services/healthcare but do nothing about it</a:t>
            </a:r>
          </a:p>
          <a:p>
            <a:r>
              <a:rPr lang="en-US" baseline="0" dirty="0" smtClean="0"/>
              <a:t>In fact, it feels normal and expected. We see that the pink flowers are not doing as well but do nothing about it. </a:t>
            </a:r>
          </a:p>
          <a:p>
            <a:r>
              <a:rPr lang="en-US" baseline="0" dirty="0" smtClean="0"/>
              <a:t>Examples: differential access to housing (unable to get home loans, live in poorly maintained housing), education (schools are underfunded, cannot afford college), health care, voting rights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6</a:t>
            </a:fld>
            <a:endParaRPr lang="en-US"/>
          </a:p>
        </p:txBody>
      </p:sp>
    </p:spTree>
    <p:extLst>
      <p:ext uri="{BB962C8B-B14F-4D97-AF65-F5344CB8AC3E}">
        <p14:creationId xmlns:p14="http://schemas.microsoft.com/office/powerpoint/2010/main" val="238463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Gardener </a:t>
            </a:r>
            <a:r>
              <a:rPr lang="en-US" baseline="0" dirty="0" smtClean="0"/>
              <a:t>removes pink flowers before they go to seed </a:t>
            </a:r>
            <a:r>
              <a:rPr lang="en-US" baseline="0" dirty="0" err="1" smtClean="0"/>
              <a:t>bc</a:t>
            </a:r>
            <a:r>
              <a:rPr lang="en-US" baseline="0" dirty="0" smtClean="0"/>
              <a:t> they don’t want them to keep </a:t>
            </a:r>
            <a:r>
              <a:rPr lang="en-US" baseline="0" dirty="0" smtClean="0"/>
              <a:t>growing</a:t>
            </a:r>
          </a:p>
          <a:p>
            <a:endParaRPr lang="en-US" baseline="0" dirty="0" smtClean="0"/>
          </a:p>
          <a:p>
            <a:r>
              <a:rPr lang="en-US" baseline="0" dirty="0" smtClean="0"/>
              <a:t>Personally mediated racism is “prejudice and discrimination”</a:t>
            </a:r>
          </a:p>
          <a:p>
            <a:r>
              <a:rPr lang="en-US" baseline="0" dirty="0" smtClean="0"/>
              <a:t>Prejudice – “differential assumptions about abilities, motives, and intentions of others according to their race”</a:t>
            </a:r>
          </a:p>
          <a:p>
            <a:r>
              <a:rPr lang="en-US" baseline="0" dirty="0" smtClean="0"/>
              <a:t>Discrimination – “differential actions towards others according to their race” – what we traditionally think of as racism</a:t>
            </a:r>
            <a:endParaRPr lang="en-US" baseline="0" dirty="0" smtClean="0"/>
          </a:p>
          <a:p>
            <a:r>
              <a:rPr lang="en-US" dirty="0" smtClean="0"/>
              <a:t>Can be intentional or unintentional</a:t>
            </a:r>
          </a:p>
          <a:p>
            <a:r>
              <a:rPr lang="en-US" dirty="0" smtClean="0"/>
              <a:t>Unintentional</a:t>
            </a:r>
            <a:r>
              <a:rPr lang="en-US" baseline="0" dirty="0" smtClean="0"/>
              <a:t> = implicit</a:t>
            </a:r>
          </a:p>
          <a:p>
            <a:r>
              <a:rPr lang="en-US" baseline="0" dirty="0" smtClean="0"/>
              <a:t>Intentional = explicit – example: forced sterilization</a:t>
            </a:r>
          </a:p>
          <a:p>
            <a:r>
              <a:rPr lang="en-US" baseline="0" dirty="0" smtClean="0"/>
              <a:t>Example: lack of respect, poor customer service</a:t>
            </a:r>
          </a:p>
          <a:p>
            <a:r>
              <a:rPr lang="en-US" baseline="0" dirty="0" smtClean="0"/>
              <a:t>Example: devaluation – surprise at competence</a:t>
            </a:r>
          </a:p>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7</a:t>
            </a:fld>
            <a:endParaRPr lang="en-US"/>
          </a:p>
        </p:txBody>
      </p:sp>
    </p:spTree>
    <p:extLst>
      <p:ext uri="{BB962C8B-B14F-4D97-AF65-F5344CB8AC3E}">
        <p14:creationId xmlns:p14="http://schemas.microsoft.com/office/powerpoint/2010/main" val="377095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Pink flowers want to be pollenated</a:t>
            </a:r>
            <a:r>
              <a:rPr lang="en-US" baseline="0" dirty="0" smtClean="0"/>
              <a:t> by red pollen </a:t>
            </a:r>
            <a:r>
              <a:rPr lang="en-US" baseline="0" dirty="0" err="1" smtClean="0"/>
              <a:t>bc</a:t>
            </a:r>
            <a:r>
              <a:rPr lang="en-US" baseline="0" dirty="0" smtClean="0"/>
              <a:t> they see how much better the red flowers are growing and want to be like </a:t>
            </a:r>
            <a:r>
              <a:rPr lang="en-US" baseline="0" dirty="0" smtClean="0"/>
              <a:t>them</a:t>
            </a:r>
          </a:p>
          <a:p>
            <a:r>
              <a:rPr lang="en-US" baseline="0" dirty="0" smtClean="0"/>
              <a:t>Internalized racism “acceptance by members of the stigmatized races of negative messages about their own abilities and intrinsic </a:t>
            </a:r>
            <a:r>
              <a:rPr lang="en-US" baseline="0" dirty="0" err="1" smtClean="0"/>
              <a:t>worh</a:t>
            </a:r>
            <a:r>
              <a:rPr lang="en-US" baseline="0" dirty="0" smtClean="0"/>
              <a:t>.”</a:t>
            </a:r>
          </a:p>
          <a:p>
            <a:r>
              <a:rPr lang="en-US" baseline="0" dirty="0" smtClean="0"/>
              <a:t>“not believing in others who look like them, not believing in themselves”</a:t>
            </a:r>
          </a:p>
          <a:p>
            <a:r>
              <a:rPr lang="en-US" baseline="0" dirty="0" err="1" smtClean="0"/>
              <a:t>Dr</a:t>
            </a:r>
            <a:r>
              <a:rPr lang="en-US" baseline="0" dirty="0" smtClean="0"/>
              <a:t> jones example: wanting to use the white doctor over the black doctor </a:t>
            </a:r>
            <a:r>
              <a:rPr lang="en-US" baseline="0" dirty="0" err="1" smtClean="0"/>
              <a:t>bc</a:t>
            </a:r>
            <a:r>
              <a:rPr lang="en-US" baseline="0" dirty="0" smtClean="0"/>
              <a:t> they are “better”</a:t>
            </a:r>
          </a:p>
          <a:p>
            <a:r>
              <a:rPr lang="en-US" dirty="0" smtClean="0"/>
              <a:t>Accepting the limits that society</a:t>
            </a:r>
            <a:r>
              <a:rPr lang="en-US" baseline="0" dirty="0" smtClean="0"/>
              <a:t> has placed on us</a:t>
            </a:r>
          </a:p>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8</a:t>
            </a:fld>
            <a:endParaRPr lang="en-US"/>
          </a:p>
        </p:txBody>
      </p:sp>
    </p:spTree>
    <p:extLst>
      <p:ext uri="{BB962C8B-B14F-4D97-AF65-F5344CB8AC3E}">
        <p14:creationId xmlns:p14="http://schemas.microsoft.com/office/powerpoint/2010/main" val="349727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we fix these problems?</a:t>
            </a:r>
          </a:p>
          <a:p>
            <a:r>
              <a:rPr lang="en-US" dirty="0" smtClean="0"/>
              <a:t>“pink is beautiful” – combat internalized racism</a:t>
            </a:r>
          </a:p>
          <a:p>
            <a:r>
              <a:rPr lang="en-US" dirty="0" smtClean="0"/>
              <a:t>Conduct workshops – raising awareness that pink is just as</a:t>
            </a:r>
            <a:r>
              <a:rPr lang="en-US" baseline="0" dirty="0" smtClean="0"/>
              <a:t> good as red and we don’t need to pluck those flowers before they go to seed</a:t>
            </a:r>
            <a:endParaRPr lang="en-US" dirty="0" smtClean="0"/>
          </a:p>
          <a:p>
            <a:endParaRPr lang="en-US" dirty="0" smtClean="0"/>
          </a:p>
          <a:p>
            <a:r>
              <a:rPr lang="en-US" dirty="0" smtClean="0"/>
              <a:t>Need to address institutionalized racism/structural barriers: make sure both pink and red flowers have good soil – mix the soil together, or give fertilizer to the pink soil</a:t>
            </a:r>
          </a:p>
          <a:p>
            <a:r>
              <a:rPr lang="en-US" dirty="0" smtClean="0"/>
              <a:t>Institutions are the gardener – government, </a:t>
            </a:r>
          </a:p>
          <a:p>
            <a:r>
              <a:rPr lang="en-US" dirty="0" smtClean="0"/>
              <a:t>Power </a:t>
            </a:r>
            <a:r>
              <a:rPr lang="en-US" dirty="0" smtClean="0"/>
              <a:t>to</a:t>
            </a:r>
            <a:r>
              <a:rPr lang="en-US" baseline="0" dirty="0" smtClean="0"/>
              <a:t> </a:t>
            </a:r>
            <a:r>
              <a:rPr lang="en-US" baseline="0" dirty="0" smtClean="0"/>
              <a:t>decide: </a:t>
            </a:r>
            <a:r>
              <a:rPr lang="en-US" baseline="0" dirty="0" smtClean="0"/>
              <a:t>who gets the good soil</a:t>
            </a:r>
          </a:p>
          <a:p>
            <a:r>
              <a:rPr lang="en-US" baseline="0" dirty="0" smtClean="0"/>
              <a:t>Power to </a:t>
            </a:r>
            <a:r>
              <a:rPr lang="en-US" baseline="0" dirty="0" smtClean="0"/>
              <a:t>act: to distribute </a:t>
            </a:r>
            <a:r>
              <a:rPr lang="en-US" baseline="0" dirty="0" smtClean="0"/>
              <a:t>the pink/red </a:t>
            </a:r>
            <a:r>
              <a:rPr lang="en-US" baseline="0" dirty="0" smtClean="0"/>
              <a:t>seeds, to give fertilizer</a:t>
            </a:r>
            <a:endParaRPr lang="en-US" baseline="0" dirty="0" smtClean="0"/>
          </a:p>
          <a:p>
            <a:r>
              <a:rPr lang="en-US" baseline="0" dirty="0" smtClean="0"/>
              <a:t>Pink flowers are not inherently any different than red flowers other than their color – but the system that they are grown in gives them less than a fair chance at being </a:t>
            </a:r>
            <a:r>
              <a:rPr lang="en-US" baseline="0" dirty="0" smtClean="0"/>
              <a:t>equal</a:t>
            </a:r>
          </a:p>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9</a:t>
            </a:fld>
            <a:endParaRPr lang="en-US"/>
          </a:p>
        </p:txBody>
      </p:sp>
    </p:spTree>
    <p:extLst>
      <p:ext uri="{BB962C8B-B14F-4D97-AF65-F5344CB8AC3E}">
        <p14:creationId xmlns:p14="http://schemas.microsoft.com/office/powerpoint/2010/main" val="352091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Now</a:t>
            </a:r>
            <a:r>
              <a:rPr lang="en-US" baseline="0" dirty="0" smtClean="0"/>
              <a:t> that we understand some of the social determinants of health – we need to move on to implicit bias. </a:t>
            </a:r>
          </a:p>
          <a:p>
            <a:r>
              <a:rPr lang="en-US" dirty="0" smtClean="0"/>
              <a:t>Before</a:t>
            </a:r>
            <a:r>
              <a:rPr lang="en-US" baseline="0" dirty="0" smtClean="0"/>
              <a:t> </a:t>
            </a:r>
            <a:r>
              <a:rPr lang="en-US" baseline="0" dirty="0"/>
              <a:t>we discuss what implicit bias is, it may be helpful to discuss what implicit bias is not.  Implicit bias is </a:t>
            </a:r>
            <a:r>
              <a:rPr lang="en-US" baseline="0" dirty="0" smtClean="0"/>
              <a:t>not the same as </a:t>
            </a:r>
            <a:r>
              <a:rPr lang="en-US" baseline="0" dirty="0"/>
              <a:t>racism. It is not overt. It is not conscious or purposeful. </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10</a:t>
            </a:fld>
            <a:endParaRPr lang="en-US"/>
          </a:p>
        </p:txBody>
      </p:sp>
    </p:spTree>
    <p:extLst>
      <p:ext uri="{BB962C8B-B14F-4D97-AF65-F5344CB8AC3E}">
        <p14:creationId xmlns:p14="http://schemas.microsoft.com/office/powerpoint/2010/main" val="291026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60368"/>
            <a:ext cx="8229600" cy="1470025"/>
          </a:xfrm>
        </p:spPr>
        <p:txBody>
          <a:bodyPr>
            <a:no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57200" y="3554881"/>
            <a:ext cx="82296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429B4A-2882-764E-8D6F-1F2E6A73BA1E}"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27671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29B4A-2882-764E-8D6F-1F2E6A73BA1E}"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152865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12825"/>
            <a:ext cx="2057400" cy="50858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12825"/>
            <a:ext cx="6019800" cy="508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429B4A-2882-764E-8D6F-1F2E6A73BA1E}"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293164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60368"/>
            <a:ext cx="8229600" cy="1470025"/>
          </a:xfrm>
        </p:spPr>
        <p:txBody>
          <a:bodyPr>
            <a:no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57200" y="3554881"/>
            <a:ext cx="8229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20FA67-A252-974B-A551-44BECC331CC5}"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76043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0FA67-A252-974B-A551-44BECC331CC5}"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638641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64842"/>
            <a:ext cx="8229600" cy="1204133"/>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906713"/>
            <a:ext cx="82296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20FA67-A252-974B-A551-44BECC331CC5}"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80898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60031"/>
            <a:ext cx="4038600" cy="3938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60030"/>
            <a:ext cx="4038600" cy="3938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20FA67-A252-974B-A551-44BECC331CC5}"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677043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7352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75737"/>
            <a:ext cx="4040188"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1735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75737"/>
            <a:ext cx="4041775"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20FA67-A252-974B-A551-44BECC331CC5}" type="datetimeFigureOut">
              <a:rPr lang="en-US" smtClean="0"/>
              <a:t>5/19/19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549627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20FA67-A252-974B-A551-44BECC331CC5}" type="datetimeFigureOut">
              <a:rPr lang="en-US" smtClean="0"/>
              <a:t>5/19/19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9467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0FA67-A252-974B-A551-44BECC331CC5}" type="datetimeFigureOut">
              <a:rPr lang="en-US" smtClean="0"/>
              <a:t>5/19/19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1458269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825"/>
            <a:ext cx="3008313" cy="12873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12825"/>
            <a:ext cx="5111750" cy="5113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86726"/>
            <a:ext cx="3008313" cy="3739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0FA67-A252-974B-A551-44BECC331CC5}"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38873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29B4A-2882-764E-8D6F-1F2E6A73BA1E}"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3836789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4023" y="4800600"/>
            <a:ext cx="82327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54024" y="1012825"/>
            <a:ext cx="8232775" cy="378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5440971"/>
            <a:ext cx="8229600" cy="47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0FA67-A252-974B-A551-44BECC331CC5}"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4123768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0FA67-A252-974B-A551-44BECC331CC5}"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607632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12825"/>
            <a:ext cx="2057400" cy="50858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12825"/>
            <a:ext cx="6019800" cy="508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20FA67-A252-974B-A551-44BECC331CC5}"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93931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64842"/>
            <a:ext cx="8229600" cy="1204133"/>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906713"/>
            <a:ext cx="82296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29B4A-2882-764E-8D6F-1F2E6A73BA1E}"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378683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60031"/>
            <a:ext cx="4038600" cy="3938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60030"/>
            <a:ext cx="4038600" cy="3938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429B4A-2882-764E-8D6F-1F2E6A73BA1E}"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82302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7352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75737"/>
            <a:ext cx="4040188"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1735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75737"/>
            <a:ext cx="4041775"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429B4A-2882-764E-8D6F-1F2E6A73BA1E}" type="datetimeFigureOut">
              <a:rPr lang="en-US" smtClean="0"/>
              <a:t>5/19/19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278206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429B4A-2882-764E-8D6F-1F2E6A73BA1E}" type="datetimeFigureOut">
              <a:rPr lang="en-US" smtClean="0"/>
              <a:t>5/19/19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292524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29B4A-2882-764E-8D6F-1F2E6A73BA1E}" type="datetimeFigureOut">
              <a:rPr lang="en-US" smtClean="0"/>
              <a:t>5/19/19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280401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825"/>
            <a:ext cx="3008313" cy="12873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12825"/>
            <a:ext cx="5111750" cy="5113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86726"/>
            <a:ext cx="3008313" cy="3739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29B4A-2882-764E-8D6F-1F2E6A73BA1E}"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190357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4023" y="4800600"/>
            <a:ext cx="82327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54024" y="1012825"/>
            <a:ext cx="8232775" cy="378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5440971"/>
            <a:ext cx="8229600" cy="47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29B4A-2882-764E-8D6F-1F2E6A73BA1E}"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39051353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17030"/>
            <a:ext cx="8229600"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503300"/>
            <a:ext cx="8229600" cy="3515665"/>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098638"/>
            <a:ext cx="2133600" cy="365125"/>
          </a:xfrm>
          <a:prstGeom prst="rect">
            <a:avLst/>
          </a:prstGeom>
        </p:spPr>
        <p:txBody>
          <a:bodyPr vert="horz" lIns="0" tIns="45720" rIns="91440" bIns="45720" rtlCol="0" anchor="ctr"/>
          <a:lstStyle>
            <a:lvl1pPr algn="l">
              <a:defRPr sz="1000">
                <a:solidFill>
                  <a:schemeClr val="tx1">
                    <a:tint val="75000"/>
                  </a:schemeClr>
                </a:solidFill>
                <a:latin typeface="Arial"/>
              </a:defRPr>
            </a:lvl1pPr>
          </a:lstStyle>
          <a:p>
            <a:fld id="{F2429B4A-2882-764E-8D6F-1F2E6A73BA1E}" type="datetimeFigureOut">
              <a:rPr lang="en-US" smtClean="0"/>
              <a:t>5/19/19</a:t>
            </a:fld>
            <a:endParaRPr lang="en-US"/>
          </a:p>
        </p:txBody>
      </p:sp>
      <p:sp>
        <p:nvSpPr>
          <p:cNvPr id="5" name="Footer Placeholder 4"/>
          <p:cNvSpPr>
            <a:spLocks noGrp="1"/>
          </p:cNvSpPr>
          <p:nvPr>
            <p:ph type="ftr" sz="quarter" idx="3"/>
          </p:nvPr>
        </p:nvSpPr>
        <p:spPr>
          <a:xfrm>
            <a:off x="3124200" y="6098638"/>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6098638"/>
            <a:ext cx="2133600" cy="365125"/>
          </a:xfrm>
          <a:prstGeom prst="rect">
            <a:avLst/>
          </a:prstGeom>
        </p:spPr>
        <p:txBody>
          <a:bodyPr vert="horz" lIns="91440" tIns="45720" rIns="0" bIns="45720" rtlCol="0" anchor="ctr"/>
          <a:lstStyle>
            <a:lvl1pPr algn="r">
              <a:defRPr sz="1000">
                <a:solidFill>
                  <a:schemeClr val="tx1">
                    <a:tint val="75000"/>
                  </a:schemeClr>
                </a:solidFill>
                <a:latin typeface="Arial"/>
              </a:defRPr>
            </a:lvl1pPr>
          </a:lstStyle>
          <a:p>
            <a:fld id="{24000BAE-A6E8-A04F-8EAD-6F332BEDC3A0}" type="slidenum">
              <a:rPr lang="en-US" smtClean="0"/>
              <a:t>‹#›</a:t>
            </a:fld>
            <a:endParaRPr lang="en-US"/>
          </a:p>
        </p:txBody>
      </p:sp>
    </p:spTree>
    <p:extLst>
      <p:ext uri="{BB962C8B-B14F-4D97-AF65-F5344CB8AC3E}">
        <p14:creationId xmlns:p14="http://schemas.microsoft.com/office/powerpoint/2010/main" val="69725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500" b="1" i="0" kern="1200">
          <a:solidFill>
            <a:schemeClr val="accent3"/>
          </a:solidFill>
          <a:latin typeface="Arial"/>
          <a:ea typeface="+mj-ea"/>
          <a:cs typeface="+mj-cs"/>
        </a:defRPr>
      </a:lvl1pPr>
    </p:titleStyle>
    <p:body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accent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accent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accent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17030"/>
            <a:ext cx="8229600"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503300"/>
            <a:ext cx="8229600" cy="3515665"/>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098638"/>
            <a:ext cx="2133600" cy="365125"/>
          </a:xfrm>
          <a:prstGeom prst="rect">
            <a:avLst/>
          </a:prstGeom>
        </p:spPr>
        <p:txBody>
          <a:bodyPr vert="horz" lIns="0" tIns="45720" rIns="91440" bIns="45720" rtlCol="0" anchor="ctr"/>
          <a:lstStyle>
            <a:lvl1pPr algn="l">
              <a:defRPr sz="1000">
                <a:solidFill>
                  <a:schemeClr val="accent3"/>
                </a:solidFill>
                <a:latin typeface="Arial"/>
              </a:defRPr>
            </a:lvl1pPr>
          </a:lstStyle>
          <a:p>
            <a:fld id="{1920FA67-A252-974B-A551-44BECC331CC5}" type="datetimeFigureOut">
              <a:rPr lang="en-US" smtClean="0"/>
              <a:pPr/>
              <a:t>5/19/19</a:t>
            </a:fld>
            <a:endParaRPr lang="en-US" dirty="0"/>
          </a:p>
        </p:txBody>
      </p:sp>
      <p:sp>
        <p:nvSpPr>
          <p:cNvPr id="5" name="Footer Placeholder 4"/>
          <p:cNvSpPr>
            <a:spLocks noGrp="1"/>
          </p:cNvSpPr>
          <p:nvPr>
            <p:ph type="ftr" sz="quarter" idx="3"/>
          </p:nvPr>
        </p:nvSpPr>
        <p:spPr>
          <a:xfrm>
            <a:off x="3124200" y="6098638"/>
            <a:ext cx="2895600" cy="365125"/>
          </a:xfrm>
          <a:prstGeom prst="rect">
            <a:avLst/>
          </a:prstGeom>
        </p:spPr>
        <p:txBody>
          <a:bodyPr vert="horz" lIns="91440" tIns="45720" rIns="91440" bIns="45720" rtlCol="0" anchor="ctr"/>
          <a:lstStyle>
            <a:lvl1pPr algn="ctr">
              <a:defRPr sz="1000">
                <a:solidFill>
                  <a:schemeClr val="accent3"/>
                </a:solidFill>
                <a:latin typeface="Arial"/>
              </a:defRPr>
            </a:lvl1pPr>
          </a:lstStyle>
          <a:p>
            <a:endParaRPr lang="en-US" dirty="0"/>
          </a:p>
        </p:txBody>
      </p:sp>
      <p:sp>
        <p:nvSpPr>
          <p:cNvPr id="6" name="Slide Number Placeholder 5"/>
          <p:cNvSpPr>
            <a:spLocks noGrp="1"/>
          </p:cNvSpPr>
          <p:nvPr>
            <p:ph type="sldNum" sz="quarter" idx="4"/>
          </p:nvPr>
        </p:nvSpPr>
        <p:spPr>
          <a:xfrm>
            <a:off x="6553200" y="6098638"/>
            <a:ext cx="2133600" cy="365125"/>
          </a:xfrm>
          <a:prstGeom prst="rect">
            <a:avLst/>
          </a:prstGeom>
        </p:spPr>
        <p:txBody>
          <a:bodyPr vert="horz" lIns="91440" tIns="45720" rIns="0" bIns="45720" rtlCol="0" anchor="ctr"/>
          <a:lstStyle>
            <a:lvl1pPr algn="r">
              <a:defRPr sz="1000">
                <a:solidFill>
                  <a:schemeClr val="accent3"/>
                </a:solidFill>
                <a:latin typeface="Arial"/>
              </a:defRPr>
            </a:lvl1pPr>
          </a:lstStyle>
          <a:p>
            <a:fld id="{CA801905-C5F5-7943-85B0-6126D52C8FFD}" type="slidenum">
              <a:rPr lang="en-US" smtClean="0"/>
              <a:pPr/>
              <a:t>‹#›</a:t>
            </a:fld>
            <a:endParaRPr lang="en-US" dirty="0"/>
          </a:p>
        </p:txBody>
      </p:sp>
    </p:spTree>
    <p:extLst>
      <p:ext uri="{BB962C8B-B14F-4D97-AF65-F5344CB8AC3E}">
        <p14:creationId xmlns:p14="http://schemas.microsoft.com/office/powerpoint/2010/main" val="923560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500" b="1" i="0" kern="1200">
          <a:solidFill>
            <a:schemeClr val="accent4"/>
          </a:solidFill>
          <a:latin typeface="Arial"/>
          <a:ea typeface="+mj-ea"/>
          <a:cs typeface="+mj-cs"/>
        </a:defRPr>
      </a:lvl1pPr>
    </p:titleStyle>
    <p:body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KJLqOclPqis"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JiTz2i4VHFw"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hyperlink" Target="https://minorityhealth.hhs.gov/omh/browse.aspx?lvl=2&amp;lvlid=53" TargetMode="External"/><Relationship Id="rId4" Type="http://schemas.openxmlformats.org/officeDocument/2006/relationships/hyperlink" Target="https://www.thinkculturalhealth.hhs.gov"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hyperlink" Target="https://minorityhealth.hhs.gov/omh/browse.aspx?lvl=2&amp;lvlid=53" TargetMode="External"/><Relationship Id="rId4" Type="http://schemas.openxmlformats.org/officeDocument/2006/relationships/hyperlink" Target="https://www.thinkculturalhealth.hhs.gov"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hyperlink" Target="https://minorityhealth.hhs.gov/omh/browse.aspx?lvl=2&amp;lvlid=53" TargetMode="External"/><Relationship Id="rId4" Type="http://schemas.openxmlformats.org/officeDocument/2006/relationships/hyperlink" Target="https://www.thinkculturalhealth.hhs.gov"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hyperlink" Target="https://minorityhealth.hhs.gov/omh/browse.aspx?lvl=2&amp;lvlid=53" TargetMode="External"/><Relationship Id="rId4" Type="http://schemas.openxmlformats.org/officeDocument/2006/relationships/hyperlink" Target="https://www.thinkculturalhealth.hhs.gov"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hyperlink" Target="https://minorityhealth.hhs.gov/omh/browse.aspx?lvl=2&amp;lvlid=53" TargetMode="External"/><Relationship Id="rId4" Type="http://schemas.openxmlformats.org/officeDocument/2006/relationships/hyperlink" Target="https://www.thinkculturalhealth.hhs.gov"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hyperlink" Target="https://minorityhealth.hhs.gov/omh/browse.aspx?lvl=2&amp;lvlid=53" TargetMode="External"/><Relationship Id="rId4" Type="http://schemas.openxmlformats.org/officeDocument/2006/relationships/hyperlink" Target="https://www.thinkculturalhealth.hhs.gov"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hyperlink" Target="https://minorityhealth.hhs.gov/omh/browse.aspx?lvl=2&amp;lvlid=53" TargetMode="External"/><Relationship Id="rId4" Type="http://schemas.openxmlformats.org/officeDocument/2006/relationships/hyperlink" Target="https://www.thinkculturalhealth.hhs.gov"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hyperlink" Target="https://minorityhealth.hhs.gov/omh/browse.aspx?lvl=2&amp;lvlid=53" TargetMode="External"/><Relationship Id="rId4" Type="http://schemas.openxmlformats.org/officeDocument/2006/relationships/hyperlink" Target="https://www.thinkculturalhealth.hhs.gov"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hyperlink" Target="https://minorityhealth.hhs.gov/omh/browse.aspx?lvl=2&amp;lvlid=53" TargetMode="External"/><Relationship Id="rId4" Type="http://schemas.openxmlformats.org/officeDocument/2006/relationships/hyperlink" Target="https://www.thinkculturalhealth.hhs.gov"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hyperlink" Target="https://minorityhealth.hhs.gov/omh/browse.aspx?lvl=2&amp;lvlid=53" TargetMode="External"/><Relationship Id="rId4" Type="http://schemas.openxmlformats.org/officeDocument/2006/relationships/hyperlink" Target="https://www.thinkculturalhealth.hhs.gov"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hyperlink" Target="https://minorityhealth.hhs.gov/omh/browse.aspx?lvl=2&amp;lvlid=53" TargetMode="External"/><Relationship Id="rId4" Type="http://schemas.openxmlformats.org/officeDocument/2006/relationships/hyperlink" Target="https://www.thinkculturalhealth.hhs.gov"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www.ihi.org/communities/blogs/how-to-reduce-implicit-bia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Fostering an Organizational Culture that Acknowledges and Mitigates Bias</a:t>
            </a:r>
          </a:p>
        </p:txBody>
      </p:sp>
      <p:sp>
        <p:nvSpPr>
          <p:cNvPr id="3" name="Subtitle 2"/>
          <p:cNvSpPr>
            <a:spLocks noGrp="1"/>
          </p:cNvSpPr>
          <p:nvPr>
            <p:ph type="subTitle" idx="1"/>
          </p:nvPr>
        </p:nvSpPr>
        <p:spPr>
          <a:xfrm>
            <a:off x="457200" y="3822989"/>
            <a:ext cx="8229600" cy="2159519"/>
          </a:xfrm>
        </p:spPr>
        <p:txBody>
          <a:bodyPr>
            <a:normAutofit/>
          </a:bodyPr>
          <a:lstStyle/>
          <a:p>
            <a:r>
              <a:rPr lang="en-US" dirty="0" smtClean="0"/>
              <a:t>Molly Findley, DO, MPH, MS</a:t>
            </a:r>
          </a:p>
          <a:p>
            <a:r>
              <a:rPr lang="en-US" dirty="0" smtClean="0"/>
              <a:t>Medical Director, Title X Family Planning Clinic, Jacobi Hospital</a:t>
            </a:r>
          </a:p>
        </p:txBody>
      </p:sp>
    </p:spTree>
    <p:extLst>
      <p:ext uri="{BB962C8B-B14F-4D97-AF65-F5344CB8AC3E}">
        <p14:creationId xmlns:p14="http://schemas.microsoft.com/office/powerpoint/2010/main" val="122816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isn’t Implicit Bias?</a:t>
            </a:r>
          </a:p>
        </p:txBody>
      </p:sp>
      <p:sp>
        <p:nvSpPr>
          <p:cNvPr id="3" name="Content Placeholder 2"/>
          <p:cNvSpPr>
            <a:spLocks noGrp="1"/>
          </p:cNvSpPr>
          <p:nvPr>
            <p:ph idx="1"/>
          </p:nvPr>
        </p:nvSpPr>
        <p:spPr/>
        <p:txBody>
          <a:bodyPr/>
          <a:lstStyle/>
          <a:p>
            <a:r>
              <a:rPr lang="en-US" dirty="0"/>
              <a:t>Implicit bias is not </a:t>
            </a:r>
            <a:r>
              <a:rPr lang="en-US" dirty="0" smtClean="0"/>
              <a:t>the same as racism</a:t>
            </a:r>
            <a:endParaRPr lang="en-US" dirty="0"/>
          </a:p>
          <a:p>
            <a:r>
              <a:rPr lang="en-US" dirty="0"/>
              <a:t>Implicit bias is not overt </a:t>
            </a:r>
          </a:p>
          <a:p>
            <a:r>
              <a:rPr lang="en-US" dirty="0"/>
              <a:t>Implicit bias is not conscious or purposeful</a:t>
            </a:r>
          </a:p>
        </p:txBody>
      </p:sp>
    </p:spTree>
    <p:extLst>
      <p:ext uri="{BB962C8B-B14F-4D97-AF65-F5344CB8AC3E}">
        <p14:creationId xmlns:p14="http://schemas.microsoft.com/office/powerpoint/2010/main" val="280747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Reproductive Coercion: An Example of Explicit Bias</a:t>
            </a:r>
          </a:p>
        </p:txBody>
      </p:sp>
      <p:sp>
        <p:nvSpPr>
          <p:cNvPr id="3" name="Content Placeholder 2"/>
          <p:cNvSpPr>
            <a:spLocks noGrp="1"/>
          </p:cNvSpPr>
          <p:nvPr>
            <p:ph idx="1"/>
          </p:nvPr>
        </p:nvSpPr>
        <p:spPr/>
        <p:txBody>
          <a:bodyPr>
            <a:normAutofit/>
          </a:bodyPr>
          <a:lstStyle/>
          <a:p>
            <a:r>
              <a:rPr lang="en-US" dirty="0"/>
              <a:t>Forced sterilization/Eugenics</a:t>
            </a:r>
          </a:p>
          <a:p>
            <a:pPr lvl="1"/>
            <a:r>
              <a:rPr lang="en-US" dirty="0"/>
              <a:t>Race/Ethnicity</a:t>
            </a:r>
          </a:p>
          <a:p>
            <a:pPr lvl="1"/>
            <a:r>
              <a:rPr lang="en-US" dirty="0"/>
              <a:t>IQ</a:t>
            </a:r>
          </a:p>
          <a:p>
            <a:r>
              <a:rPr lang="en-US" dirty="0"/>
              <a:t>Consent for sterilization</a:t>
            </a:r>
          </a:p>
          <a:p>
            <a:r>
              <a:rPr lang="en-US" dirty="0" smtClean="0"/>
              <a:t>Access </a:t>
            </a:r>
            <a:r>
              <a:rPr lang="en-US" dirty="0"/>
              <a:t>to Contraception</a:t>
            </a:r>
          </a:p>
          <a:p>
            <a:pPr lvl="1"/>
            <a:r>
              <a:rPr lang="en-US" dirty="0"/>
              <a:t>IUD use restricted: Nulliparous, </a:t>
            </a:r>
            <a:r>
              <a:rPr lang="en-US" dirty="0" smtClean="0"/>
              <a:t>teenagers</a:t>
            </a:r>
            <a:endParaRPr lang="en-US" dirty="0"/>
          </a:p>
          <a:p>
            <a:endParaRPr lang="en-US" dirty="0"/>
          </a:p>
        </p:txBody>
      </p:sp>
      <p:sp>
        <p:nvSpPr>
          <p:cNvPr id="4" name="TextBox 3"/>
          <p:cNvSpPr txBox="1"/>
          <p:nvPr/>
        </p:nvSpPr>
        <p:spPr>
          <a:xfrm>
            <a:off x="0" y="5972462"/>
            <a:ext cx="6032262" cy="523220"/>
          </a:xfrm>
          <a:prstGeom prst="rect">
            <a:avLst/>
          </a:prstGeom>
          <a:noFill/>
        </p:spPr>
        <p:txBody>
          <a:bodyPr wrap="square" rtlCol="0">
            <a:spAutoFit/>
          </a:bodyPr>
          <a:lstStyle/>
          <a:p>
            <a:r>
              <a:rPr lang="en-US" sz="1400" dirty="0"/>
              <a:t>Stern. Am J Public Health. 2005.</a:t>
            </a:r>
          </a:p>
          <a:p>
            <a:r>
              <a:rPr lang="en-US" sz="1400" dirty="0"/>
              <a:t>Reilly. An Rev Genomics &amp; Human Genetics. 2015. </a:t>
            </a:r>
          </a:p>
        </p:txBody>
      </p:sp>
    </p:spTree>
    <p:extLst>
      <p:ext uri="{BB962C8B-B14F-4D97-AF65-F5344CB8AC3E}">
        <p14:creationId xmlns:p14="http://schemas.microsoft.com/office/powerpoint/2010/main" val="426500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l="-15459" r="-15459"/>
          <a:stretch>
            <a:fillRect/>
          </a:stretch>
        </p:blipFill>
        <p:spPr>
          <a:xfrm>
            <a:off x="-502129" y="1965692"/>
            <a:ext cx="6172200" cy="4525963"/>
          </a:xfrm>
        </p:spPr>
      </p:pic>
      <p:pic>
        <p:nvPicPr>
          <p:cNvPr id="6" name="Picture 5"/>
          <p:cNvPicPr>
            <a:picLocks noChangeAspect="1"/>
          </p:cNvPicPr>
          <p:nvPr/>
        </p:nvPicPr>
        <p:blipFill>
          <a:blip r:embed="rId4"/>
          <a:stretch>
            <a:fillRect/>
          </a:stretch>
        </p:blipFill>
        <p:spPr>
          <a:xfrm>
            <a:off x="4918850" y="296350"/>
            <a:ext cx="4029075" cy="4076700"/>
          </a:xfrm>
          <a:prstGeom prst="rect">
            <a:avLst/>
          </a:prstGeom>
        </p:spPr>
      </p:pic>
    </p:spTree>
    <p:extLst>
      <p:ext uri="{BB962C8B-B14F-4D97-AF65-F5344CB8AC3E}">
        <p14:creationId xmlns:p14="http://schemas.microsoft.com/office/powerpoint/2010/main" val="1642074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Implicit Biases</a:t>
            </a:r>
          </a:p>
        </p:txBody>
      </p:sp>
      <p:sp>
        <p:nvSpPr>
          <p:cNvPr id="5" name="Text Placeholder 4"/>
          <p:cNvSpPr>
            <a:spLocks noGrp="1"/>
          </p:cNvSpPr>
          <p:nvPr>
            <p:ph idx="1"/>
          </p:nvPr>
        </p:nvSpPr>
        <p:spPr/>
        <p:txBody>
          <a:bodyPr>
            <a:normAutofit/>
          </a:bodyPr>
          <a:lstStyle/>
          <a:p>
            <a:r>
              <a:rPr lang="en-US" dirty="0"/>
              <a:t>What are they?</a:t>
            </a:r>
          </a:p>
          <a:p>
            <a:r>
              <a:rPr lang="en-US" dirty="0"/>
              <a:t>How do they form?</a:t>
            </a:r>
          </a:p>
          <a:p>
            <a:r>
              <a:rPr lang="en-US" dirty="0"/>
              <a:t>How do they manifest themselves?</a:t>
            </a:r>
          </a:p>
        </p:txBody>
      </p:sp>
    </p:spTree>
    <p:extLst>
      <p:ext uri="{BB962C8B-B14F-4D97-AF65-F5344CB8AC3E}">
        <p14:creationId xmlns:p14="http://schemas.microsoft.com/office/powerpoint/2010/main" val="1591601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Implicit Bias</a:t>
            </a:r>
          </a:p>
        </p:txBody>
      </p:sp>
      <p:sp>
        <p:nvSpPr>
          <p:cNvPr id="5" name="Content Placeholder 4"/>
          <p:cNvSpPr>
            <a:spLocks noGrp="1"/>
          </p:cNvSpPr>
          <p:nvPr>
            <p:ph idx="1"/>
          </p:nvPr>
        </p:nvSpPr>
        <p:spPr/>
        <p:txBody>
          <a:bodyPr>
            <a:normAutofit lnSpcReduction="10000"/>
          </a:bodyPr>
          <a:lstStyle/>
          <a:p>
            <a:r>
              <a:rPr lang="en-US" dirty="0"/>
              <a:t>Formed out of our lived </a:t>
            </a:r>
            <a:r>
              <a:rPr lang="en-US" dirty="0" smtClean="0"/>
              <a:t>experiences and exposures</a:t>
            </a:r>
            <a:endParaRPr lang="en-US" dirty="0"/>
          </a:p>
          <a:p>
            <a:r>
              <a:rPr lang="en-US" dirty="0"/>
              <a:t>Are the result of our subconscious assumptions</a:t>
            </a:r>
          </a:p>
          <a:p>
            <a:r>
              <a:rPr lang="en-US" dirty="0"/>
              <a:t>Everyone has them</a:t>
            </a:r>
          </a:p>
          <a:p>
            <a:r>
              <a:rPr lang="en-US" dirty="0"/>
              <a:t>They will vary from person to person</a:t>
            </a:r>
          </a:p>
          <a:p>
            <a:r>
              <a:rPr lang="en-US" dirty="0" smtClean="0"/>
              <a:t>We cannot completely eliminate our biases</a:t>
            </a:r>
            <a:endParaRPr lang="en-US" dirty="0"/>
          </a:p>
        </p:txBody>
      </p:sp>
    </p:spTree>
    <p:extLst>
      <p:ext uri="{BB962C8B-B14F-4D97-AF65-F5344CB8AC3E}">
        <p14:creationId xmlns:p14="http://schemas.microsoft.com/office/powerpoint/2010/main" val="1191801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in-inference.png"/>
          <p:cNvPicPr>
            <a:picLocks noChangeAspect="1"/>
          </p:cNvPicPr>
          <p:nvPr/>
        </p:nvPicPr>
        <p:blipFill rotWithShape="1">
          <a:blip r:embed="rId3">
            <a:extLst>
              <a:ext uri="{28A0092B-C50C-407E-A947-70E740481C1C}">
                <a14:useLocalDpi xmlns:a14="http://schemas.microsoft.com/office/drawing/2010/main" val="0"/>
              </a:ext>
            </a:extLst>
          </a:blip>
          <a:srcRect t="15290"/>
          <a:stretch/>
        </p:blipFill>
        <p:spPr>
          <a:xfrm>
            <a:off x="3037151" y="2060224"/>
            <a:ext cx="5939086" cy="4190998"/>
          </a:xfrm>
          <a:prstGeom prst="rect">
            <a:avLst/>
          </a:prstGeom>
        </p:spPr>
      </p:pic>
      <p:sp>
        <p:nvSpPr>
          <p:cNvPr id="2" name="Title 1"/>
          <p:cNvSpPr>
            <a:spLocks noGrp="1"/>
          </p:cNvSpPr>
          <p:nvPr>
            <p:ph type="title"/>
          </p:nvPr>
        </p:nvSpPr>
        <p:spPr/>
        <p:txBody>
          <a:bodyPr/>
          <a:lstStyle/>
          <a:p>
            <a:r>
              <a:rPr lang="en-US" dirty="0"/>
              <a:t>The Ladder of Inference</a:t>
            </a:r>
          </a:p>
        </p:txBody>
      </p:sp>
      <p:sp>
        <p:nvSpPr>
          <p:cNvPr id="3" name="Content Placeholder 2"/>
          <p:cNvSpPr>
            <a:spLocks noGrp="1"/>
          </p:cNvSpPr>
          <p:nvPr>
            <p:ph sz="half" idx="1"/>
          </p:nvPr>
        </p:nvSpPr>
        <p:spPr>
          <a:xfrm>
            <a:off x="457200" y="2160031"/>
            <a:ext cx="2775400" cy="3938608"/>
          </a:xfrm>
        </p:spPr>
        <p:txBody>
          <a:bodyPr/>
          <a:lstStyle/>
          <a:p>
            <a:r>
              <a:rPr lang="en-US" dirty="0"/>
              <a:t>Our experiences influence how we think about and interpret the world around us</a:t>
            </a:r>
          </a:p>
          <a:p>
            <a:endParaRPr lang="en-US" dirty="0"/>
          </a:p>
        </p:txBody>
      </p:sp>
    </p:spTree>
    <p:extLst>
      <p:ext uri="{BB962C8B-B14F-4D97-AF65-F5344CB8AC3E}">
        <p14:creationId xmlns:p14="http://schemas.microsoft.com/office/powerpoint/2010/main" val="41563003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Ladder of Inference</a:t>
            </a:r>
          </a:p>
        </p:txBody>
      </p:sp>
      <p:pic>
        <p:nvPicPr>
          <p:cNvPr id="4" name="Content Placeholder 3" descr="ladder.p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15936" r="-15936"/>
          <a:stretch>
            <a:fillRect/>
          </a:stretch>
        </p:blipFill>
        <p:spPr/>
      </p:pic>
    </p:spTree>
    <p:extLst>
      <p:ext uri="{BB962C8B-B14F-4D97-AF65-F5344CB8AC3E}">
        <p14:creationId xmlns:p14="http://schemas.microsoft.com/office/powerpoint/2010/main" val="19273790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Ladder of </a:t>
            </a:r>
            <a:r>
              <a:rPr lang="en-US" dirty="0" smtClean="0"/>
              <a:t>Inference</a:t>
            </a:r>
            <a:endParaRPr lang="en-US" dirty="0"/>
          </a:p>
        </p:txBody>
      </p:sp>
      <p:sp>
        <p:nvSpPr>
          <p:cNvPr id="3" name="Content Placeholder 2"/>
          <p:cNvSpPr>
            <a:spLocks noGrp="1"/>
          </p:cNvSpPr>
          <p:nvPr>
            <p:ph idx="1"/>
          </p:nvPr>
        </p:nvSpPr>
        <p:spPr/>
        <p:txBody>
          <a:bodyPr/>
          <a:lstStyle/>
          <a:p>
            <a:r>
              <a:rPr lang="en-US" dirty="0"/>
              <a:t>When I am experiencing something negative, undesirable or uncomfortable:</a:t>
            </a:r>
          </a:p>
          <a:p>
            <a:pPr lvl="1"/>
            <a:r>
              <a:rPr lang="en-US" dirty="0"/>
              <a:t>What are the emotions I feel? </a:t>
            </a:r>
          </a:p>
          <a:p>
            <a:pPr lvl="1"/>
            <a:r>
              <a:rPr lang="en-US" dirty="0"/>
              <a:t>What are the physical reactions I experience in my body? </a:t>
            </a:r>
          </a:p>
          <a:p>
            <a:pPr lvl="1"/>
            <a:r>
              <a:rPr lang="en-US" dirty="0"/>
              <a:t>How does my behavior change?</a:t>
            </a:r>
          </a:p>
          <a:p>
            <a:endParaRPr lang="en-US" dirty="0"/>
          </a:p>
        </p:txBody>
      </p:sp>
    </p:spTree>
    <p:extLst>
      <p:ext uri="{BB962C8B-B14F-4D97-AF65-F5344CB8AC3E}">
        <p14:creationId xmlns:p14="http://schemas.microsoft.com/office/powerpoint/2010/main" val="29357467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Slow/Fast Thinking</a:t>
            </a:r>
          </a:p>
        </p:txBody>
      </p:sp>
      <p:sp>
        <p:nvSpPr>
          <p:cNvPr id="3" name="Content Placeholder 2"/>
          <p:cNvSpPr>
            <a:spLocks noGrp="1"/>
          </p:cNvSpPr>
          <p:nvPr>
            <p:ph idx="1"/>
          </p:nvPr>
        </p:nvSpPr>
        <p:spPr/>
        <p:txBody>
          <a:bodyPr/>
          <a:lstStyle/>
          <a:p>
            <a:r>
              <a:rPr lang="en-US" dirty="0"/>
              <a:t>Fast thinking: instinctive, emotional, subconscious</a:t>
            </a:r>
          </a:p>
          <a:p>
            <a:r>
              <a:rPr lang="en-US" dirty="0"/>
              <a:t>Slow thinking: deliberate, logical, conscious</a:t>
            </a:r>
          </a:p>
        </p:txBody>
      </p:sp>
    </p:spTree>
    <p:extLst>
      <p:ext uri="{BB962C8B-B14F-4D97-AF65-F5344CB8AC3E}">
        <p14:creationId xmlns:p14="http://schemas.microsoft.com/office/powerpoint/2010/main" val="40514078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Slow/Fast Thinking</a:t>
            </a:r>
          </a:p>
        </p:txBody>
      </p:sp>
      <p:pic>
        <p:nvPicPr>
          <p:cNvPr id="4" name="Content Placeholder 3" descr="slow fast.p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t="12095" b="12095"/>
          <a:stretch>
            <a:fillRect/>
          </a:stretch>
        </p:blipFill>
        <p:spPr/>
      </p:pic>
    </p:spTree>
    <p:extLst>
      <p:ext uri="{BB962C8B-B14F-4D97-AF65-F5344CB8AC3E}">
        <p14:creationId xmlns:p14="http://schemas.microsoft.com/office/powerpoint/2010/main" val="4023903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Disclosures/Acknowledgements</a:t>
            </a:r>
            <a:endParaRPr lang="en-US" dirty="0"/>
          </a:p>
        </p:txBody>
      </p:sp>
      <p:sp>
        <p:nvSpPr>
          <p:cNvPr id="4" name="Text Placeholder 3"/>
          <p:cNvSpPr>
            <a:spLocks noGrp="1"/>
          </p:cNvSpPr>
          <p:nvPr>
            <p:ph type="body" idx="1"/>
          </p:nvPr>
        </p:nvSpPr>
        <p:spPr/>
        <p:txBody>
          <a:bodyPr/>
          <a:lstStyle/>
          <a:p>
            <a:r>
              <a:rPr lang="en-US" dirty="0" smtClean="0"/>
              <a:t>Disclosures</a:t>
            </a:r>
            <a:endParaRPr lang="en-US" dirty="0"/>
          </a:p>
        </p:txBody>
      </p:sp>
      <p:sp>
        <p:nvSpPr>
          <p:cNvPr id="3" name="Content Placeholder 2"/>
          <p:cNvSpPr>
            <a:spLocks noGrp="1"/>
          </p:cNvSpPr>
          <p:nvPr>
            <p:ph sz="half" idx="2"/>
          </p:nvPr>
        </p:nvSpPr>
        <p:spPr/>
        <p:txBody>
          <a:bodyPr/>
          <a:lstStyle/>
          <a:p>
            <a:r>
              <a:rPr lang="en-US" dirty="0" smtClean="0"/>
              <a:t>None</a:t>
            </a:r>
            <a:endParaRPr lang="en-US" dirty="0"/>
          </a:p>
        </p:txBody>
      </p:sp>
      <p:sp>
        <p:nvSpPr>
          <p:cNvPr id="5" name="Text Placeholder 4"/>
          <p:cNvSpPr>
            <a:spLocks noGrp="1"/>
          </p:cNvSpPr>
          <p:nvPr>
            <p:ph type="body" sz="quarter" idx="3"/>
          </p:nvPr>
        </p:nvSpPr>
        <p:spPr/>
        <p:txBody>
          <a:bodyPr/>
          <a:lstStyle/>
          <a:p>
            <a:r>
              <a:rPr lang="en-US" dirty="0" smtClean="0"/>
              <a:t>Acknowledgements</a:t>
            </a:r>
            <a:endParaRPr lang="en-US" dirty="0"/>
          </a:p>
        </p:txBody>
      </p:sp>
      <p:sp>
        <p:nvSpPr>
          <p:cNvPr id="6" name="Content Placeholder 5"/>
          <p:cNvSpPr>
            <a:spLocks noGrp="1"/>
          </p:cNvSpPr>
          <p:nvPr>
            <p:ph sz="quarter" idx="4"/>
          </p:nvPr>
        </p:nvSpPr>
        <p:spPr/>
        <p:txBody>
          <a:bodyPr/>
          <a:lstStyle/>
          <a:p>
            <a:r>
              <a:rPr lang="en-US" dirty="0" smtClean="0"/>
              <a:t>Dr. Cristina Gonzalez</a:t>
            </a:r>
            <a:endParaRPr lang="en-US" dirty="0"/>
          </a:p>
        </p:txBody>
      </p:sp>
    </p:spTree>
    <p:extLst>
      <p:ext uri="{BB962C8B-B14F-4D97-AF65-F5344CB8AC3E}">
        <p14:creationId xmlns:p14="http://schemas.microsoft.com/office/powerpoint/2010/main" val="419659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Slow/Fast Thinking</a:t>
            </a:r>
          </a:p>
        </p:txBody>
      </p:sp>
      <p:sp>
        <p:nvSpPr>
          <p:cNvPr id="3" name="Content Placeholder 2"/>
          <p:cNvSpPr>
            <a:spLocks noGrp="1"/>
          </p:cNvSpPr>
          <p:nvPr>
            <p:ph idx="1"/>
          </p:nvPr>
        </p:nvSpPr>
        <p:spPr/>
        <p:txBody>
          <a:bodyPr/>
          <a:lstStyle/>
          <a:p>
            <a:r>
              <a:rPr lang="en-US" dirty="0"/>
              <a:t>An example of how implicit bias manifests itself</a:t>
            </a:r>
          </a:p>
          <a:p>
            <a:r>
              <a:rPr lang="en-US" dirty="0"/>
              <a:t>Fast thinking – our implicit biases at work</a:t>
            </a:r>
          </a:p>
          <a:p>
            <a:r>
              <a:rPr lang="en-US" dirty="0"/>
              <a:t>Slow thinking – our deliberate actions to counter these biases</a:t>
            </a:r>
          </a:p>
        </p:txBody>
      </p:sp>
    </p:spTree>
    <p:extLst>
      <p:ext uri="{BB962C8B-B14F-4D97-AF65-F5344CB8AC3E}">
        <p14:creationId xmlns:p14="http://schemas.microsoft.com/office/powerpoint/2010/main" val="37284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82839"/>
            <a:ext cx="8229600" cy="1204133"/>
          </a:xfrm>
        </p:spPr>
        <p:txBody>
          <a:bodyPr>
            <a:normAutofit fontScale="90000"/>
          </a:bodyPr>
          <a:lstStyle/>
          <a:p>
            <a:r>
              <a:rPr lang="en-US" dirty="0"/>
              <a:t>So what can we do about implicit bias?</a:t>
            </a:r>
          </a:p>
        </p:txBody>
      </p:sp>
    </p:spTree>
    <p:extLst>
      <p:ext uri="{BB962C8B-B14F-4D97-AF65-F5344CB8AC3E}">
        <p14:creationId xmlns:p14="http://schemas.microsoft.com/office/powerpoint/2010/main" val="12185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Equality and Equity</a:t>
            </a:r>
          </a:p>
        </p:txBody>
      </p:sp>
      <p:pic>
        <p:nvPicPr>
          <p:cNvPr id="6" name="Content Placeholder 5" descr="IISC_EqualityEquity.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53" r="-1853"/>
          <a:stretch/>
        </p:blipFill>
        <p:spPr>
          <a:xfrm>
            <a:off x="2457450" y="1938581"/>
            <a:ext cx="4237572" cy="4086135"/>
          </a:xfrm>
        </p:spPr>
      </p:pic>
    </p:spTree>
    <p:extLst>
      <p:ext uri="{BB962C8B-B14F-4D97-AF65-F5344CB8AC3E}">
        <p14:creationId xmlns:p14="http://schemas.microsoft.com/office/powerpoint/2010/main" val="3108373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Bias Mitigation – Starbucks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Philadelphia – two Black men were arrested in a Starbucks while waiting for a friend before ordering</a:t>
            </a:r>
          </a:p>
          <a:p>
            <a:pPr lvl="1"/>
            <a:r>
              <a:rPr lang="en-US" dirty="0" smtClean="0"/>
              <a:t>White manager called the police</a:t>
            </a:r>
          </a:p>
          <a:p>
            <a:r>
              <a:rPr lang="en-US" dirty="0" smtClean="0"/>
              <a:t>CEO responded within days with statement decrying the incident and stating that </a:t>
            </a:r>
            <a:r>
              <a:rPr lang="en-US" dirty="0"/>
              <a:t>Starbucks will </a:t>
            </a:r>
            <a:r>
              <a:rPr lang="en-US" dirty="0" smtClean="0"/>
              <a:t>“make </a:t>
            </a:r>
            <a:r>
              <a:rPr lang="en-US" dirty="0"/>
              <a:t>any necessary changes to our practices that would help prevent such an occurrence from ever happening </a:t>
            </a:r>
            <a:r>
              <a:rPr lang="en-US" dirty="0" smtClean="0"/>
              <a:t>again” </a:t>
            </a:r>
          </a:p>
          <a:p>
            <a:r>
              <a:rPr lang="en-US" dirty="0" smtClean="0"/>
              <a:t>One month later, over 8,000 stores closed for an afternoon for training in implicit bias</a:t>
            </a:r>
          </a:p>
          <a:p>
            <a:pPr lvl="1"/>
            <a:r>
              <a:rPr lang="en-US" dirty="0" smtClean="0"/>
              <a:t>Training was also held at the corporate offices</a:t>
            </a:r>
          </a:p>
        </p:txBody>
      </p:sp>
    </p:spTree>
    <p:extLst>
      <p:ext uri="{BB962C8B-B14F-4D97-AF65-F5344CB8AC3E}">
        <p14:creationId xmlns:p14="http://schemas.microsoft.com/office/powerpoint/2010/main" val="806630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Bias Mitigation - Starbucks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Leadership acknowledged the problem</a:t>
            </a:r>
          </a:p>
          <a:p>
            <a:pPr lvl="1"/>
            <a:r>
              <a:rPr lang="en-US" dirty="0" smtClean="0"/>
              <a:t>Avoided defensiveness</a:t>
            </a:r>
          </a:p>
          <a:p>
            <a:r>
              <a:rPr lang="en-US" dirty="0" smtClean="0"/>
              <a:t>Set the stage for safe dialogue</a:t>
            </a:r>
          </a:p>
          <a:p>
            <a:pPr lvl="1"/>
            <a:r>
              <a:rPr lang="en-US" dirty="0" smtClean="0"/>
              <a:t>Set up trainings in stores</a:t>
            </a:r>
          </a:p>
          <a:p>
            <a:r>
              <a:rPr lang="en-US" dirty="0" smtClean="0"/>
              <a:t>Maintained organizational commitment to working to mitigate biases</a:t>
            </a:r>
          </a:p>
          <a:p>
            <a:pPr lvl="1"/>
            <a:r>
              <a:rPr lang="en-US" dirty="0" smtClean="0"/>
              <a:t>Training at all levels of the organization</a:t>
            </a:r>
          </a:p>
          <a:p>
            <a:pPr lvl="1"/>
            <a:r>
              <a:rPr lang="en-US" dirty="0" smtClean="0"/>
              <a:t>Quick acknowledgement of problem and work towards resolution</a:t>
            </a:r>
            <a:endParaRPr lang="en-US" dirty="0"/>
          </a:p>
        </p:txBody>
      </p:sp>
    </p:spTree>
    <p:extLst>
      <p:ext uri="{BB962C8B-B14F-4D97-AF65-F5344CB8AC3E}">
        <p14:creationId xmlns:p14="http://schemas.microsoft.com/office/powerpoint/2010/main" val="9314775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Bias Mitigation – American Airlines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Black woman was kicked off a flight after an altercation with a gate agent over her seat assignment</a:t>
            </a:r>
          </a:p>
          <a:p>
            <a:r>
              <a:rPr lang="en-US" dirty="0" smtClean="0"/>
              <a:t>NAACP issued travel advisory regarding safety when flying on American Airlines</a:t>
            </a:r>
          </a:p>
          <a:p>
            <a:r>
              <a:rPr lang="en-US" dirty="0" smtClean="0"/>
              <a:t>American Airlines CEO worked with NAACP to address bias in their workforce</a:t>
            </a:r>
          </a:p>
          <a:p>
            <a:r>
              <a:rPr lang="en-US" dirty="0" smtClean="0"/>
              <a:t>Generated four specific actions</a:t>
            </a:r>
            <a:endParaRPr lang="en-US" dirty="0"/>
          </a:p>
        </p:txBody>
      </p:sp>
    </p:spTree>
    <p:extLst>
      <p:ext uri="{BB962C8B-B14F-4D97-AF65-F5344CB8AC3E}">
        <p14:creationId xmlns:p14="http://schemas.microsoft.com/office/powerpoint/2010/main" val="169478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Bias Mitigation – American Airlines</a:t>
            </a:r>
            <a:endParaRPr lang="en-US" dirty="0"/>
          </a:p>
        </p:txBody>
      </p:sp>
      <p:sp>
        <p:nvSpPr>
          <p:cNvPr id="3" name="Content Placeholder 2"/>
          <p:cNvSpPr>
            <a:spLocks noGrp="1"/>
          </p:cNvSpPr>
          <p:nvPr>
            <p:ph idx="1"/>
          </p:nvPr>
        </p:nvSpPr>
        <p:spPr/>
        <p:txBody>
          <a:bodyPr>
            <a:normAutofit lnSpcReduction="10000"/>
          </a:bodyPr>
          <a:lstStyle/>
          <a:p>
            <a:r>
              <a:rPr lang="en-US" dirty="0" smtClean="0"/>
              <a:t>Conduct a diversity and inclusion gap analysis</a:t>
            </a:r>
          </a:p>
          <a:p>
            <a:r>
              <a:rPr lang="en-US" dirty="0" smtClean="0"/>
              <a:t>Implement company-wide implicit bias training</a:t>
            </a:r>
          </a:p>
          <a:p>
            <a:r>
              <a:rPr lang="en-US" dirty="0" smtClean="0"/>
              <a:t>Overhaul customer discrimination claims process</a:t>
            </a:r>
          </a:p>
          <a:p>
            <a:r>
              <a:rPr lang="en-US" dirty="0" smtClean="0"/>
              <a:t>Sharpen focus on team member concerns</a:t>
            </a:r>
            <a:endParaRPr lang="en-US" dirty="0"/>
          </a:p>
        </p:txBody>
      </p:sp>
    </p:spTree>
    <p:extLst>
      <p:ext uri="{BB962C8B-B14F-4D97-AF65-F5344CB8AC3E}">
        <p14:creationId xmlns:p14="http://schemas.microsoft.com/office/powerpoint/2010/main" val="366639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Standards for Culturally and Linguistically Appropriate Services</a:t>
            </a:r>
            <a:endParaRPr lang="en-US" dirty="0"/>
          </a:p>
        </p:txBody>
      </p:sp>
      <p:sp>
        <p:nvSpPr>
          <p:cNvPr id="3" name="Content Placeholder 2"/>
          <p:cNvSpPr>
            <a:spLocks noGrp="1"/>
          </p:cNvSpPr>
          <p:nvPr>
            <p:ph idx="1"/>
          </p:nvPr>
        </p:nvSpPr>
        <p:spPr/>
        <p:txBody>
          <a:bodyPr/>
          <a:lstStyle/>
          <a:p>
            <a:pPr marL="0" indent="0">
              <a:buNone/>
            </a:pPr>
            <a:r>
              <a:rPr lang="en-US" i="1" dirty="0" smtClean="0"/>
              <a:t>“Provide </a:t>
            </a:r>
            <a:r>
              <a:rPr lang="en-US" i="1" dirty="0"/>
              <a:t>effective, equitable, understandable and respectful quality care and services that are responsive to diverse cultural health beliefs and practices, preferred languages, health literacy and other communication needs</a:t>
            </a:r>
            <a:r>
              <a:rPr lang="en-US" i="1" dirty="0" smtClean="0"/>
              <a:t>.”</a:t>
            </a:r>
            <a:endParaRPr lang="en-US" i="1" dirty="0"/>
          </a:p>
        </p:txBody>
      </p:sp>
      <p:sp>
        <p:nvSpPr>
          <p:cNvPr id="4" name="Rectangle 3"/>
          <p:cNvSpPr/>
          <p:nvPr/>
        </p:nvSpPr>
        <p:spPr>
          <a:xfrm>
            <a:off x="457200" y="5853466"/>
            <a:ext cx="8229600" cy="646331"/>
          </a:xfrm>
          <a:prstGeom prst="rect">
            <a:avLst/>
          </a:prstGeom>
        </p:spPr>
        <p:txBody>
          <a:bodyPr wrap="square">
            <a:spAutoFit/>
          </a:bodyPr>
          <a:lstStyle/>
          <a:p>
            <a:r>
              <a:rPr lang="en-US" dirty="0">
                <a:hlinkClick r:id="rId3"/>
              </a:rPr>
              <a:t>https://minorityhealth.hhs.gov/omh/browse.aspx?lvl=2&amp;lvlid=</a:t>
            </a:r>
            <a:r>
              <a:rPr lang="en-US" dirty="0" smtClean="0">
                <a:hlinkClick r:id="rId3"/>
              </a:rPr>
              <a:t>53</a:t>
            </a:r>
            <a:endParaRPr lang="en-US" dirty="0" smtClean="0"/>
          </a:p>
          <a:p>
            <a:r>
              <a:rPr lang="en-US" dirty="0">
                <a:hlinkClick r:id="rId4"/>
              </a:rPr>
              <a:t>https://</a:t>
            </a:r>
            <a:r>
              <a:rPr lang="en-US" dirty="0" smtClean="0">
                <a:hlinkClick r:id="rId4"/>
              </a:rPr>
              <a:t>www.thinkculturalhealth.hhs.gov</a:t>
            </a:r>
            <a:endParaRPr lang="en-US" dirty="0" smtClean="0"/>
          </a:p>
        </p:txBody>
      </p:sp>
    </p:spTree>
    <p:extLst>
      <p:ext uri="{BB962C8B-B14F-4D97-AF65-F5344CB8AC3E}">
        <p14:creationId xmlns:p14="http://schemas.microsoft.com/office/powerpoint/2010/main" val="3035670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 Standards</a:t>
            </a:r>
            <a:endParaRPr lang="en-US" dirty="0"/>
          </a:p>
        </p:txBody>
      </p:sp>
      <p:sp>
        <p:nvSpPr>
          <p:cNvPr id="3" name="Content Placeholder 2"/>
          <p:cNvSpPr>
            <a:spLocks noGrp="1"/>
          </p:cNvSpPr>
          <p:nvPr>
            <p:ph idx="1"/>
          </p:nvPr>
        </p:nvSpPr>
        <p:spPr/>
        <p:txBody>
          <a:bodyPr/>
          <a:lstStyle/>
          <a:p>
            <a:r>
              <a:rPr lang="en-US" dirty="0" smtClean="0"/>
              <a:t>Government, Leadership, and Workforce</a:t>
            </a:r>
          </a:p>
          <a:p>
            <a:r>
              <a:rPr lang="en-US" dirty="0" smtClean="0"/>
              <a:t>Communication and Language Assistance</a:t>
            </a:r>
          </a:p>
          <a:p>
            <a:r>
              <a:rPr lang="en-US" dirty="0" smtClean="0"/>
              <a:t>Engagement, Continuous Improvement, and Accountability</a:t>
            </a:r>
            <a:endParaRPr lang="en-US" dirty="0"/>
          </a:p>
        </p:txBody>
      </p:sp>
      <p:sp>
        <p:nvSpPr>
          <p:cNvPr id="4" name="Rectangle 3"/>
          <p:cNvSpPr/>
          <p:nvPr/>
        </p:nvSpPr>
        <p:spPr>
          <a:xfrm>
            <a:off x="457200" y="5853466"/>
            <a:ext cx="8229600" cy="646331"/>
          </a:xfrm>
          <a:prstGeom prst="rect">
            <a:avLst/>
          </a:prstGeom>
        </p:spPr>
        <p:txBody>
          <a:bodyPr wrap="square">
            <a:spAutoFit/>
          </a:bodyPr>
          <a:lstStyle/>
          <a:p>
            <a:r>
              <a:rPr lang="en-US" dirty="0">
                <a:hlinkClick r:id="rId3"/>
              </a:rPr>
              <a:t>https://minorityhealth.hhs.gov/omh/browse.aspx?lvl=2&amp;lvlid=</a:t>
            </a:r>
            <a:r>
              <a:rPr lang="en-US" dirty="0" smtClean="0">
                <a:hlinkClick r:id="rId3"/>
              </a:rPr>
              <a:t>53</a:t>
            </a:r>
            <a:endParaRPr lang="en-US" dirty="0" smtClean="0"/>
          </a:p>
          <a:p>
            <a:r>
              <a:rPr lang="en-US" dirty="0">
                <a:hlinkClick r:id="rId4"/>
              </a:rPr>
              <a:t>https://</a:t>
            </a:r>
            <a:r>
              <a:rPr lang="en-US" dirty="0" smtClean="0">
                <a:hlinkClick r:id="rId4"/>
              </a:rPr>
              <a:t>www.thinkculturalhealth.hhs.gov</a:t>
            </a:r>
            <a:endParaRPr lang="en-US" dirty="0" smtClean="0"/>
          </a:p>
        </p:txBody>
      </p:sp>
    </p:spTree>
    <p:extLst>
      <p:ext uri="{BB962C8B-B14F-4D97-AF65-F5344CB8AC3E}">
        <p14:creationId xmlns:p14="http://schemas.microsoft.com/office/powerpoint/2010/main" val="256329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CLAS?</a:t>
            </a:r>
            <a:endParaRPr lang="en-US" dirty="0"/>
          </a:p>
        </p:txBody>
      </p:sp>
      <p:sp>
        <p:nvSpPr>
          <p:cNvPr id="3" name="Content Placeholder 2"/>
          <p:cNvSpPr>
            <a:spLocks noGrp="1"/>
          </p:cNvSpPr>
          <p:nvPr>
            <p:ph idx="1"/>
          </p:nvPr>
        </p:nvSpPr>
        <p:spPr/>
        <p:txBody>
          <a:bodyPr/>
          <a:lstStyle/>
          <a:p>
            <a:r>
              <a:rPr lang="en-US" dirty="0" smtClean="0"/>
              <a:t>Use CLAS to take into account:</a:t>
            </a:r>
          </a:p>
          <a:p>
            <a:pPr lvl="1"/>
            <a:r>
              <a:rPr lang="en-US" dirty="0" smtClean="0"/>
              <a:t>Cultural health beliefs</a:t>
            </a:r>
          </a:p>
          <a:p>
            <a:pPr lvl="1"/>
            <a:r>
              <a:rPr lang="en-US" dirty="0" smtClean="0"/>
              <a:t>Preferred languages</a:t>
            </a:r>
          </a:p>
          <a:p>
            <a:pPr lvl="1"/>
            <a:r>
              <a:rPr lang="en-US" dirty="0" smtClean="0"/>
              <a:t>Health literacy levels</a:t>
            </a:r>
          </a:p>
          <a:p>
            <a:pPr lvl="1"/>
            <a:r>
              <a:rPr lang="en-US" dirty="0" smtClean="0"/>
              <a:t>Communication needs</a:t>
            </a:r>
          </a:p>
          <a:p>
            <a:pPr marL="0" indent="0">
              <a:buNone/>
            </a:pPr>
            <a:endParaRPr lang="en-US" dirty="0"/>
          </a:p>
        </p:txBody>
      </p:sp>
      <p:sp>
        <p:nvSpPr>
          <p:cNvPr id="4" name="TextBox 3"/>
          <p:cNvSpPr txBox="1"/>
          <p:nvPr/>
        </p:nvSpPr>
        <p:spPr>
          <a:xfrm>
            <a:off x="274790" y="6018965"/>
            <a:ext cx="8712642" cy="369332"/>
          </a:xfrm>
          <a:prstGeom prst="rect">
            <a:avLst/>
          </a:prstGeom>
          <a:noFill/>
        </p:spPr>
        <p:txBody>
          <a:bodyPr wrap="none" rtlCol="0">
            <a:spAutoFit/>
          </a:bodyPr>
          <a:lstStyle/>
          <a:p>
            <a:r>
              <a:rPr lang="en-US" dirty="0"/>
              <a:t>https://</a:t>
            </a:r>
            <a:r>
              <a:rPr lang="en-US" dirty="0" err="1"/>
              <a:t>www.thinkculturalhealth.hhs.gov</a:t>
            </a:r>
            <a:r>
              <a:rPr lang="en-US" dirty="0"/>
              <a:t>/assets/</a:t>
            </a:r>
            <a:r>
              <a:rPr lang="en-US" dirty="0" err="1"/>
              <a:t>pdfs</a:t>
            </a:r>
            <a:r>
              <a:rPr lang="en-US" dirty="0"/>
              <a:t>/class-</a:t>
            </a:r>
            <a:r>
              <a:rPr lang="en-US" dirty="0" err="1"/>
              <a:t>infographic</a:t>
            </a:r>
            <a:r>
              <a:rPr lang="en-US" dirty="0"/>
              <a:t>-what-why-</a:t>
            </a:r>
            <a:r>
              <a:rPr lang="en-US" dirty="0" err="1"/>
              <a:t>how.pdf</a:t>
            </a:r>
            <a:endParaRPr lang="en-US" dirty="0"/>
          </a:p>
        </p:txBody>
      </p:sp>
    </p:spTree>
    <p:extLst>
      <p:ext uri="{BB962C8B-B14F-4D97-AF65-F5344CB8AC3E}">
        <p14:creationId xmlns:p14="http://schemas.microsoft.com/office/powerpoint/2010/main" val="268927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To understand what implicit biases are</a:t>
            </a:r>
          </a:p>
          <a:p>
            <a:r>
              <a:rPr lang="en-US" dirty="0"/>
              <a:t>To learn how implicit bias impacts the health care field</a:t>
            </a:r>
          </a:p>
          <a:p>
            <a:r>
              <a:rPr lang="en-US" dirty="0"/>
              <a:t>To understand </a:t>
            </a:r>
            <a:r>
              <a:rPr lang="en-US" dirty="0" smtClean="0"/>
              <a:t>organizational strategies </a:t>
            </a:r>
            <a:r>
              <a:rPr lang="en-US" dirty="0"/>
              <a:t>to </a:t>
            </a:r>
            <a:r>
              <a:rPr lang="en-US" dirty="0" smtClean="0"/>
              <a:t>try to mitigate </a:t>
            </a:r>
            <a:r>
              <a:rPr lang="en-US" dirty="0"/>
              <a:t>these biases</a:t>
            </a:r>
          </a:p>
        </p:txBody>
      </p:sp>
    </p:spTree>
    <p:extLst>
      <p:ext uri="{BB962C8B-B14F-4D97-AF65-F5344CB8AC3E}">
        <p14:creationId xmlns:p14="http://schemas.microsoft.com/office/powerpoint/2010/main" val="122546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CLAS?</a:t>
            </a:r>
            <a:endParaRPr lang="en-US" dirty="0"/>
          </a:p>
        </p:txBody>
      </p:sp>
      <p:sp>
        <p:nvSpPr>
          <p:cNvPr id="3" name="Content Placeholder 2"/>
          <p:cNvSpPr>
            <a:spLocks noGrp="1"/>
          </p:cNvSpPr>
          <p:nvPr>
            <p:ph idx="1"/>
          </p:nvPr>
        </p:nvSpPr>
        <p:spPr/>
        <p:txBody>
          <a:bodyPr/>
          <a:lstStyle/>
          <a:p>
            <a:r>
              <a:rPr lang="en-US" dirty="0" smtClean="0"/>
              <a:t>Use CLAS standards to help make services</a:t>
            </a:r>
          </a:p>
          <a:p>
            <a:pPr lvl="1"/>
            <a:r>
              <a:rPr lang="en-US" dirty="0" smtClean="0"/>
              <a:t>Respectful</a:t>
            </a:r>
          </a:p>
          <a:p>
            <a:pPr lvl="1"/>
            <a:r>
              <a:rPr lang="en-US" dirty="0" smtClean="0"/>
              <a:t>Understandable</a:t>
            </a:r>
          </a:p>
          <a:p>
            <a:pPr lvl="1"/>
            <a:r>
              <a:rPr lang="en-US" dirty="0" smtClean="0"/>
              <a:t>Effective</a:t>
            </a:r>
          </a:p>
          <a:p>
            <a:pPr lvl="1"/>
            <a:r>
              <a:rPr lang="en-US" dirty="0" smtClean="0"/>
              <a:t>Equitable</a:t>
            </a:r>
            <a:endParaRPr lang="en-US" dirty="0"/>
          </a:p>
        </p:txBody>
      </p:sp>
      <p:sp>
        <p:nvSpPr>
          <p:cNvPr id="4" name="TextBox 3"/>
          <p:cNvSpPr txBox="1"/>
          <p:nvPr/>
        </p:nvSpPr>
        <p:spPr>
          <a:xfrm>
            <a:off x="274790" y="6018965"/>
            <a:ext cx="8712642" cy="369332"/>
          </a:xfrm>
          <a:prstGeom prst="rect">
            <a:avLst/>
          </a:prstGeom>
          <a:noFill/>
        </p:spPr>
        <p:txBody>
          <a:bodyPr wrap="none" rtlCol="0">
            <a:spAutoFit/>
          </a:bodyPr>
          <a:lstStyle/>
          <a:p>
            <a:r>
              <a:rPr lang="en-US" dirty="0"/>
              <a:t>https://</a:t>
            </a:r>
            <a:r>
              <a:rPr lang="en-US" dirty="0" err="1"/>
              <a:t>www.thinkculturalhealth.hhs.gov</a:t>
            </a:r>
            <a:r>
              <a:rPr lang="en-US" dirty="0"/>
              <a:t>/assets/</a:t>
            </a:r>
            <a:r>
              <a:rPr lang="en-US" dirty="0" err="1"/>
              <a:t>pdfs</a:t>
            </a:r>
            <a:r>
              <a:rPr lang="en-US" dirty="0"/>
              <a:t>/class-</a:t>
            </a:r>
            <a:r>
              <a:rPr lang="en-US" dirty="0" err="1"/>
              <a:t>infographic</a:t>
            </a:r>
            <a:r>
              <a:rPr lang="en-US" dirty="0"/>
              <a:t>-what-why-</a:t>
            </a:r>
            <a:r>
              <a:rPr lang="en-US" dirty="0" err="1"/>
              <a:t>how.pdf</a:t>
            </a:r>
            <a:endParaRPr lang="en-US" dirty="0"/>
          </a:p>
        </p:txBody>
      </p:sp>
    </p:spTree>
    <p:extLst>
      <p:ext uri="{BB962C8B-B14F-4D97-AF65-F5344CB8AC3E}">
        <p14:creationId xmlns:p14="http://schemas.microsoft.com/office/powerpoint/2010/main" val="103386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 – Government, Leadership, Workforce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Advance </a:t>
            </a:r>
            <a:r>
              <a:rPr lang="en-US" dirty="0"/>
              <a:t>and sustain organizational governance and leadership that promotes CLAS and health equity through policy, practices and allocated resources</a:t>
            </a:r>
            <a:r>
              <a:rPr lang="en-US" dirty="0" smtClean="0"/>
              <a:t>.</a:t>
            </a:r>
          </a:p>
          <a:p>
            <a:pPr lvl="1"/>
            <a:r>
              <a:rPr lang="en-US" dirty="0" smtClean="0"/>
              <a:t>CLAS at all levels of the organization</a:t>
            </a:r>
            <a:endParaRPr lang="en-US" dirty="0"/>
          </a:p>
          <a:p>
            <a:r>
              <a:rPr lang="en-US" dirty="0" smtClean="0"/>
              <a:t>Recruit</a:t>
            </a:r>
            <a:r>
              <a:rPr lang="en-US" dirty="0"/>
              <a:t>, promote and support a culturally and linguistically diverse governance, leadership and workforce that are responsive to the population in the service area</a:t>
            </a:r>
            <a:r>
              <a:rPr lang="en-US" dirty="0" smtClean="0"/>
              <a:t>.</a:t>
            </a:r>
          </a:p>
          <a:p>
            <a:pPr lvl="1"/>
            <a:r>
              <a:rPr lang="en-US" dirty="0" smtClean="0"/>
              <a:t>Diversity at all levels of the organization</a:t>
            </a:r>
          </a:p>
          <a:p>
            <a:pPr lvl="1"/>
            <a:r>
              <a:rPr lang="en-US" dirty="0" smtClean="0"/>
              <a:t>Recruit at minority health fairs</a:t>
            </a:r>
          </a:p>
          <a:p>
            <a:pPr lvl="1"/>
            <a:r>
              <a:rPr lang="en-US" dirty="0" smtClean="0"/>
              <a:t>Develop relationships with local schools and training programs</a:t>
            </a:r>
            <a:endParaRPr lang="en-US" dirty="0"/>
          </a:p>
          <a:p>
            <a:r>
              <a:rPr lang="en-US" dirty="0" smtClean="0"/>
              <a:t>Educate </a:t>
            </a:r>
            <a:r>
              <a:rPr lang="en-US" dirty="0"/>
              <a:t>and train governance, leadership and workforce in culturally and linguistically appropriate policies and practices on an ongoing basis</a:t>
            </a:r>
            <a:r>
              <a:rPr lang="en-US" dirty="0" smtClean="0"/>
              <a:t>.</a:t>
            </a:r>
          </a:p>
          <a:p>
            <a:pPr lvl="1"/>
            <a:r>
              <a:rPr lang="en-US" dirty="0" smtClean="0"/>
              <a:t>Review of, and emphasis on, honing existing communication or other related skills necessary to work effectively in cross-cultural encounters</a:t>
            </a:r>
          </a:p>
          <a:p>
            <a:pPr lvl="1"/>
            <a:r>
              <a:rPr lang="en-US" dirty="0" smtClean="0"/>
              <a:t>Importance of effective communication to health care outcomes; how to work with interpreters; how cultural differences affect clinical encounters</a:t>
            </a:r>
          </a:p>
        </p:txBody>
      </p:sp>
      <p:sp>
        <p:nvSpPr>
          <p:cNvPr id="4" name="Rectangle 3"/>
          <p:cNvSpPr/>
          <p:nvPr/>
        </p:nvSpPr>
        <p:spPr>
          <a:xfrm>
            <a:off x="457200" y="5853466"/>
            <a:ext cx="8229600" cy="646331"/>
          </a:xfrm>
          <a:prstGeom prst="rect">
            <a:avLst/>
          </a:prstGeom>
        </p:spPr>
        <p:txBody>
          <a:bodyPr wrap="square">
            <a:spAutoFit/>
          </a:bodyPr>
          <a:lstStyle/>
          <a:p>
            <a:r>
              <a:rPr lang="en-US" dirty="0">
                <a:hlinkClick r:id="rId3"/>
              </a:rPr>
              <a:t>https://minorityhealth.hhs.gov/omh/browse.aspx?lvl=2&amp;lvlid=</a:t>
            </a:r>
            <a:r>
              <a:rPr lang="en-US" dirty="0" smtClean="0">
                <a:hlinkClick r:id="rId3"/>
              </a:rPr>
              <a:t>53</a:t>
            </a:r>
            <a:endParaRPr lang="en-US" dirty="0" smtClean="0"/>
          </a:p>
          <a:p>
            <a:r>
              <a:rPr lang="en-US" dirty="0">
                <a:hlinkClick r:id="rId4"/>
              </a:rPr>
              <a:t>https://</a:t>
            </a:r>
            <a:r>
              <a:rPr lang="en-US" dirty="0" smtClean="0">
                <a:hlinkClick r:id="rId4"/>
              </a:rPr>
              <a:t>www.thinkculturalhealth.hhs.gov</a:t>
            </a:r>
            <a:endParaRPr lang="en-US" dirty="0" smtClean="0"/>
          </a:p>
        </p:txBody>
      </p:sp>
    </p:spTree>
    <p:extLst>
      <p:ext uri="{BB962C8B-B14F-4D97-AF65-F5344CB8AC3E}">
        <p14:creationId xmlns:p14="http://schemas.microsoft.com/office/powerpoint/2010/main" val="2455617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 – Governance, Leadership, Workforce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Train staff in CLAS – diversity awareness, cultural competence training</a:t>
            </a:r>
          </a:p>
          <a:p>
            <a:r>
              <a:rPr lang="en-US" dirty="0" smtClean="0"/>
              <a:t>Promote CLAS and health equity through policy, practices, and allocated resources</a:t>
            </a:r>
          </a:p>
          <a:p>
            <a:r>
              <a:rPr lang="en-US" dirty="0" smtClean="0"/>
              <a:t>Recruit a workforce representative of community</a:t>
            </a:r>
          </a:p>
          <a:p>
            <a:r>
              <a:rPr lang="en-US" dirty="0" smtClean="0"/>
              <a:t>Create and support a designated CLAS position</a:t>
            </a:r>
            <a:endParaRPr lang="en-US" dirty="0"/>
          </a:p>
        </p:txBody>
      </p:sp>
      <p:sp>
        <p:nvSpPr>
          <p:cNvPr id="4" name="Rectangle 3"/>
          <p:cNvSpPr/>
          <p:nvPr/>
        </p:nvSpPr>
        <p:spPr>
          <a:xfrm>
            <a:off x="457200" y="5853466"/>
            <a:ext cx="8229600" cy="646331"/>
          </a:xfrm>
          <a:prstGeom prst="rect">
            <a:avLst/>
          </a:prstGeom>
        </p:spPr>
        <p:txBody>
          <a:bodyPr wrap="square">
            <a:spAutoFit/>
          </a:bodyPr>
          <a:lstStyle/>
          <a:p>
            <a:r>
              <a:rPr lang="en-US" dirty="0">
                <a:hlinkClick r:id="rId3"/>
              </a:rPr>
              <a:t>https://minorityhealth.hhs.gov/omh/browse.aspx?lvl=2&amp;lvlid=</a:t>
            </a:r>
            <a:r>
              <a:rPr lang="en-US" dirty="0" smtClean="0">
                <a:hlinkClick r:id="rId3"/>
              </a:rPr>
              <a:t>53</a:t>
            </a:r>
            <a:endParaRPr lang="en-US" dirty="0" smtClean="0"/>
          </a:p>
          <a:p>
            <a:r>
              <a:rPr lang="en-US" dirty="0">
                <a:hlinkClick r:id="rId4"/>
              </a:rPr>
              <a:t>https://</a:t>
            </a:r>
            <a:r>
              <a:rPr lang="en-US" dirty="0" smtClean="0">
                <a:hlinkClick r:id="rId4"/>
              </a:rPr>
              <a:t>www.thinkculturalhealth.hhs.gov</a:t>
            </a:r>
            <a:endParaRPr lang="en-US" dirty="0" smtClean="0"/>
          </a:p>
        </p:txBody>
      </p:sp>
    </p:spTree>
    <p:extLst>
      <p:ext uri="{BB962C8B-B14F-4D97-AF65-F5344CB8AC3E}">
        <p14:creationId xmlns:p14="http://schemas.microsoft.com/office/powerpoint/2010/main" val="2041233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 - Communication and Language </a:t>
            </a:r>
            <a:r>
              <a:rPr lang="en-US" dirty="0" smtClean="0"/>
              <a:t>Assistance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Offer </a:t>
            </a:r>
            <a:r>
              <a:rPr lang="en-US" dirty="0"/>
              <a:t>language assistance to individuals who have limited English proficiency and/or other communication needs, at no cost to them, to facilitate timely access to all health care and services</a:t>
            </a:r>
            <a:r>
              <a:rPr lang="en-US" dirty="0" smtClean="0"/>
              <a:t>.</a:t>
            </a:r>
          </a:p>
          <a:p>
            <a:pPr lvl="1"/>
            <a:r>
              <a:rPr lang="en-US" dirty="0" smtClean="0"/>
              <a:t>Ensure all staff are aware of, and trained in the use of, available language services</a:t>
            </a:r>
          </a:p>
          <a:p>
            <a:pPr lvl="1"/>
            <a:r>
              <a:rPr lang="en-US" dirty="0" smtClean="0"/>
              <a:t>Develop a process for identifying the language(s) someone speaks – flashcards, signs hung </a:t>
            </a:r>
            <a:r>
              <a:rPr lang="en-US" dirty="0" smtClean="0"/>
              <a:t>at initial points of contact</a:t>
            </a:r>
            <a:endParaRPr lang="en-US" dirty="0"/>
          </a:p>
          <a:p>
            <a:r>
              <a:rPr lang="en-US" dirty="0" smtClean="0"/>
              <a:t>Inform </a:t>
            </a:r>
            <a:r>
              <a:rPr lang="en-US" dirty="0"/>
              <a:t>all individuals of the availability of language assistance services clearly and in their preferred language, verbally and in writing</a:t>
            </a:r>
            <a:r>
              <a:rPr lang="en-US" dirty="0" smtClean="0"/>
              <a:t>.</a:t>
            </a:r>
          </a:p>
          <a:p>
            <a:pPr lvl="1"/>
            <a:r>
              <a:rPr lang="en-US" dirty="0" smtClean="0"/>
              <a:t>Consider what languages you want available on your signage</a:t>
            </a:r>
          </a:p>
          <a:p>
            <a:pPr lvl="1"/>
            <a:r>
              <a:rPr lang="en-US" dirty="0" smtClean="0"/>
              <a:t>Signage should be at a low literacy level</a:t>
            </a:r>
          </a:p>
          <a:p>
            <a:pPr lvl="1"/>
            <a:r>
              <a:rPr lang="en-US" dirty="0" smtClean="0"/>
              <a:t>Publicize in local foreign language media</a:t>
            </a:r>
            <a:endParaRPr lang="en-US" dirty="0"/>
          </a:p>
        </p:txBody>
      </p:sp>
      <p:sp>
        <p:nvSpPr>
          <p:cNvPr id="4" name="Rectangle 3"/>
          <p:cNvSpPr/>
          <p:nvPr/>
        </p:nvSpPr>
        <p:spPr>
          <a:xfrm>
            <a:off x="457200" y="5853466"/>
            <a:ext cx="8229600" cy="646331"/>
          </a:xfrm>
          <a:prstGeom prst="rect">
            <a:avLst/>
          </a:prstGeom>
        </p:spPr>
        <p:txBody>
          <a:bodyPr wrap="square">
            <a:spAutoFit/>
          </a:bodyPr>
          <a:lstStyle/>
          <a:p>
            <a:r>
              <a:rPr lang="en-US" dirty="0">
                <a:hlinkClick r:id="rId3"/>
              </a:rPr>
              <a:t>https://minorityhealth.hhs.gov/omh/browse.aspx?lvl=2&amp;lvlid=</a:t>
            </a:r>
            <a:r>
              <a:rPr lang="en-US" dirty="0" smtClean="0">
                <a:hlinkClick r:id="rId3"/>
              </a:rPr>
              <a:t>53</a:t>
            </a:r>
            <a:endParaRPr lang="en-US" dirty="0" smtClean="0"/>
          </a:p>
          <a:p>
            <a:r>
              <a:rPr lang="en-US" dirty="0">
                <a:hlinkClick r:id="rId4"/>
              </a:rPr>
              <a:t>https://</a:t>
            </a:r>
            <a:r>
              <a:rPr lang="en-US" dirty="0" smtClean="0">
                <a:hlinkClick r:id="rId4"/>
              </a:rPr>
              <a:t>www.thinkculturalhealth.hhs.gov</a:t>
            </a:r>
            <a:endParaRPr lang="en-US" dirty="0" smtClean="0"/>
          </a:p>
        </p:txBody>
      </p:sp>
    </p:spTree>
    <p:extLst>
      <p:ext uri="{BB962C8B-B14F-4D97-AF65-F5344CB8AC3E}">
        <p14:creationId xmlns:p14="http://schemas.microsoft.com/office/powerpoint/2010/main" val="3132563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 - Communication and Language Assistance</a:t>
            </a:r>
          </a:p>
        </p:txBody>
      </p:sp>
      <p:sp>
        <p:nvSpPr>
          <p:cNvPr id="3" name="Content Placeholder 2"/>
          <p:cNvSpPr>
            <a:spLocks noGrp="1"/>
          </p:cNvSpPr>
          <p:nvPr>
            <p:ph idx="1"/>
          </p:nvPr>
        </p:nvSpPr>
        <p:spPr/>
        <p:txBody>
          <a:bodyPr>
            <a:normAutofit fontScale="85000" lnSpcReduction="20000"/>
          </a:bodyPr>
          <a:lstStyle/>
          <a:p>
            <a:r>
              <a:rPr lang="en-US" dirty="0"/>
              <a:t>Ensure the competence of individuals providing language assistance, recognizing that the use of untrained individuals and/or minors as interpreters should be avoided.</a:t>
            </a:r>
          </a:p>
          <a:p>
            <a:r>
              <a:rPr lang="en-US" dirty="0"/>
              <a:t>Provide easy-to-understand print and multimedia materials and signage in the languages commonly used by the populations in the service area</a:t>
            </a:r>
            <a:r>
              <a:rPr lang="en-US" dirty="0" smtClean="0"/>
              <a:t>.</a:t>
            </a:r>
          </a:p>
          <a:p>
            <a:pPr lvl="1"/>
            <a:r>
              <a:rPr lang="en-US" dirty="0" smtClean="0"/>
              <a:t>Forms should be easy to fill out; provide assistance in completing forms</a:t>
            </a:r>
          </a:p>
          <a:p>
            <a:pPr lvl="1"/>
            <a:r>
              <a:rPr lang="en-US" dirty="0" smtClean="0"/>
              <a:t>Forms should be translated by a professional translator</a:t>
            </a:r>
            <a:endParaRPr lang="en-US" dirty="0"/>
          </a:p>
        </p:txBody>
      </p:sp>
      <p:sp>
        <p:nvSpPr>
          <p:cNvPr id="4" name="Rectangle 3"/>
          <p:cNvSpPr/>
          <p:nvPr/>
        </p:nvSpPr>
        <p:spPr>
          <a:xfrm>
            <a:off x="457200" y="5853466"/>
            <a:ext cx="8229600" cy="646331"/>
          </a:xfrm>
          <a:prstGeom prst="rect">
            <a:avLst/>
          </a:prstGeom>
        </p:spPr>
        <p:txBody>
          <a:bodyPr wrap="square">
            <a:spAutoFit/>
          </a:bodyPr>
          <a:lstStyle/>
          <a:p>
            <a:r>
              <a:rPr lang="en-US" dirty="0">
                <a:hlinkClick r:id="rId3"/>
              </a:rPr>
              <a:t>https://minorityhealth.hhs.gov/omh/browse.aspx?lvl=2&amp;lvlid=</a:t>
            </a:r>
            <a:r>
              <a:rPr lang="en-US" dirty="0" smtClean="0">
                <a:hlinkClick r:id="rId3"/>
              </a:rPr>
              <a:t>53</a:t>
            </a:r>
            <a:endParaRPr lang="en-US" dirty="0" smtClean="0"/>
          </a:p>
          <a:p>
            <a:r>
              <a:rPr lang="en-US" dirty="0">
                <a:hlinkClick r:id="rId4"/>
              </a:rPr>
              <a:t>https://</a:t>
            </a:r>
            <a:r>
              <a:rPr lang="en-US" dirty="0" smtClean="0">
                <a:hlinkClick r:id="rId4"/>
              </a:rPr>
              <a:t>www.thinkculturalhealth.hhs.gov</a:t>
            </a:r>
            <a:endParaRPr lang="en-US" dirty="0" smtClean="0"/>
          </a:p>
        </p:txBody>
      </p:sp>
    </p:spTree>
    <p:extLst>
      <p:ext uri="{BB962C8B-B14F-4D97-AF65-F5344CB8AC3E}">
        <p14:creationId xmlns:p14="http://schemas.microsoft.com/office/powerpoint/2010/main" val="2360771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 - Communication and Language Assistance</a:t>
            </a:r>
          </a:p>
        </p:txBody>
      </p:sp>
      <p:sp>
        <p:nvSpPr>
          <p:cNvPr id="3" name="Content Placeholder 2"/>
          <p:cNvSpPr>
            <a:spLocks noGrp="1"/>
          </p:cNvSpPr>
          <p:nvPr>
            <p:ph idx="1"/>
          </p:nvPr>
        </p:nvSpPr>
        <p:spPr/>
        <p:txBody>
          <a:bodyPr/>
          <a:lstStyle/>
          <a:p>
            <a:r>
              <a:rPr lang="en-US" dirty="0" smtClean="0"/>
              <a:t>Offer comprehensive language assistance services</a:t>
            </a:r>
          </a:p>
          <a:p>
            <a:r>
              <a:rPr lang="en-US" dirty="0" smtClean="0"/>
              <a:t>Require interpreters’ skills to be certified or assessed</a:t>
            </a:r>
          </a:p>
          <a:p>
            <a:r>
              <a:rPr lang="en-US" dirty="0" smtClean="0"/>
              <a:t>Use advanced technology for interpretation services</a:t>
            </a:r>
            <a:endParaRPr lang="en-US" dirty="0"/>
          </a:p>
        </p:txBody>
      </p:sp>
      <p:sp>
        <p:nvSpPr>
          <p:cNvPr id="4" name="Rectangle 3"/>
          <p:cNvSpPr/>
          <p:nvPr/>
        </p:nvSpPr>
        <p:spPr>
          <a:xfrm>
            <a:off x="457200" y="5853466"/>
            <a:ext cx="8229600" cy="646331"/>
          </a:xfrm>
          <a:prstGeom prst="rect">
            <a:avLst/>
          </a:prstGeom>
        </p:spPr>
        <p:txBody>
          <a:bodyPr wrap="square">
            <a:spAutoFit/>
          </a:bodyPr>
          <a:lstStyle/>
          <a:p>
            <a:r>
              <a:rPr lang="en-US" dirty="0">
                <a:hlinkClick r:id="rId3"/>
              </a:rPr>
              <a:t>https://minorityhealth.hhs.gov/omh/browse.aspx?lvl=2&amp;lvlid=</a:t>
            </a:r>
            <a:r>
              <a:rPr lang="en-US" dirty="0" smtClean="0">
                <a:hlinkClick r:id="rId3"/>
              </a:rPr>
              <a:t>53</a:t>
            </a:r>
            <a:endParaRPr lang="en-US" dirty="0" smtClean="0"/>
          </a:p>
          <a:p>
            <a:r>
              <a:rPr lang="en-US" dirty="0">
                <a:hlinkClick r:id="rId4"/>
              </a:rPr>
              <a:t>https://</a:t>
            </a:r>
            <a:r>
              <a:rPr lang="en-US" dirty="0" smtClean="0">
                <a:hlinkClick r:id="rId4"/>
              </a:rPr>
              <a:t>www.thinkculturalhealth.hhs.gov</a:t>
            </a:r>
            <a:endParaRPr lang="en-US" dirty="0" smtClean="0"/>
          </a:p>
        </p:txBody>
      </p:sp>
    </p:spTree>
    <p:extLst>
      <p:ext uri="{BB962C8B-B14F-4D97-AF65-F5344CB8AC3E}">
        <p14:creationId xmlns:p14="http://schemas.microsoft.com/office/powerpoint/2010/main" val="1742961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 - Engagement, Continuous Improvement, and </a:t>
            </a:r>
            <a:r>
              <a:rPr lang="en-US" dirty="0" smtClean="0"/>
              <a:t>Accountability</a:t>
            </a:r>
            <a:endParaRPr lang="en-US" dirty="0"/>
          </a:p>
        </p:txBody>
      </p:sp>
      <p:sp>
        <p:nvSpPr>
          <p:cNvPr id="3" name="Content Placeholder 2"/>
          <p:cNvSpPr>
            <a:spLocks noGrp="1"/>
          </p:cNvSpPr>
          <p:nvPr>
            <p:ph idx="1"/>
          </p:nvPr>
        </p:nvSpPr>
        <p:spPr>
          <a:xfrm>
            <a:off x="457200" y="2503301"/>
            <a:ext cx="8229600" cy="3564478"/>
          </a:xfrm>
        </p:spPr>
        <p:txBody>
          <a:bodyPr>
            <a:normAutofit fontScale="92500" lnSpcReduction="20000"/>
          </a:bodyPr>
          <a:lstStyle/>
          <a:p>
            <a:r>
              <a:rPr lang="en-US" dirty="0" smtClean="0"/>
              <a:t>Establish </a:t>
            </a:r>
            <a:r>
              <a:rPr lang="en-US" dirty="0"/>
              <a:t>culturally and linguistically appropriate goals, policies and management accountability, and infuse them throughout the organizations’ planning and operations</a:t>
            </a:r>
            <a:r>
              <a:rPr lang="en-US" dirty="0" smtClean="0"/>
              <a:t>.</a:t>
            </a:r>
          </a:p>
          <a:p>
            <a:pPr lvl="1"/>
            <a:r>
              <a:rPr lang="en-US" dirty="0" smtClean="0"/>
              <a:t>Identify CLAS champions at every level of the organization</a:t>
            </a:r>
          </a:p>
          <a:p>
            <a:pPr lvl="1"/>
            <a:r>
              <a:rPr lang="en-US" dirty="0" smtClean="0"/>
              <a:t>Establish education and training requirements related to CLAS for ALL individuals in the organization</a:t>
            </a:r>
            <a:endParaRPr lang="en-US" dirty="0"/>
          </a:p>
          <a:p>
            <a:pPr marL="0" indent="0">
              <a:buNone/>
            </a:pPr>
            <a:endParaRPr lang="en-US" dirty="0"/>
          </a:p>
        </p:txBody>
      </p:sp>
      <p:sp>
        <p:nvSpPr>
          <p:cNvPr id="4" name="Rectangle 3"/>
          <p:cNvSpPr/>
          <p:nvPr/>
        </p:nvSpPr>
        <p:spPr>
          <a:xfrm>
            <a:off x="457200" y="5853466"/>
            <a:ext cx="8229600" cy="646331"/>
          </a:xfrm>
          <a:prstGeom prst="rect">
            <a:avLst/>
          </a:prstGeom>
        </p:spPr>
        <p:txBody>
          <a:bodyPr wrap="square">
            <a:spAutoFit/>
          </a:bodyPr>
          <a:lstStyle/>
          <a:p>
            <a:r>
              <a:rPr lang="en-US" dirty="0">
                <a:hlinkClick r:id="rId3"/>
              </a:rPr>
              <a:t>https://minorityhealth.hhs.gov/omh/browse.aspx?lvl=2&amp;lvlid=</a:t>
            </a:r>
            <a:r>
              <a:rPr lang="en-US" dirty="0" smtClean="0">
                <a:hlinkClick r:id="rId3"/>
              </a:rPr>
              <a:t>53</a:t>
            </a:r>
            <a:endParaRPr lang="en-US" dirty="0" smtClean="0"/>
          </a:p>
          <a:p>
            <a:r>
              <a:rPr lang="en-US" dirty="0">
                <a:hlinkClick r:id="rId4"/>
              </a:rPr>
              <a:t>https://</a:t>
            </a:r>
            <a:r>
              <a:rPr lang="en-US" dirty="0" smtClean="0">
                <a:hlinkClick r:id="rId4"/>
              </a:rPr>
              <a:t>www.thinkculturalhealth.hhs.gov</a:t>
            </a:r>
            <a:endParaRPr lang="en-US" dirty="0" smtClean="0"/>
          </a:p>
        </p:txBody>
      </p:sp>
    </p:spTree>
    <p:extLst>
      <p:ext uri="{BB962C8B-B14F-4D97-AF65-F5344CB8AC3E}">
        <p14:creationId xmlns:p14="http://schemas.microsoft.com/office/powerpoint/2010/main" val="1271696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 - Engagement, Continuous Improvement, and Accountability</a:t>
            </a:r>
          </a:p>
        </p:txBody>
      </p:sp>
      <p:sp>
        <p:nvSpPr>
          <p:cNvPr id="3" name="Content Placeholder 2"/>
          <p:cNvSpPr>
            <a:spLocks noGrp="1"/>
          </p:cNvSpPr>
          <p:nvPr>
            <p:ph idx="1"/>
          </p:nvPr>
        </p:nvSpPr>
        <p:spPr/>
        <p:txBody>
          <a:bodyPr>
            <a:normAutofit fontScale="92500" lnSpcReduction="20000"/>
          </a:bodyPr>
          <a:lstStyle/>
          <a:p>
            <a:r>
              <a:rPr lang="en-US" dirty="0"/>
              <a:t>Conduct ongoing assessments of the organization’s CLAS-related activities and integrate CLAS-related measures into assessment measurement and continuous quality improvement activities</a:t>
            </a:r>
            <a:r>
              <a:rPr lang="en-US" dirty="0" smtClean="0"/>
              <a:t>.</a:t>
            </a:r>
          </a:p>
          <a:p>
            <a:pPr lvl="1"/>
            <a:r>
              <a:rPr lang="en-US" dirty="0" smtClean="0"/>
              <a:t>Assessment phase</a:t>
            </a:r>
          </a:p>
          <a:p>
            <a:pPr lvl="1"/>
            <a:r>
              <a:rPr lang="en-US" dirty="0" smtClean="0"/>
              <a:t>Planning phase</a:t>
            </a:r>
          </a:p>
          <a:p>
            <a:pPr lvl="1"/>
            <a:r>
              <a:rPr lang="en-US" dirty="0" smtClean="0"/>
              <a:t>Implementation phase</a:t>
            </a:r>
          </a:p>
          <a:p>
            <a:pPr lvl="1"/>
            <a:r>
              <a:rPr lang="en-US" dirty="0" smtClean="0"/>
              <a:t>Evaluation phase</a:t>
            </a:r>
            <a:endParaRPr lang="en-US" dirty="0"/>
          </a:p>
          <a:p>
            <a:endParaRPr lang="en-US" dirty="0"/>
          </a:p>
        </p:txBody>
      </p:sp>
    </p:spTree>
    <p:extLst>
      <p:ext uri="{BB962C8B-B14F-4D97-AF65-F5344CB8AC3E}">
        <p14:creationId xmlns:p14="http://schemas.microsoft.com/office/powerpoint/2010/main" val="3737790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 - Engagement, Continuous Improvement, and Accountability</a:t>
            </a:r>
          </a:p>
        </p:txBody>
      </p:sp>
      <p:sp>
        <p:nvSpPr>
          <p:cNvPr id="3" name="Content Placeholder 2"/>
          <p:cNvSpPr>
            <a:spLocks noGrp="1"/>
          </p:cNvSpPr>
          <p:nvPr>
            <p:ph idx="1"/>
          </p:nvPr>
        </p:nvSpPr>
        <p:spPr/>
        <p:txBody>
          <a:bodyPr>
            <a:normAutofit fontScale="77500" lnSpcReduction="20000"/>
          </a:bodyPr>
          <a:lstStyle/>
          <a:p>
            <a:r>
              <a:rPr lang="en-US" dirty="0"/>
              <a:t>Collect and maintain accurate and reliable demographic data to monitor and evaluate the impact of CLAS on health equity and outcomes and to inform service delivery</a:t>
            </a:r>
            <a:r>
              <a:rPr lang="en-US" dirty="0" smtClean="0"/>
              <a:t>.</a:t>
            </a:r>
          </a:p>
          <a:p>
            <a:pPr lvl="1"/>
            <a:r>
              <a:rPr lang="en-US" dirty="0" smtClean="0"/>
              <a:t>Information from clients: HHS provides data collection standards on race, ethnicity, language, disability – standardization is key</a:t>
            </a:r>
          </a:p>
          <a:p>
            <a:pPr lvl="2"/>
            <a:r>
              <a:rPr lang="en-US" dirty="0" smtClean="0"/>
              <a:t>Inform clients why you are collecting data and how it will be used</a:t>
            </a:r>
          </a:p>
          <a:p>
            <a:pPr lvl="2"/>
            <a:r>
              <a:rPr lang="en-US" dirty="0" smtClean="0"/>
              <a:t>Stress confidentiality of information that is being collected</a:t>
            </a:r>
          </a:p>
          <a:p>
            <a:pPr lvl="1"/>
            <a:r>
              <a:rPr lang="en-US" dirty="0" smtClean="0"/>
              <a:t>Information from organization: Total number of visits, total number of people requesting language services</a:t>
            </a:r>
          </a:p>
        </p:txBody>
      </p:sp>
      <p:sp>
        <p:nvSpPr>
          <p:cNvPr id="4" name="Rectangle 3"/>
          <p:cNvSpPr/>
          <p:nvPr/>
        </p:nvSpPr>
        <p:spPr>
          <a:xfrm>
            <a:off x="457200" y="5853466"/>
            <a:ext cx="8229600" cy="646331"/>
          </a:xfrm>
          <a:prstGeom prst="rect">
            <a:avLst/>
          </a:prstGeom>
        </p:spPr>
        <p:txBody>
          <a:bodyPr wrap="square">
            <a:spAutoFit/>
          </a:bodyPr>
          <a:lstStyle/>
          <a:p>
            <a:r>
              <a:rPr lang="en-US" dirty="0">
                <a:hlinkClick r:id="rId3"/>
              </a:rPr>
              <a:t>https://minorityhealth.hhs.gov/omh/browse.aspx?lvl=2&amp;lvlid=</a:t>
            </a:r>
            <a:r>
              <a:rPr lang="en-US" dirty="0" smtClean="0">
                <a:hlinkClick r:id="rId3"/>
              </a:rPr>
              <a:t>53</a:t>
            </a:r>
            <a:endParaRPr lang="en-US" dirty="0" smtClean="0"/>
          </a:p>
          <a:p>
            <a:r>
              <a:rPr lang="en-US" dirty="0">
                <a:hlinkClick r:id="rId4"/>
              </a:rPr>
              <a:t>https://</a:t>
            </a:r>
            <a:r>
              <a:rPr lang="en-US" dirty="0" smtClean="0">
                <a:hlinkClick r:id="rId4"/>
              </a:rPr>
              <a:t>www.thinkculturalhealth.hhs.gov</a:t>
            </a:r>
            <a:endParaRPr lang="en-US" dirty="0" smtClean="0"/>
          </a:p>
        </p:txBody>
      </p:sp>
    </p:spTree>
    <p:extLst>
      <p:ext uri="{BB962C8B-B14F-4D97-AF65-F5344CB8AC3E}">
        <p14:creationId xmlns:p14="http://schemas.microsoft.com/office/powerpoint/2010/main" val="3764150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 - Engagement, Continuous Improvement, and Accountability</a:t>
            </a:r>
          </a:p>
        </p:txBody>
      </p:sp>
      <p:sp>
        <p:nvSpPr>
          <p:cNvPr id="3" name="Content Placeholder 2"/>
          <p:cNvSpPr>
            <a:spLocks noGrp="1"/>
          </p:cNvSpPr>
          <p:nvPr>
            <p:ph idx="1"/>
          </p:nvPr>
        </p:nvSpPr>
        <p:spPr/>
        <p:txBody>
          <a:bodyPr>
            <a:normAutofit lnSpcReduction="10000"/>
          </a:bodyPr>
          <a:lstStyle/>
          <a:p>
            <a:r>
              <a:rPr lang="en-US" dirty="0"/>
              <a:t>Conduct regular assessments of community health assets and needs and use the results to plan and implement services that respond to the cultural and linguistic diversity of populations in the service area</a:t>
            </a:r>
            <a:r>
              <a:rPr lang="en-US" dirty="0" smtClean="0"/>
              <a:t>.</a:t>
            </a:r>
          </a:p>
          <a:p>
            <a:pPr lvl="1"/>
            <a:r>
              <a:rPr lang="en-US" dirty="0" smtClean="0"/>
              <a:t>Needs assessment, resource inventory, gaps analysis</a:t>
            </a:r>
            <a:endParaRPr lang="en-US" dirty="0"/>
          </a:p>
          <a:p>
            <a:endParaRPr lang="en-US" dirty="0"/>
          </a:p>
        </p:txBody>
      </p:sp>
    </p:spTree>
    <p:extLst>
      <p:ext uri="{BB962C8B-B14F-4D97-AF65-F5344CB8AC3E}">
        <p14:creationId xmlns:p14="http://schemas.microsoft.com/office/powerpoint/2010/main" val="281379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Keep in Mind</a:t>
            </a:r>
          </a:p>
        </p:txBody>
      </p:sp>
      <p:sp>
        <p:nvSpPr>
          <p:cNvPr id="3" name="Content Placeholder 2"/>
          <p:cNvSpPr>
            <a:spLocks noGrp="1"/>
          </p:cNvSpPr>
          <p:nvPr>
            <p:ph idx="1"/>
          </p:nvPr>
        </p:nvSpPr>
        <p:spPr/>
        <p:txBody>
          <a:bodyPr/>
          <a:lstStyle/>
          <a:p>
            <a:r>
              <a:rPr lang="en-US" dirty="0"/>
              <a:t>Everyone has implicit biases</a:t>
            </a:r>
          </a:p>
          <a:p>
            <a:r>
              <a:rPr lang="en-US" dirty="0"/>
              <a:t>Sometimes thinking about and talking about implicit bias makes us feel </a:t>
            </a:r>
            <a:r>
              <a:rPr lang="en-US" dirty="0" smtClean="0"/>
              <a:t>uncomfortable</a:t>
            </a:r>
          </a:p>
          <a:p>
            <a:r>
              <a:rPr lang="en-US" dirty="0" smtClean="0"/>
              <a:t>THIS IS NORMAL</a:t>
            </a:r>
            <a:endParaRPr lang="en-US" dirty="0"/>
          </a:p>
        </p:txBody>
      </p:sp>
    </p:spTree>
    <p:extLst>
      <p:ext uri="{BB962C8B-B14F-4D97-AF65-F5344CB8AC3E}">
        <p14:creationId xmlns:p14="http://schemas.microsoft.com/office/powerpoint/2010/main" val="626467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 - Engagement, Continuous Improvement, and Accountability</a:t>
            </a:r>
          </a:p>
        </p:txBody>
      </p:sp>
      <p:sp>
        <p:nvSpPr>
          <p:cNvPr id="3" name="Content Placeholder 2"/>
          <p:cNvSpPr>
            <a:spLocks noGrp="1"/>
          </p:cNvSpPr>
          <p:nvPr>
            <p:ph idx="1"/>
          </p:nvPr>
        </p:nvSpPr>
        <p:spPr>
          <a:xfrm>
            <a:off x="457200" y="2503301"/>
            <a:ext cx="8229600" cy="3350166"/>
          </a:xfrm>
        </p:spPr>
        <p:txBody>
          <a:bodyPr>
            <a:normAutofit fontScale="55000" lnSpcReduction="20000"/>
          </a:bodyPr>
          <a:lstStyle/>
          <a:p>
            <a:r>
              <a:rPr lang="en-US" dirty="0"/>
              <a:t>Partner with the community to design, implement and evaluate policies, practices and services to ensure cultural and linguistic appropriateness</a:t>
            </a:r>
            <a:r>
              <a:rPr lang="en-US" dirty="0" smtClean="0"/>
              <a:t>.</a:t>
            </a:r>
          </a:p>
          <a:p>
            <a:pPr lvl="1"/>
            <a:r>
              <a:rPr lang="en-US" dirty="0" smtClean="0"/>
              <a:t>Build coalitions with community partners</a:t>
            </a:r>
          </a:p>
          <a:p>
            <a:pPr lvl="1"/>
            <a:r>
              <a:rPr lang="en-US" dirty="0" smtClean="0"/>
              <a:t>Hold community meetings</a:t>
            </a:r>
          </a:p>
          <a:p>
            <a:pPr lvl="1"/>
            <a:r>
              <a:rPr lang="en-US" dirty="0" smtClean="0"/>
              <a:t>Cultural brokers, community health workers</a:t>
            </a:r>
            <a:endParaRPr lang="en-US" dirty="0"/>
          </a:p>
          <a:p>
            <a:r>
              <a:rPr lang="en-US" dirty="0"/>
              <a:t>Create conflict- and grievance-resolution processes that are culturally and linguistically appropriate to identify, prevent and resolve conflicts or complaints</a:t>
            </a:r>
            <a:r>
              <a:rPr lang="en-US" dirty="0" smtClean="0"/>
              <a:t>.</a:t>
            </a:r>
          </a:p>
          <a:p>
            <a:pPr lvl="1"/>
            <a:r>
              <a:rPr lang="en-US" dirty="0" smtClean="0"/>
              <a:t>Provide conflict-resolution training to staff</a:t>
            </a:r>
          </a:p>
          <a:p>
            <a:pPr lvl="1"/>
            <a:r>
              <a:rPr lang="en-US" dirty="0" smtClean="0"/>
              <a:t>Patient advocates</a:t>
            </a:r>
            <a:endParaRPr lang="en-US" dirty="0"/>
          </a:p>
          <a:p>
            <a:r>
              <a:rPr lang="en-US" dirty="0"/>
              <a:t>Communicate the organization’s progress in implementing and sustaining CLAS to all stakeholders, constituents and the general public</a:t>
            </a:r>
            <a:r>
              <a:rPr lang="en-US" dirty="0" smtClean="0"/>
              <a:t>.</a:t>
            </a:r>
          </a:p>
          <a:p>
            <a:pPr lvl="1"/>
            <a:r>
              <a:rPr lang="en-US" dirty="0" smtClean="0"/>
              <a:t>Present reports to the public on your progress in implementing CLAS</a:t>
            </a:r>
            <a:endParaRPr lang="en-US" dirty="0"/>
          </a:p>
        </p:txBody>
      </p:sp>
      <p:sp>
        <p:nvSpPr>
          <p:cNvPr id="4" name="Rectangle 3"/>
          <p:cNvSpPr/>
          <p:nvPr/>
        </p:nvSpPr>
        <p:spPr>
          <a:xfrm>
            <a:off x="457200" y="5853466"/>
            <a:ext cx="8229600" cy="646331"/>
          </a:xfrm>
          <a:prstGeom prst="rect">
            <a:avLst/>
          </a:prstGeom>
        </p:spPr>
        <p:txBody>
          <a:bodyPr wrap="square">
            <a:spAutoFit/>
          </a:bodyPr>
          <a:lstStyle/>
          <a:p>
            <a:r>
              <a:rPr lang="en-US" dirty="0">
                <a:hlinkClick r:id="rId3"/>
              </a:rPr>
              <a:t>https://minorityhealth.hhs.gov/omh/browse.aspx?lvl=2&amp;lvlid=</a:t>
            </a:r>
            <a:r>
              <a:rPr lang="en-US" dirty="0" smtClean="0">
                <a:hlinkClick r:id="rId3"/>
              </a:rPr>
              <a:t>53</a:t>
            </a:r>
            <a:endParaRPr lang="en-US" dirty="0" smtClean="0"/>
          </a:p>
          <a:p>
            <a:r>
              <a:rPr lang="en-US" dirty="0">
                <a:hlinkClick r:id="rId4"/>
              </a:rPr>
              <a:t>https://</a:t>
            </a:r>
            <a:r>
              <a:rPr lang="en-US" dirty="0" smtClean="0">
                <a:hlinkClick r:id="rId4"/>
              </a:rPr>
              <a:t>www.thinkculturalhealth.hhs.gov</a:t>
            </a:r>
            <a:endParaRPr lang="en-US" dirty="0" smtClean="0"/>
          </a:p>
        </p:txBody>
      </p:sp>
    </p:spTree>
    <p:extLst>
      <p:ext uri="{BB962C8B-B14F-4D97-AF65-F5344CB8AC3E}">
        <p14:creationId xmlns:p14="http://schemas.microsoft.com/office/powerpoint/2010/main" val="2784995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 - Engagement, Continuous Improvement, and Accountability</a:t>
            </a:r>
          </a:p>
        </p:txBody>
      </p:sp>
      <p:sp>
        <p:nvSpPr>
          <p:cNvPr id="3" name="Content Placeholder 2"/>
          <p:cNvSpPr>
            <a:spLocks noGrp="1"/>
          </p:cNvSpPr>
          <p:nvPr>
            <p:ph idx="1"/>
          </p:nvPr>
        </p:nvSpPr>
        <p:spPr/>
        <p:txBody>
          <a:bodyPr/>
          <a:lstStyle/>
          <a:p>
            <a:r>
              <a:rPr lang="en-US" dirty="0" smtClean="0"/>
              <a:t>Improve collection of race, ethnicity, and language data</a:t>
            </a:r>
          </a:p>
          <a:p>
            <a:r>
              <a:rPr lang="en-US" dirty="0" smtClean="0"/>
              <a:t>Conduct organizational assessments</a:t>
            </a:r>
          </a:p>
          <a:p>
            <a:r>
              <a:rPr lang="en-US" dirty="0" smtClean="0"/>
              <a:t>Incorporate CLAS into mission, vision, and strategic plans</a:t>
            </a:r>
            <a:endParaRPr lang="en-US" dirty="0"/>
          </a:p>
        </p:txBody>
      </p:sp>
      <p:sp>
        <p:nvSpPr>
          <p:cNvPr id="5" name="Rectangle 4"/>
          <p:cNvSpPr/>
          <p:nvPr/>
        </p:nvSpPr>
        <p:spPr>
          <a:xfrm>
            <a:off x="457200" y="5853466"/>
            <a:ext cx="8229600" cy="646331"/>
          </a:xfrm>
          <a:prstGeom prst="rect">
            <a:avLst/>
          </a:prstGeom>
        </p:spPr>
        <p:txBody>
          <a:bodyPr wrap="square">
            <a:spAutoFit/>
          </a:bodyPr>
          <a:lstStyle/>
          <a:p>
            <a:r>
              <a:rPr lang="en-US" dirty="0">
                <a:hlinkClick r:id="rId3"/>
              </a:rPr>
              <a:t>https://minorityhealth.hhs.gov/omh/browse.aspx?lvl=2&amp;lvlid=</a:t>
            </a:r>
            <a:r>
              <a:rPr lang="en-US" dirty="0" smtClean="0">
                <a:hlinkClick r:id="rId3"/>
              </a:rPr>
              <a:t>53</a:t>
            </a:r>
            <a:endParaRPr lang="en-US" dirty="0" smtClean="0"/>
          </a:p>
          <a:p>
            <a:r>
              <a:rPr lang="en-US" dirty="0">
                <a:hlinkClick r:id="rId4"/>
              </a:rPr>
              <a:t>https://</a:t>
            </a:r>
            <a:r>
              <a:rPr lang="en-US" dirty="0" smtClean="0">
                <a:hlinkClick r:id="rId4"/>
              </a:rPr>
              <a:t>www.thinkculturalhealth.hhs.gov</a:t>
            </a:r>
            <a:endParaRPr lang="en-US" dirty="0" smtClean="0"/>
          </a:p>
        </p:txBody>
      </p:sp>
    </p:spTree>
    <p:extLst>
      <p:ext uri="{BB962C8B-B14F-4D97-AF65-F5344CB8AC3E}">
        <p14:creationId xmlns:p14="http://schemas.microsoft.com/office/powerpoint/2010/main" val="3404943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 – Mission statements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American Public Health Association: “Improve the health of the public and achieve equity in health status”</a:t>
            </a:r>
          </a:p>
          <a:p>
            <a:r>
              <a:rPr lang="en-US" dirty="0" smtClean="0"/>
              <a:t>Harvard Medical School: “To create and nurture a diverse community of the best people committed to leadership in alleviating human suffering caused by disease.”</a:t>
            </a:r>
          </a:p>
          <a:p>
            <a:r>
              <a:rPr lang="en-US" dirty="0" smtClean="0"/>
              <a:t>Mayo Clinic: “To inspire hope and contribute to health and well-being by providing the best care to every patient through integrated clinical practice, education, and research.”</a:t>
            </a:r>
            <a:endParaRPr lang="en-US" dirty="0"/>
          </a:p>
        </p:txBody>
      </p:sp>
    </p:spTree>
    <p:extLst>
      <p:ext uri="{BB962C8B-B14F-4D97-AF65-F5344CB8AC3E}">
        <p14:creationId xmlns:p14="http://schemas.microsoft.com/office/powerpoint/2010/main" val="2938564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 – Organizational Level</a:t>
            </a:r>
            <a:endParaRPr lang="en-US" dirty="0"/>
          </a:p>
        </p:txBody>
      </p:sp>
      <p:sp>
        <p:nvSpPr>
          <p:cNvPr id="3" name="Content Placeholder 2"/>
          <p:cNvSpPr>
            <a:spLocks noGrp="1"/>
          </p:cNvSpPr>
          <p:nvPr>
            <p:ph idx="1"/>
          </p:nvPr>
        </p:nvSpPr>
        <p:spPr/>
        <p:txBody>
          <a:bodyPr>
            <a:normAutofit lnSpcReduction="10000"/>
          </a:bodyPr>
          <a:lstStyle/>
          <a:p>
            <a:r>
              <a:rPr lang="en-US" dirty="0" smtClean="0"/>
              <a:t>Diversity in staff – do you reflect the community you serve?</a:t>
            </a:r>
          </a:p>
          <a:p>
            <a:r>
              <a:rPr lang="en-US" dirty="0" smtClean="0"/>
              <a:t>Organizational-level commitment to health equity – does your mission/vision statement reflect a commitment to equity?</a:t>
            </a:r>
          </a:p>
          <a:p>
            <a:r>
              <a:rPr lang="en-US" dirty="0" smtClean="0"/>
              <a:t>Patient materials – do they reflect the community you serve?</a:t>
            </a:r>
            <a:endParaRPr lang="en-US" dirty="0"/>
          </a:p>
        </p:txBody>
      </p:sp>
    </p:spTree>
    <p:extLst>
      <p:ext uri="{BB962C8B-B14F-4D97-AF65-F5344CB8AC3E}">
        <p14:creationId xmlns:p14="http://schemas.microsoft.com/office/powerpoint/2010/main" val="2025955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a:t>
            </a:r>
            <a:r>
              <a:rPr lang="en-US" dirty="0" smtClean="0"/>
              <a:t>Consider – Individual Level</a:t>
            </a:r>
            <a:endParaRPr lang="en-US" dirty="0"/>
          </a:p>
        </p:txBody>
      </p:sp>
      <p:sp>
        <p:nvSpPr>
          <p:cNvPr id="3" name="Content Placeholder 2"/>
          <p:cNvSpPr>
            <a:spLocks noGrp="1"/>
          </p:cNvSpPr>
          <p:nvPr>
            <p:ph idx="1"/>
          </p:nvPr>
        </p:nvSpPr>
        <p:spPr/>
        <p:txBody>
          <a:bodyPr>
            <a:normAutofit fontScale="92500" lnSpcReduction="20000"/>
          </a:bodyPr>
          <a:lstStyle/>
          <a:p>
            <a:r>
              <a:rPr lang="en-US" dirty="0"/>
              <a:t>What about your life experience influences the way that you see the world?</a:t>
            </a:r>
          </a:p>
          <a:p>
            <a:r>
              <a:rPr lang="en-US" dirty="0"/>
              <a:t>What influences your preferences for or against different groups of people?</a:t>
            </a:r>
          </a:p>
          <a:p>
            <a:r>
              <a:rPr lang="en-US" dirty="0"/>
              <a:t>Consider the power/privilege/oppression of the system in which you grew up</a:t>
            </a:r>
          </a:p>
          <a:p>
            <a:pPr lvl="1"/>
            <a:r>
              <a:rPr lang="en-US" dirty="0"/>
              <a:t>Privilege: benefits that help you make your way in the world that you didn’t necessarily work for or achieve</a:t>
            </a:r>
          </a:p>
        </p:txBody>
      </p:sp>
    </p:spTree>
    <p:extLst>
      <p:ext uri="{BB962C8B-B14F-4D97-AF65-F5344CB8AC3E}">
        <p14:creationId xmlns:p14="http://schemas.microsoft.com/office/powerpoint/2010/main" val="3726853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Tips </a:t>
            </a:r>
            <a:r>
              <a:rPr lang="en-US" dirty="0"/>
              <a:t>for Moving Forward</a:t>
            </a:r>
          </a:p>
        </p:txBody>
      </p:sp>
      <p:sp>
        <p:nvSpPr>
          <p:cNvPr id="3" name="Content Placeholder 2"/>
          <p:cNvSpPr>
            <a:spLocks noGrp="1"/>
          </p:cNvSpPr>
          <p:nvPr>
            <p:ph idx="1"/>
          </p:nvPr>
        </p:nvSpPr>
        <p:spPr>
          <a:xfrm>
            <a:off x="457200" y="2120610"/>
            <a:ext cx="8229600" cy="3773880"/>
          </a:xfrm>
        </p:spPr>
        <p:txBody>
          <a:bodyPr>
            <a:normAutofit fontScale="77500" lnSpcReduction="20000"/>
          </a:bodyPr>
          <a:lstStyle/>
          <a:p>
            <a:r>
              <a:rPr lang="en-US" dirty="0"/>
              <a:t>Acknowledge the potential for your life experience to bias your assumptions</a:t>
            </a:r>
          </a:p>
          <a:p>
            <a:r>
              <a:rPr lang="en-US" dirty="0"/>
              <a:t>Be wary of first </a:t>
            </a:r>
            <a:r>
              <a:rPr lang="en-US" dirty="0" smtClean="0"/>
              <a:t>impressions </a:t>
            </a:r>
          </a:p>
          <a:p>
            <a:pPr lvl="1"/>
            <a:r>
              <a:rPr lang="en-US" dirty="0" smtClean="0"/>
              <a:t>Ask yourself: “Why am I reacting like this?”</a:t>
            </a:r>
          </a:p>
          <a:p>
            <a:pPr lvl="1"/>
            <a:r>
              <a:rPr lang="en-US" dirty="0" smtClean="0"/>
              <a:t>Is your fast thinking taking over?</a:t>
            </a:r>
            <a:endParaRPr lang="en-US" dirty="0"/>
          </a:p>
          <a:p>
            <a:r>
              <a:rPr lang="en-US" dirty="0"/>
              <a:t>Learn about stereotypes and, more importantly, really get to know people as </a:t>
            </a:r>
            <a:r>
              <a:rPr lang="en-US" dirty="0" smtClean="0"/>
              <a:t>people</a:t>
            </a:r>
          </a:p>
          <a:p>
            <a:pPr lvl="1"/>
            <a:r>
              <a:rPr lang="en-US" dirty="0" smtClean="0"/>
              <a:t>Use your slow thinking to modify your ladder of inference</a:t>
            </a:r>
            <a:endParaRPr lang="en-US" dirty="0"/>
          </a:p>
          <a:p>
            <a:r>
              <a:rPr lang="en-US" dirty="0" smtClean="0"/>
              <a:t>Individuation, perspective taking</a:t>
            </a:r>
            <a:endParaRPr lang="en-US" dirty="0"/>
          </a:p>
          <a:p>
            <a:r>
              <a:rPr lang="en-US" dirty="0" smtClean="0"/>
              <a:t>Increase opportunities for contact with individuals from other groups</a:t>
            </a:r>
            <a:endParaRPr lang="en-US" dirty="0"/>
          </a:p>
        </p:txBody>
      </p:sp>
      <p:sp>
        <p:nvSpPr>
          <p:cNvPr id="4" name="TextBox 3"/>
          <p:cNvSpPr txBox="1"/>
          <p:nvPr/>
        </p:nvSpPr>
        <p:spPr>
          <a:xfrm>
            <a:off x="457200" y="6018965"/>
            <a:ext cx="8255798" cy="369332"/>
          </a:xfrm>
          <a:prstGeom prst="rect">
            <a:avLst/>
          </a:prstGeom>
          <a:noFill/>
        </p:spPr>
        <p:txBody>
          <a:bodyPr wrap="none" rtlCol="0">
            <a:spAutoFit/>
          </a:bodyPr>
          <a:lstStyle/>
          <a:p>
            <a:r>
              <a:rPr lang="en-US" dirty="0" smtClean="0">
                <a:hlinkClick r:id="rId3"/>
              </a:rPr>
              <a:t>http</a:t>
            </a:r>
            <a:r>
              <a:rPr lang="en-US" dirty="0">
                <a:hlinkClick r:id="rId3"/>
              </a:rPr>
              <a:t>://www.ihi.org/communities/blogs/how-to-reduce-implicit-</a:t>
            </a:r>
            <a:r>
              <a:rPr lang="en-US" dirty="0" smtClean="0">
                <a:hlinkClick r:id="rId3"/>
              </a:rPr>
              <a:t>bias</a:t>
            </a:r>
            <a:r>
              <a:rPr lang="en-US" dirty="0" smtClean="0"/>
              <a:t> accessed 5/20/19 </a:t>
            </a:r>
            <a:endParaRPr lang="en-US" dirty="0"/>
          </a:p>
        </p:txBody>
      </p:sp>
    </p:spTree>
    <p:extLst>
      <p:ext uri="{BB962C8B-B14F-4D97-AF65-F5344CB8AC3E}">
        <p14:creationId xmlns:p14="http://schemas.microsoft.com/office/powerpoint/2010/main" val="769343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r>
              <a:rPr lang="en-US" dirty="0" smtClean="0"/>
              <a:t>Any questions? </a:t>
            </a:r>
            <a:endParaRPr lang="en-US" dirty="0"/>
          </a:p>
        </p:txBody>
      </p:sp>
      <p:pic>
        <p:nvPicPr>
          <p:cNvPr id="4" name="Picture 2" descr="C:\Users\GTGYNFH\AppData\Local\Microsoft\Windows\Temporary Internet Files\Content.IE5\K658PNIM\Question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8888" y="3094297"/>
            <a:ext cx="21336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3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Gardener’s Tale</a:t>
            </a:r>
            <a:endParaRPr lang="en-US" dirty="0"/>
          </a:p>
        </p:txBody>
      </p:sp>
      <p:sp>
        <p:nvSpPr>
          <p:cNvPr id="3" name="Content Placeholder 2"/>
          <p:cNvSpPr>
            <a:spLocks noGrp="1"/>
          </p:cNvSpPr>
          <p:nvPr>
            <p:ph idx="1"/>
          </p:nvPr>
        </p:nvSpPr>
        <p:spPr/>
        <p:txBody>
          <a:bodyPr/>
          <a:lstStyle/>
          <a:p>
            <a:r>
              <a:rPr lang="en-US" dirty="0" smtClean="0"/>
              <a:t>Institutionalized racism</a:t>
            </a:r>
          </a:p>
          <a:p>
            <a:r>
              <a:rPr lang="en-US" dirty="0" smtClean="0"/>
              <a:t>Personally mediated racism</a:t>
            </a:r>
          </a:p>
          <a:p>
            <a:r>
              <a:rPr lang="en-US" dirty="0" smtClean="0"/>
              <a:t>Internalized racism</a:t>
            </a:r>
            <a:endParaRPr lang="en-US" dirty="0"/>
          </a:p>
        </p:txBody>
      </p:sp>
      <p:sp>
        <p:nvSpPr>
          <p:cNvPr id="4" name="Rectangle 3"/>
          <p:cNvSpPr/>
          <p:nvPr/>
        </p:nvSpPr>
        <p:spPr>
          <a:xfrm>
            <a:off x="457199" y="6037078"/>
            <a:ext cx="8229601" cy="338554"/>
          </a:xfrm>
          <a:prstGeom prst="rect">
            <a:avLst/>
          </a:prstGeom>
        </p:spPr>
        <p:txBody>
          <a:bodyPr wrap="square">
            <a:spAutoFit/>
          </a:bodyPr>
          <a:lstStyle/>
          <a:p>
            <a:r>
              <a:rPr lang="en-US" sz="1600" dirty="0" smtClean="0"/>
              <a:t>Jones</a:t>
            </a:r>
            <a:r>
              <a:rPr lang="en-US" sz="1600" dirty="0"/>
              <a:t>, CP. Levels of racism: a theoretic framework. Am J Public Health. 2000 Aug;90(8):1212-5. </a:t>
            </a:r>
          </a:p>
        </p:txBody>
      </p:sp>
    </p:spTree>
    <p:extLst>
      <p:ext uri="{BB962C8B-B14F-4D97-AF65-F5344CB8AC3E}">
        <p14:creationId xmlns:p14="http://schemas.microsoft.com/office/powerpoint/2010/main" val="272203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63600" y="1346200"/>
            <a:ext cx="7416800" cy="4165600"/>
          </a:xfrm>
          <a:prstGeom prst="rect">
            <a:avLst/>
          </a:prstGeom>
        </p:spPr>
      </p:pic>
      <p:sp>
        <p:nvSpPr>
          <p:cNvPr id="11" name="Rectangle 10"/>
          <p:cNvSpPr/>
          <p:nvPr/>
        </p:nvSpPr>
        <p:spPr>
          <a:xfrm>
            <a:off x="457199" y="6037078"/>
            <a:ext cx="8229601" cy="338554"/>
          </a:xfrm>
          <a:prstGeom prst="rect">
            <a:avLst/>
          </a:prstGeom>
        </p:spPr>
        <p:txBody>
          <a:bodyPr wrap="square">
            <a:spAutoFit/>
          </a:bodyPr>
          <a:lstStyle/>
          <a:p>
            <a:r>
              <a:rPr lang="en-US" sz="1600" dirty="0" smtClean="0"/>
              <a:t>Jones</a:t>
            </a:r>
            <a:r>
              <a:rPr lang="en-US" sz="1600" dirty="0"/>
              <a:t>, CP. Levels of racism: a theoretic framework. Am J Public Health. 2000 Aug;90(8):1212-5. </a:t>
            </a:r>
          </a:p>
        </p:txBody>
      </p:sp>
      <p:sp>
        <p:nvSpPr>
          <p:cNvPr id="12" name="Oval 11"/>
          <p:cNvSpPr/>
          <p:nvPr/>
        </p:nvSpPr>
        <p:spPr>
          <a:xfrm>
            <a:off x="4078111" y="2257778"/>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134077" y="2689578"/>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416299" y="3008489"/>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536244" y="2435578"/>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875366" y="3389489"/>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98055" y="3262489"/>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838222" y="2689578"/>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179688" y="3290711"/>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995311" y="3516489"/>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006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3600" y="977900"/>
            <a:ext cx="7416800" cy="4902200"/>
          </a:xfrm>
          <a:prstGeom prst="rect">
            <a:avLst/>
          </a:prstGeom>
        </p:spPr>
      </p:pic>
      <p:sp>
        <p:nvSpPr>
          <p:cNvPr id="3" name="Rectangle 2"/>
          <p:cNvSpPr/>
          <p:nvPr/>
        </p:nvSpPr>
        <p:spPr>
          <a:xfrm>
            <a:off x="457199" y="6037078"/>
            <a:ext cx="8229601" cy="338554"/>
          </a:xfrm>
          <a:prstGeom prst="rect">
            <a:avLst/>
          </a:prstGeom>
        </p:spPr>
        <p:txBody>
          <a:bodyPr wrap="square">
            <a:spAutoFit/>
          </a:bodyPr>
          <a:lstStyle/>
          <a:p>
            <a:r>
              <a:rPr lang="en-US" sz="1600" dirty="0" smtClean="0"/>
              <a:t>Jones</a:t>
            </a:r>
            <a:r>
              <a:rPr lang="en-US" sz="1600" dirty="0"/>
              <a:t>, CP. Levels of racism: a theoretic framework. Am J Public Health. 2000 Aug;90(8):1212-5. </a:t>
            </a:r>
          </a:p>
        </p:txBody>
      </p:sp>
      <p:sp>
        <p:nvSpPr>
          <p:cNvPr id="4" name="Oval 3"/>
          <p:cNvSpPr/>
          <p:nvPr/>
        </p:nvSpPr>
        <p:spPr>
          <a:xfrm>
            <a:off x="1179688" y="5331178"/>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484488" y="5458178"/>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766710" y="5331178"/>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078111" y="2257778"/>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016956" y="2777067"/>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399366" y="3059289"/>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505200" y="2477912"/>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2333" y="2714978"/>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227689" y="3372556"/>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63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3600" y="1422400"/>
            <a:ext cx="7416800" cy="4000500"/>
          </a:xfrm>
          <a:prstGeom prst="rect">
            <a:avLst/>
          </a:prstGeom>
        </p:spPr>
      </p:pic>
      <p:sp>
        <p:nvSpPr>
          <p:cNvPr id="3" name="Rectangle 2"/>
          <p:cNvSpPr/>
          <p:nvPr/>
        </p:nvSpPr>
        <p:spPr>
          <a:xfrm>
            <a:off x="457199" y="6037078"/>
            <a:ext cx="8229601" cy="338554"/>
          </a:xfrm>
          <a:prstGeom prst="rect">
            <a:avLst/>
          </a:prstGeom>
        </p:spPr>
        <p:txBody>
          <a:bodyPr wrap="square">
            <a:spAutoFit/>
          </a:bodyPr>
          <a:lstStyle/>
          <a:p>
            <a:r>
              <a:rPr lang="en-US" sz="1600" dirty="0" smtClean="0"/>
              <a:t>Jones</a:t>
            </a:r>
            <a:r>
              <a:rPr lang="en-US" sz="1600" dirty="0"/>
              <a:t>, CP. Levels of racism: a theoretic framework. Am J Public Health. 2000 Aug;90(8):1212-5. </a:t>
            </a:r>
          </a:p>
        </p:txBody>
      </p:sp>
      <p:sp>
        <p:nvSpPr>
          <p:cNvPr id="4" name="Oval 3"/>
          <p:cNvSpPr/>
          <p:nvPr/>
        </p:nvSpPr>
        <p:spPr>
          <a:xfrm>
            <a:off x="1943097" y="3618089"/>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799165" y="3375378"/>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126066" y="3364089"/>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996266" y="2314222"/>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832577" y="2765778"/>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143022" y="3321756"/>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351389" y="3067756"/>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036711" y="2765778"/>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471334" y="2511778"/>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03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3600" y="863600"/>
            <a:ext cx="7416800" cy="5118100"/>
          </a:xfrm>
          <a:prstGeom prst="rect">
            <a:avLst/>
          </a:prstGeom>
        </p:spPr>
      </p:pic>
      <p:sp>
        <p:nvSpPr>
          <p:cNvPr id="3" name="Oval 2"/>
          <p:cNvSpPr/>
          <p:nvPr/>
        </p:nvSpPr>
        <p:spPr>
          <a:xfrm>
            <a:off x="1083733" y="3025422"/>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1794932" y="3059289"/>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868310" y="3262489"/>
            <a:ext cx="239889" cy="254000"/>
          </a:xfrm>
          <a:prstGeom prst="ellipse">
            <a:avLst/>
          </a:prstGeom>
          <a:solidFill>
            <a:srgbClr val="D57C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036711" y="2427112"/>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355621" y="2709334"/>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475566" y="2108201"/>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55155" y="2362201"/>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003322" y="1893711"/>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179711" y="2980267"/>
            <a:ext cx="239889" cy="254000"/>
          </a:xfrm>
          <a:prstGeom prst="ellipse">
            <a:avLst/>
          </a:prstGeom>
          <a:solidFill>
            <a:srgbClr val="851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700384"/>
      </p:ext>
    </p:extLst>
  </p:cSld>
  <p:clrMapOvr>
    <a:masterClrMapping/>
  </p:clrMapOvr>
</p:sld>
</file>

<file path=ppt/theme/theme1.xml><?xml version="1.0" encoding="utf-8"?>
<a:theme xmlns:a="http://schemas.openxmlformats.org/drawingml/2006/main" name="Jacobi white">
  <a:themeElements>
    <a:clrScheme name="Custom 13">
      <a:dk1>
        <a:sysClr val="windowText" lastClr="000000"/>
      </a:dk1>
      <a:lt1>
        <a:sysClr val="window" lastClr="FFFFFF"/>
      </a:lt1>
      <a:dk2>
        <a:srgbClr val="1F497D"/>
      </a:dk2>
      <a:lt2>
        <a:srgbClr val="EEECE1"/>
      </a:lt2>
      <a:accent1>
        <a:srgbClr val="172E77"/>
      </a:accent1>
      <a:accent2>
        <a:srgbClr val="F6791F"/>
      </a:accent2>
      <a:accent3>
        <a:srgbClr val="3884B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4">
      <a:dk1>
        <a:sysClr val="windowText" lastClr="000000"/>
      </a:dk1>
      <a:lt1>
        <a:sysClr val="window" lastClr="FFFFFF"/>
      </a:lt1>
      <a:dk2>
        <a:srgbClr val="1F497D"/>
      </a:dk2>
      <a:lt2>
        <a:srgbClr val="EEECE1"/>
      </a:lt2>
      <a:accent1>
        <a:srgbClr val="172E77"/>
      </a:accent1>
      <a:accent2>
        <a:srgbClr val="F6791F"/>
      </a:accent2>
      <a:accent3>
        <a:srgbClr val="3884BF"/>
      </a:accent3>
      <a:accent4>
        <a:srgbClr val="88CB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Jacobi white.thmx</Template>
  <TotalTime>3989</TotalTime>
  <Words>6088</Words>
  <Application>Microsoft Macintosh PowerPoint</Application>
  <PresentationFormat>On-screen Show (4:3)</PresentationFormat>
  <Paragraphs>429</Paragraphs>
  <Slides>46</Slides>
  <Notes>42</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Jacobi white</vt:lpstr>
      <vt:lpstr>1_Office Theme</vt:lpstr>
      <vt:lpstr>Fostering an Organizational Culture that Acknowledges and Mitigates Bias</vt:lpstr>
      <vt:lpstr>Disclosures/Acknowledgements</vt:lpstr>
      <vt:lpstr>Learning Objectives</vt:lpstr>
      <vt:lpstr>Some Things to Keep in Mind</vt:lpstr>
      <vt:lpstr>The Gardener’s Tale</vt:lpstr>
      <vt:lpstr>PowerPoint Presentation</vt:lpstr>
      <vt:lpstr>PowerPoint Presentation</vt:lpstr>
      <vt:lpstr>PowerPoint Presentation</vt:lpstr>
      <vt:lpstr>PowerPoint Presentation</vt:lpstr>
      <vt:lpstr>What isn’t Implicit Bias?</vt:lpstr>
      <vt:lpstr>Reproductive Coercion: An Example of Explicit Bias</vt:lpstr>
      <vt:lpstr>PowerPoint Presentation</vt:lpstr>
      <vt:lpstr>Implicit Biases</vt:lpstr>
      <vt:lpstr>Implicit Bias</vt:lpstr>
      <vt:lpstr>The Ladder of Inference</vt:lpstr>
      <vt:lpstr>The Ladder of Inference</vt:lpstr>
      <vt:lpstr>The Ladder of Inference</vt:lpstr>
      <vt:lpstr>Slow/Fast Thinking</vt:lpstr>
      <vt:lpstr>Slow/Fast Thinking</vt:lpstr>
      <vt:lpstr>Slow/Fast Thinking</vt:lpstr>
      <vt:lpstr>So what can we do about implicit bias?</vt:lpstr>
      <vt:lpstr>Equality and Equity</vt:lpstr>
      <vt:lpstr>Implicit Bias Mitigation – Starbucks</vt:lpstr>
      <vt:lpstr>Implicit Bias Mitigation - Starbucks</vt:lpstr>
      <vt:lpstr>Implicit Bias Mitigation – American Airlines</vt:lpstr>
      <vt:lpstr>Implicit Bias Mitigation – American Airlines</vt:lpstr>
      <vt:lpstr>National Standards for Culturally and Linguistically Appropriate Services</vt:lpstr>
      <vt:lpstr>CLAS Standards</vt:lpstr>
      <vt:lpstr>Why CLAS?</vt:lpstr>
      <vt:lpstr>Why CLAS?</vt:lpstr>
      <vt:lpstr>CLAS – Government, Leadership, Workforce</vt:lpstr>
      <vt:lpstr>CLAS – Governance, Leadership, Workforce </vt:lpstr>
      <vt:lpstr>CLAS - Communication and Language Assistance</vt:lpstr>
      <vt:lpstr>CLAS - Communication and Language Assistance</vt:lpstr>
      <vt:lpstr>CLAS - Communication and Language Assistance</vt:lpstr>
      <vt:lpstr>CLAS - Engagement, Continuous Improvement, and Accountability</vt:lpstr>
      <vt:lpstr>CLAS - Engagement, Continuous Improvement, and Accountability</vt:lpstr>
      <vt:lpstr>CLAS - Engagement, Continuous Improvement, and Accountability</vt:lpstr>
      <vt:lpstr>CLAS - Engagement, Continuous Improvement, and Accountability</vt:lpstr>
      <vt:lpstr>CLAS - Engagement, Continuous Improvement, and Accountability</vt:lpstr>
      <vt:lpstr>CLAS - Engagement, Continuous Improvement, and Accountability</vt:lpstr>
      <vt:lpstr>CLAS – Mission statements</vt:lpstr>
      <vt:lpstr>Things to Consider – Organizational Level</vt:lpstr>
      <vt:lpstr>Things to Consider – Individual Level</vt:lpstr>
      <vt:lpstr>Personal Tips for Moving Forward</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Bias in Medicine</dc:title>
  <dc:creator>Molly Findley</dc:creator>
  <cp:lastModifiedBy>Molly Findley</cp:lastModifiedBy>
  <cp:revision>76</cp:revision>
  <dcterms:created xsi:type="dcterms:W3CDTF">2018-04-24T22:42:31Z</dcterms:created>
  <dcterms:modified xsi:type="dcterms:W3CDTF">2019-05-21T02:13:52Z</dcterms:modified>
</cp:coreProperties>
</file>