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9" r:id="rId4"/>
    <p:sldId id="261"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5" r:id="rId18"/>
    <p:sldId id="276" r:id="rId19"/>
    <p:sldId id="277" r:id="rId20"/>
    <p:sldId id="278" r:id="rId21"/>
    <p:sldId id="279" r:id="rId22"/>
    <p:sldId id="299" r:id="rId23"/>
    <p:sldId id="280" r:id="rId24"/>
    <p:sldId id="288" r:id="rId25"/>
    <p:sldId id="281" r:id="rId26"/>
    <p:sldId id="282" r:id="rId27"/>
    <p:sldId id="283" r:id="rId28"/>
    <p:sldId id="273" r:id="rId29"/>
    <p:sldId id="291" r:id="rId30"/>
    <p:sldId id="274" r:id="rId31"/>
    <p:sldId id="284" r:id="rId32"/>
    <p:sldId id="285" r:id="rId33"/>
    <p:sldId id="286" r:id="rId34"/>
    <p:sldId id="287" r:id="rId35"/>
    <p:sldId id="289" r:id="rId36"/>
    <p:sldId id="294" r:id="rId37"/>
    <p:sldId id="258" r:id="rId38"/>
    <p:sldId id="290" r:id="rId39"/>
    <p:sldId id="292" r:id="rId40"/>
    <p:sldId id="293" r:id="rId41"/>
    <p:sldId id="296" r:id="rId42"/>
    <p:sldId id="297" r:id="rId43"/>
    <p:sldId id="295" r:id="rId44"/>
    <p:sldId id="29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8" autoAdjust="0"/>
    <p:restoredTop sz="94660"/>
  </p:normalViewPr>
  <p:slideViewPr>
    <p:cSldViewPr snapToGrid="0">
      <p:cViewPr varScale="1">
        <p:scale>
          <a:sx n="84" d="100"/>
          <a:sy n="84" d="100"/>
        </p:scale>
        <p:origin x="102" y="3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a:xfrm>
            <a:off x="2743973" y="5870576"/>
            <a:ext cx="3932137" cy="377825"/>
          </a:xfrm>
        </p:spPr>
        <p:txBody>
          <a:bodyPr/>
          <a:lstStyle/>
          <a:p>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198673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BD13B4E-9CE2-464F-A6D1-96E6CD49A5D8}"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374418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782126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410958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4207195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481591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1863938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2209348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2627626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109326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D13B4E-9CE2-464F-A6D1-96E6CD49A5D8}"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2041111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D13B4E-9CE2-464F-A6D1-96E6CD49A5D8}"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119012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D13B4E-9CE2-464F-A6D1-96E6CD49A5D8}"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365244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D13B4E-9CE2-464F-A6D1-96E6CD49A5D8}"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198849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5BD13B4E-9CE2-464F-A6D1-96E6CD49A5D8}" type="datetimeFigureOut">
              <a:rPr lang="en-US" smtClean="0"/>
              <a:t>5/21/2019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140425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BD13B4E-9CE2-464F-A6D1-96E6CD49A5D8}"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65895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BD13B4E-9CE2-464F-A6D1-96E6CD49A5D8}"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B30F3-9F41-4CEA-83EE-B3120FED184D}" type="slidenum">
              <a:rPr lang="en-US" smtClean="0"/>
              <a:t>‹#›</a:t>
            </a:fld>
            <a:endParaRPr lang="en-US"/>
          </a:p>
        </p:txBody>
      </p:sp>
    </p:spTree>
    <p:extLst>
      <p:ext uri="{BB962C8B-B14F-4D97-AF65-F5344CB8AC3E}">
        <p14:creationId xmlns:p14="http://schemas.microsoft.com/office/powerpoint/2010/main" val="128835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BD13B4E-9CE2-464F-A6D1-96E6CD49A5D8}" type="datetimeFigureOut">
              <a:rPr lang="en-US" smtClean="0"/>
              <a:t>5/21/2019</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D2B30F3-9F41-4CEA-83EE-B3120FED184D}" type="slidenum">
              <a:rPr lang="en-US" smtClean="0"/>
              <a:t>‹#›</a:t>
            </a:fld>
            <a:endParaRPr lang="en-US"/>
          </a:p>
        </p:txBody>
      </p:sp>
    </p:spTree>
    <p:extLst>
      <p:ext uri="{BB962C8B-B14F-4D97-AF65-F5344CB8AC3E}">
        <p14:creationId xmlns:p14="http://schemas.microsoft.com/office/powerpoint/2010/main" val="108353924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ted.com/talks/jessica_pryce_to_transform_child_welfare_take_race_out_of_the_equation?language=en#t-19442"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theatlantic.com/politics/archive/2014/02/how-anti-poverty-programs-marginalize-fathers/28398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1168" y="793905"/>
            <a:ext cx="7772400" cy="2387600"/>
          </a:xfrm>
        </p:spPr>
        <p:txBody>
          <a:bodyPr>
            <a:normAutofit/>
          </a:bodyPr>
          <a:lstStyle/>
          <a:p>
            <a:pPr algn="ctr"/>
            <a:r>
              <a:rPr lang="en-US" dirty="0">
                <a:latin typeface="Aharoni" panose="02010803020104030203" pitchFamily="2" charset="-79"/>
                <a:cs typeface="Aharoni" panose="02010803020104030203" pitchFamily="2" charset="-79"/>
              </a:rPr>
              <a:t>Fatherhood and Family Wellness: </a:t>
            </a:r>
            <a:r>
              <a:rPr lang="en-US" sz="2000" dirty="0">
                <a:latin typeface="Aharoni" panose="02010803020104030203" pitchFamily="2" charset="-79"/>
                <a:cs typeface="Aharoni" panose="02010803020104030203" pitchFamily="2" charset="-79"/>
              </a:rPr>
              <a:t>understanding the root causes and solutions for addressing father absence</a:t>
            </a:r>
          </a:p>
        </p:txBody>
      </p:sp>
      <p:sp>
        <p:nvSpPr>
          <p:cNvPr id="3" name="Subtitle 2"/>
          <p:cNvSpPr>
            <a:spLocks noGrp="1"/>
          </p:cNvSpPr>
          <p:nvPr>
            <p:ph type="subTitle" idx="1"/>
          </p:nvPr>
        </p:nvSpPr>
        <p:spPr>
          <a:xfrm>
            <a:off x="1127632" y="3707687"/>
            <a:ext cx="6858000" cy="1571106"/>
          </a:xfrm>
        </p:spPr>
        <p:txBody>
          <a:bodyPr/>
          <a:lstStyle/>
          <a:p>
            <a:r>
              <a:rPr lang="en-US" dirty="0">
                <a:latin typeface="Aharoni" panose="02010803020104030203" pitchFamily="2" charset="-79"/>
                <a:cs typeface="Aharoni" panose="02010803020104030203" pitchFamily="2" charset="-79"/>
              </a:rPr>
              <a:t>Presenters: Keston Jones, MHS, CASAC</a:t>
            </a:r>
          </a:p>
          <a:p>
            <a:endParaRPr lang="en-US" dirty="0"/>
          </a:p>
        </p:txBody>
      </p:sp>
    </p:spTree>
    <p:extLst>
      <p:ext uri="{BB962C8B-B14F-4D97-AF65-F5344CB8AC3E}">
        <p14:creationId xmlns:p14="http://schemas.microsoft.com/office/powerpoint/2010/main" val="2535502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598" y="314271"/>
            <a:ext cx="7886700" cy="3715789"/>
          </a:xfrm>
        </p:spPr>
        <p:txBody>
          <a:bodyPr/>
          <a:lstStyle/>
          <a:p>
            <a:pPr marL="0" indent="0">
              <a:buNone/>
            </a:pPr>
            <a:endParaRPr lang="en-US" dirty="0">
              <a:latin typeface="Aharoni" pitchFamily="2" charset="-79"/>
              <a:cs typeface="Aharoni" pitchFamily="2" charset="-79"/>
            </a:endParaRPr>
          </a:p>
          <a:p>
            <a:pPr marL="0" indent="0" algn="ctr">
              <a:buNone/>
            </a:pPr>
            <a:r>
              <a:rPr lang="en-US" sz="2400" b="1" dirty="0">
                <a:latin typeface="Aparajita" panose="020B0604020202020204" pitchFamily="34" charset="0"/>
                <a:cs typeface="Aparajita" panose="020B0604020202020204" pitchFamily="34" charset="0"/>
              </a:rPr>
              <a:t>"A mother's a mother for life, a father's a father only with a wife."</a:t>
            </a:r>
            <a:br>
              <a:rPr lang="en-US" sz="2400" b="1" dirty="0">
                <a:latin typeface="Aparajita" panose="020B0604020202020204" pitchFamily="34" charset="0"/>
                <a:cs typeface="Aparajita" panose="020B0604020202020204" pitchFamily="34" charset="0"/>
              </a:rPr>
            </a:br>
            <a:endParaRPr lang="en-US" sz="2400" b="1" dirty="0">
              <a:latin typeface="Aparajita" panose="020B0604020202020204" pitchFamily="34" charset="0"/>
              <a:cs typeface="Aparajita" panose="020B060402020202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198" y="2766118"/>
            <a:ext cx="4889500"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85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haroni" panose="02010803020104030203" pitchFamily="2" charset="-79"/>
                <a:cs typeface="Aharoni" panose="02010803020104030203" pitchFamily="2" charset="-79"/>
              </a:rPr>
              <a:t>1) Married Fathers</a:t>
            </a:r>
          </a:p>
        </p:txBody>
      </p:sp>
      <p:sp>
        <p:nvSpPr>
          <p:cNvPr id="3" name="Content Placeholder 2"/>
          <p:cNvSpPr>
            <a:spLocks noGrp="1"/>
          </p:cNvSpPr>
          <p:nvPr>
            <p:ph idx="1"/>
          </p:nvPr>
        </p:nvSpPr>
        <p:spPr>
          <a:xfrm>
            <a:off x="631572" y="2470289"/>
            <a:ext cx="7886700" cy="3715789"/>
          </a:xfrm>
        </p:spPr>
        <p:txBody>
          <a:bodyPr/>
          <a:lstStyle/>
          <a:p>
            <a:r>
              <a:rPr lang="en-US" sz="2400" dirty="0">
                <a:latin typeface="Aparajita" panose="020B0604020202020204" pitchFamily="34" charset="0"/>
                <a:cs typeface="Aparajita" panose="020B0604020202020204" pitchFamily="34" charset="0"/>
              </a:rPr>
              <a:t>A man who is married to the mother of the child at the time of the child’s conception or birth will be presumed to be the child’s legal father. If the man is not married to the mother at the time of the conception or birth, he will not automatically be considered the child’s legal father – even if he is listed as the father on the birth certificate!</a:t>
            </a:r>
          </a:p>
          <a:p>
            <a:endParaRPr lang="en-US" dirty="0"/>
          </a:p>
        </p:txBody>
      </p:sp>
    </p:spTree>
    <p:extLst>
      <p:ext uri="{BB962C8B-B14F-4D97-AF65-F5344CB8AC3E}">
        <p14:creationId xmlns:p14="http://schemas.microsoft.com/office/powerpoint/2010/main" val="187687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latin typeface="Aharoni" panose="02010803020104030203" pitchFamily="2" charset="-79"/>
                <a:cs typeface="Aharoni" panose="02010803020104030203" pitchFamily="2" charset="-79"/>
              </a:rPr>
              <a:t>2) Fathers Who Sign An Acknowledgment of Paternity</a:t>
            </a:r>
            <a:br>
              <a:rPr lang="en-US" dirty="0"/>
            </a:br>
            <a:endParaRPr lang="en-US" dirty="0"/>
          </a:p>
        </p:txBody>
      </p:sp>
      <p:sp>
        <p:nvSpPr>
          <p:cNvPr id="3" name="Content Placeholder 2"/>
          <p:cNvSpPr>
            <a:spLocks noGrp="1"/>
          </p:cNvSpPr>
          <p:nvPr>
            <p:ph idx="1"/>
          </p:nvPr>
        </p:nvSpPr>
        <p:spPr/>
        <p:txBody>
          <a:bodyPr>
            <a:normAutofit/>
          </a:bodyPr>
          <a:lstStyle/>
          <a:p>
            <a:r>
              <a:rPr lang="en-US" sz="2000" dirty="0">
                <a:latin typeface="Aparajita" panose="020B0604020202020204" pitchFamily="34" charset="0"/>
                <a:cs typeface="Aparajita" panose="020B0604020202020204" pitchFamily="34" charset="0"/>
              </a:rPr>
              <a:t>At any point after a child is born, the child’s father and mother can sign an acknowledgement of paternity (form LDSS-4418) to establish that the man is the child’s father. An acknowledgment of paternity that is voluntarily signed by both parents, and is filed with the registrar, has the SAME legal significance as being adjudicated the legal father by a court of law. </a:t>
            </a:r>
          </a:p>
          <a:p>
            <a:endParaRPr lang="en-US" dirty="0">
              <a:latin typeface="Aparajita" panose="020B0604020202020204" pitchFamily="34" charset="0"/>
              <a:cs typeface="Aparajita" panose="020B0604020202020204" pitchFamily="34" charset="0"/>
            </a:endParaRPr>
          </a:p>
          <a:p>
            <a:endParaRPr lang="en-US" dirty="0">
              <a:latin typeface="Aparajita" panose="020B0604020202020204" pitchFamily="34" charset="0"/>
              <a:cs typeface="Aparajita" panose="020B0604020202020204" pitchFamily="34" charset="0"/>
            </a:endParaRPr>
          </a:p>
          <a:p>
            <a:r>
              <a:rPr lang="en-US" dirty="0">
                <a:latin typeface="Aparajita" panose="020B0604020202020204" pitchFamily="34" charset="0"/>
                <a:cs typeface="Aparajita" panose="020B0604020202020204" pitchFamily="34" charset="0"/>
              </a:rPr>
              <a:t>which is available on the New York State Division of Child Support Enforcement website (www.childsupport.ny.gov/dcse/pdfs/4418.pdf)</a:t>
            </a:r>
          </a:p>
          <a:p>
            <a:endParaRPr lang="en-US" dirty="0"/>
          </a:p>
        </p:txBody>
      </p:sp>
    </p:spTree>
    <p:extLst>
      <p:ext uri="{BB962C8B-B14F-4D97-AF65-F5344CB8AC3E}">
        <p14:creationId xmlns:p14="http://schemas.microsoft.com/office/powerpoint/2010/main" val="111515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latin typeface="Aharoni" panose="02010803020104030203" pitchFamily="2" charset="-79"/>
                <a:cs typeface="Aharoni" panose="02010803020104030203" pitchFamily="2" charset="-79"/>
              </a:rPr>
              <a:t>3) Fathers Adjudicated Through Paternity Action</a:t>
            </a:r>
          </a:p>
        </p:txBody>
      </p:sp>
      <p:sp>
        <p:nvSpPr>
          <p:cNvPr id="3" name="Content Placeholder 2"/>
          <p:cNvSpPr>
            <a:spLocks noGrp="1"/>
          </p:cNvSpPr>
          <p:nvPr>
            <p:ph idx="1"/>
          </p:nvPr>
        </p:nvSpPr>
        <p:spPr/>
        <p:txBody>
          <a:bodyPr>
            <a:normAutofit/>
          </a:bodyPr>
          <a:lstStyle/>
          <a:p>
            <a:r>
              <a:rPr lang="en-US" sz="2400" dirty="0">
                <a:latin typeface="Aparajita" panose="020B0604020202020204" pitchFamily="34" charset="0"/>
                <a:cs typeface="Aparajita" panose="020B0604020202020204" pitchFamily="34" charset="0"/>
              </a:rPr>
              <a:t>Fathers and mothers can both file paternity actions to determine who is the legal father of the child. If a father files a petition to have a court determine paternity, and the father or mother is uncertain about who the biological father is, the court will order genetic testing to determine if the man named in the paternity action is the biological father of the child.</a:t>
            </a:r>
          </a:p>
          <a:p>
            <a:endParaRPr lang="en-US" dirty="0">
              <a:latin typeface="Aharoni" pitchFamily="2" charset="-79"/>
              <a:cs typeface="Aharoni" pitchFamily="2" charset="-79"/>
            </a:endParaRPr>
          </a:p>
          <a:p>
            <a:endParaRPr lang="en-US" dirty="0"/>
          </a:p>
        </p:txBody>
      </p:sp>
    </p:spTree>
    <p:extLst>
      <p:ext uri="{BB962C8B-B14F-4D97-AF65-F5344CB8AC3E}">
        <p14:creationId xmlns:p14="http://schemas.microsoft.com/office/powerpoint/2010/main" val="326093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haroni" panose="02010803020104030203" pitchFamily="2" charset="-79"/>
                <a:cs typeface="Aharoni" panose="02010803020104030203" pitchFamily="2" charset="-79"/>
              </a:rPr>
              <a:t>Paternity: Children Benefit</a:t>
            </a:r>
          </a:p>
        </p:txBody>
      </p:sp>
      <p:sp>
        <p:nvSpPr>
          <p:cNvPr id="3" name="Content Placeholder 2"/>
          <p:cNvSpPr>
            <a:spLocks noGrp="1"/>
          </p:cNvSpPr>
          <p:nvPr>
            <p:ph idx="1"/>
          </p:nvPr>
        </p:nvSpPr>
        <p:spPr>
          <a:xfrm>
            <a:off x="457200" y="1914525"/>
            <a:ext cx="7772400" cy="4829175"/>
          </a:xfrm>
        </p:spPr>
        <p:txBody>
          <a:bodyPr>
            <a:normAutofit lnSpcReduction="10000"/>
          </a:bodyPr>
          <a:lstStyle/>
          <a:p>
            <a:r>
              <a:rPr lang="en-US" sz="2200" dirty="0">
                <a:latin typeface="Aparajita" panose="020B0604020202020204" pitchFamily="34" charset="0"/>
                <a:cs typeface="Aparajita" panose="020B0604020202020204" pitchFamily="34" charset="0"/>
              </a:rPr>
              <a:t>The child receives both emotional and financial benefits from paternity establishment, such as</a:t>
            </a:r>
            <a:br>
              <a:rPr lang="en-US" sz="2200" dirty="0">
                <a:latin typeface="Aparajita" panose="020B0604020202020204" pitchFamily="34" charset="0"/>
                <a:cs typeface="Aparajita" panose="020B0604020202020204" pitchFamily="34" charset="0"/>
              </a:rPr>
            </a:br>
            <a:r>
              <a:rPr lang="en-US" sz="2200" dirty="0">
                <a:latin typeface="Aparajita" panose="020B0604020202020204" pitchFamily="34" charset="0"/>
                <a:cs typeface="Aparajita" panose="020B0604020202020204" pitchFamily="34" charset="0"/>
              </a:rPr>
              <a:t>Reassurance that the parents cared enough to acknowledge paternity.</a:t>
            </a:r>
          </a:p>
          <a:p>
            <a:r>
              <a:rPr lang="en-US" sz="2200" dirty="0">
                <a:latin typeface="Aparajita" panose="020B0604020202020204" pitchFamily="34" charset="0"/>
                <a:cs typeface="Aparajita" panose="020B0604020202020204" pitchFamily="34" charset="0"/>
              </a:rPr>
              <a:t>Having the father's name on the birth certificate.</a:t>
            </a:r>
          </a:p>
          <a:p>
            <a:r>
              <a:rPr lang="en-US" sz="2200" dirty="0">
                <a:latin typeface="Aparajita" panose="020B0604020202020204" pitchFamily="34" charset="0"/>
                <a:cs typeface="Aparajita" panose="020B0604020202020204" pitchFamily="34" charset="0"/>
              </a:rPr>
              <a:t>Medical or life insurance from either parent, if available.</a:t>
            </a:r>
          </a:p>
          <a:p>
            <a:r>
              <a:rPr lang="en-US" sz="2200" dirty="0">
                <a:latin typeface="Aparajita" panose="020B0604020202020204" pitchFamily="34" charset="0"/>
                <a:cs typeface="Aparajita" panose="020B0604020202020204" pitchFamily="34" charset="0"/>
              </a:rPr>
              <a:t>Information about family medical history</a:t>
            </a:r>
          </a:p>
          <a:p>
            <a:r>
              <a:rPr lang="en-US" sz="2200" dirty="0">
                <a:latin typeface="Aparajita" panose="020B0604020202020204" pitchFamily="34" charset="0"/>
                <a:cs typeface="Aparajita" panose="020B0604020202020204" pitchFamily="34" charset="0"/>
              </a:rPr>
              <a:t>Financial support from both parents, including</a:t>
            </a:r>
          </a:p>
          <a:p>
            <a:pPr lvl="1"/>
            <a:r>
              <a:rPr lang="en-US" sz="2200" dirty="0">
                <a:latin typeface="Aparajita" panose="020B0604020202020204" pitchFamily="34" charset="0"/>
                <a:cs typeface="Aparajita" panose="020B0604020202020204" pitchFamily="34" charset="0"/>
              </a:rPr>
              <a:t>Social Security</a:t>
            </a:r>
          </a:p>
          <a:p>
            <a:pPr lvl="1"/>
            <a:r>
              <a:rPr lang="en-US" sz="2200" dirty="0">
                <a:latin typeface="Aparajita" panose="020B0604020202020204" pitchFamily="34" charset="0"/>
                <a:cs typeface="Aparajita" panose="020B0604020202020204" pitchFamily="34" charset="0"/>
              </a:rPr>
              <a:t>Veterans benefits</a:t>
            </a:r>
          </a:p>
          <a:p>
            <a:pPr lvl="1"/>
            <a:r>
              <a:rPr lang="en-US" sz="2200" dirty="0">
                <a:latin typeface="Aparajita" panose="020B0604020202020204" pitchFamily="34" charset="0"/>
                <a:cs typeface="Aparajita" panose="020B0604020202020204" pitchFamily="34" charset="0"/>
              </a:rPr>
              <a:t>Inheritance rights, and</a:t>
            </a:r>
          </a:p>
          <a:p>
            <a:pPr lvl="1"/>
            <a:r>
              <a:rPr lang="en-US" sz="2200" dirty="0">
                <a:latin typeface="Aparajita" panose="020B0604020202020204" pitchFamily="34" charset="0"/>
                <a:cs typeface="Aparajita" panose="020B0604020202020204" pitchFamily="34" charset="0"/>
              </a:rPr>
              <a:t>Child support.</a:t>
            </a:r>
          </a:p>
          <a:p>
            <a:endParaRPr lang="en-US" dirty="0"/>
          </a:p>
        </p:txBody>
      </p:sp>
    </p:spTree>
    <p:extLst>
      <p:ext uri="{BB962C8B-B14F-4D97-AF65-F5344CB8AC3E}">
        <p14:creationId xmlns:p14="http://schemas.microsoft.com/office/powerpoint/2010/main" val="293729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Aharoni" panose="02010803020104030203" pitchFamily="2" charset="-79"/>
                <a:cs typeface="Aharoni" panose="02010803020104030203" pitchFamily="2" charset="-79"/>
              </a:rPr>
              <a:t>Myth # 2</a:t>
            </a:r>
          </a:p>
        </p:txBody>
      </p:sp>
      <p:sp>
        <p:nvSpPr>
          <p:cNvPr id="3" name="Content Placeholder 2"/>
          <p:cNvSpPr>
            <a:spLocks noGrp="1"/>
          </p:cNvSpPr>
          <p:nvPr>
            <p:ph idx="1"/>
          </p:nvPr>
        </p:nvSpPr>
        <p:spPr/>
        <p:txBody>
          <a:bodyPr>
            <a:normAutofit/>
          </a:bodyPr>
          <a:lstStyle/>
          <a:p>
            <a:pPr marL="457200" indent="-457200">
              <a:lnSpc>
                <a:spcPct val="200000"/>
              </a:lnSpc>
              <a:buFont typeface="+mj-lt"/>
              <a:buAutoNum type="arabicPeriod"/>
            </a:pPr>
            <a:r>
              <a:rPr lang="en-US" sz="2000" b="1" dirty="0">
                <a:latin typeface="Aparajita" panose="020B0604020202020204" pitchFamily="34" charset="0"/>
                <a:cs typeface="Aparajita" panose="020B0604020202020204" pitchFamily="34" charset="0"/>
              </a:rPr>
              <a:t>If fathers wants to be involved in there children’s lives they need only to step up (that simple)!</a:t>
            </a:r>
          </a:p>
          <a:p>
            <a:pPr marL="457200" indent="-457200">
              <a:lnSpc>
                <a:spcPct val="200000"/>
              </a:lnSpc>
              <a:buFont typeface="+mj-lt"/>
              <a:buAutoNum type="arabicPeriod"/>
            </a:pPr>
            <a:r>
              <a:rPr lang="en-US" sz="2000" dirty="0">
                <a:latin typeface="Aparajita" panose="020B0604020202020204" pitchFamily="34" charset="0"/>
                <a:cs typeface="Aparajita" panose="020B0604020202020204" pitchFamily="34" charset="0"/>
              </a:rPr>
              <a:t>The system supports cohesive family units.</a:t>
            </a:r>
          </a:p>
          <a:p>
            <a:pPr marL="457200" indent="-457200">
              <a:lnSpc>
                <a:spcPct val="200000"/>
              </a:lnSpc>
              <a:buFont typeface="+mj-lt"/>
              <a:buAutoNum type="arabicPeriod"/>
            </a:pPr>
            <a:r>
              <a:rPr lang="en-US" sz="2000" dirty="0">
                <a:latin typeface="Aparajita" panose="020B0604020202020204" pitchFamily="34" charset="0"/>
                <a:cs typeface="Aparajita" panose="020B0604020202020204" pitchFamily="34" charset="0"/>
              </a:rPr>
              <a:t>Human service agencies have the same level of commitment to the father as they do for the mother.</a:t>
            </a:r>
          </a:p>
          <a:p>
            <a:endParaRPr lang="en-US" dirty="0"/>
          </a:p>
        </p:txBody>
      </p:sp>
    </p:spTree>
    <p:extLst>
      <p:ext uri="{BB962C8B-B14F-4D97-AF65-F5344CB8AC3E}">
        <p14:creationId xmlns:p14="http://schemas.microsoft.com/office/powerpoint/2010/main" val="1323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xEl>
                                              <p:pRg st="0" end="0"/>
                                            </p:txEl>
                                          </p:spTgt>
                                        </p:tgtEl>
                                      </p:cBhvr>
                                    </p:animEffect>
                                    <p:anim calcmode="lin" valueType="num">
                                      <p:cBhvr>
                                        <p:cTn id="7"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3">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3">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4382" y="1236328"/>
            <a:ext cx="3790761" cy="497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539" y="571060"/>
            <a:ext cx="2195513"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799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COSTS</a:t>
            </a:r>
          </a:p>
        </p:txBody>
      </p:sp>
      <p:sp>
        <p:nvSpPr>
          <p:cNvPr id="3" name="Content Placeholder 2"/>
          <p:cNvSpPr>
            <a:spLocks noGrp="1"/>
          </p:cNvSpPr>
          <p:nvPr>
            <p:ph idx="1"/>
          </p:nvPr>
        </p:nvSpPr>
        <p:spPr/>
        <p:txBody>
          <a:bodyPr>
            <a:normAutofit/>
          </a:bodyPr>
          <a:lstStyle/>
          <a:p>
            <a:r>
              <a:rPr lang="en-US" sz="2000" dirty="0">
                <a:latin typeface="Aparajita" panose="020B0604020202020204" pitchFamily="34" charset="0"/>
                <a:cs typeface="Aparajita" panose="020B0604020202020204" pitchFamily="34" charset="0"/>
              </a:rPr>
              <a:t>Non-custodial parents, mostly fathers owe 105 Billion in unpaid child support. What is not being shared is two thirds of this amount is owed by fathers who make less than 10,000 annually.</a:t>
            </a:r>
          </a:p>
          <a:p>
            <a:r>
              <a:rPr lang="en-US" sz="2000" dirty="0">
                <a:latin typeface="Aparajita" panose="020B0604020202020204" pitchFamily="34" charset="0"/>
                <a:cs typeface="Aparajita" panose="020B0604020202020204" pitchFamily="34" charset="0"/>
              </a:rPr>
              <a:t>$2billion collected</a:t>
            </a:r>
          </a:p>
          <a:p>
            <a:r>
              <a:rPr lang="en-US" sz="2000" dirty="0">
                <a:latin typeface="Aparajita" panose="020B0604020202020204" pitchFamily="34" charset="0"/>
                <a:cs typeface="Aparajita" panose="020B0604020202020204" pitchFamily="34" charset="0"/>
              </a:rPr>
              <a:t>$5.6 billion in administrative costs to collect that $2 billion. </a:t>
            </a:r>
          </a:p>
          <a:p>
            <a:r>
              <a:rPr lang="en-US" sz="2000" dirty="0">
                <a:latin typeface="Aparajita" panose="020B0604020202020204" pitchFamily="34" charset="0"/>
                <a:cs typeface="Aparajita" panose="020B0604020202020204" pitchFamily="34" charset="0"/>
              </a:rPr>
              <a:t>$22 million was returned to families</a:t>
            </a:r>
          </a:p>
          <a:p>
            <a:endParaRPr lang="en-US" dirty="0"/>
          </a:p>
        </p:txBody>
      </p:sp>
    </p:spTree>
    <p:extLst>
      <p:ext uri="{BB962C8B-B14F-4D97-AF65-F5344CB8AC3E}">
        <p14:creationId xmlns:p14="http://schemas.microsoft.com/office/powerpoint/2010/main" val="28740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4755" y="1686157"/>
            <a:ext cx="7886700" cy="3715789"/>
          </a:xfrm>
        </p:spPr>
        <p:txBody>
          <a:bodyPr/>
          <a:lstStyle/>
          <a:p>
            <a:pPr marL="388620" indent="-342900"/>
            <a:r>
              <a:rPr lang="en-US" sz="2000" dirty="0">
                <a:latin typeface="Aparajita" panose="020B0604020202020204" pitchFamily="34" charset="0"/>
                <a:cs typeface="Aparajita" panose="020B0604020202020204" pitchFamily="34" charset="0"/>
              </a:rPr>
              <a:t>Based on decades-old stereotypes that single mothers are raising children alone and single dads are “deadbeats,” the majority of United States anti-poverty programs almost exclusively serve women and children. </a:t>
            </a:r>
          </a:p>
          <a:p>
            <a:pPr marL="388620" indent="-342900"/>
            <a:r>
              <a:rPr lang="en-US" sz="2000" dirty="0">
                <a:latin typeface="Aparajita" panose="020B0604020202020204" pitchFamily="34" charset="0"/>
                <a:cs typeface="Aparajita" panose="020B0604020202020204" pitchFamily="34" charset="0"/>
              </a:rPr>
              <a:t>Because the welfare system was designed to act as a sort of “surrogate husband” to single mothers, the government looked to fathers as a way to repay the cost.</a:t>
            </a:r>
          </a:p>
          <a:p>
            <a:endParaRPr lang="en-US" dirty="0"/>
          </a:p>
        </p:txBody>
      </p:sp>
    </p:spTree>
    <p:extLst>
      <p:ext uri="{BB962C8B-B14F-4D97-AF65-F5344CB8AC3E}">
        <p14:creationId xmlns:p14="http://schemas.microsoft.com/office/powerpoint/2010/main" val="6502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24729"/>
            <a:ext cx="7886700" cy="3715789"/>
          </a:xfrm>
        </p:spPr>
        <p:txBody>
          <a:bodyPr>
            <a:normAutofit/>
          </a:bodyPr>
          <a:lstStyle/>
          <a:p>
            <a:pPr marL="342900" indent="-342900"/>
            <a:r>
              <a:rPr lang="en-US" sz="2000" dirty="0">
                <a:latin typeface="Aparajita" panose="020B0604020202020204" pitchFamily="34" charset="0"/>
                <a:cs typeface="Aparajita" panose="020B0604020202020204" pitchFamily="34" charset="0"/>
              </a:rPr>
              <a:t>Participating in Temporary Assistance for Needy Families (TANF) requires the custodial parent (most often the mother) to identify the father for the purposes of obtaining a formal child support order.</a:t>
            </a:r>
          </a:p>
          <a:p>
            <a:pPr marL="342900" indent="-342900"/>
            <a:r>
              <a:rPr lang="en-US" sz="2000" dirty="0">
                <a:latin typeface="Aparajita" panose="020B0604020202020204" pitchFamily="34" charset="0"/>
                <a:cs typeface="Aparajita" panose="020B0604020202020204" pitchFamily="34" charset="0"/>
              </a:rPr>
              <a:t>The order is then used to repay the TANF system, and not the family directly</a:t>
            </a:r>
          </a:p>
          <a:p>
            <a:pPr marL="342900" indent="-342900"/>
            <a:r>
              <a:rPr lang="en-US" sz="2000" dirty="0">
                <a:latin typeface="Aparajita" panose="020B0604020202020204" pitchFamily="34" charset="0"/>
                <a:cs typeface="Aparajita" panose="020B0604020202020204" pitchFamily="34" charset="0"/>
              </a:rPr>
              <a:t>Income thresholds preclude two family homes from receiving benefits</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707" y="4276858"/>
            <a:ext cx="2395537"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42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fade">
                                      <p:cBhvr>
                                        <p:cTn id="28" dur="1000"/>
                                        <p:tgtEl>
                                          <p:spTgt spid="9218"/>
                                        </p:tgtEl>
                                      </p:cBhvr>
                                    </p:animEffect>
                                    <p:anim calcmode="lin" valueType="num">
                                      <p:cBhvr>
                                        <p:cTn id="29" dur="1000" fill="hold"/>
                                        <p:tgtEl>
                                          <p:spTgt spid="9218"/>
                                        </p:tgtEl>
                                        <p:attrNameLst>
                                          <p:attrName>ppt_x</p:attrName>
                                        </p:attrNameLst>
                                      </p:cBhvr>
                                      <p:tavLst>
                                        <p:tav tm="0">
                                          <p:val>
                                            <p:strVal val="#ppt_x"/>
                                          </p:val>
                                        </p:tav>
                                        <p:tav tm="100000">
                                          <p:val>
                                            <p:strVal val="#ppt_x"/>
                                          </p:val>
                                        </p:tav>
                                      </p:tavLst>
                                    </p:anim>
                                    <p:anim calcmode="lin" valueType="num">
                                      <p:cBhvr>
                                        <p:cTn id="30"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haroni" panose="02010803020104030203" pitchFamily="2" charset="-79"/>
                <a:cs typeface="Aharoni" panose="02010803020104030203" pitchFamily="2" charset="-79"/>
              </a:rPr>
              <a:t>Outline</a:t>
            </a:r>
          </a:p>
        </p:txBody>
      </p:sp>
      <p:sp>
        <p:nvSpPr>
          <p:cNvPr id="3" name="Content Placeholder 2"/>
          <p:cNvSpPr>
            <a:spLocks noGrp="1"/>
          </p:cNvSpPr>
          <p:nvPr>
            <p:ph idx="1"/>
          </p:nvPr>
        </p:nvSpPr>
        <p:spPr/>
        <p:txBody>
          <a:bodyPr>
            <a:normAutofit lnSpcReduction="10000"/>
          </a:bodyPr>
          <a:lstStyle/>
          <a:p>
            <a:pPr marL="514350" indent="-514350">
              <a:lnSpc>
                <a:spcPct val="200000"/>
              </a:lnSpc>
              <a:buFont typeface="+mj-lt"/>
              <a:buAutoNum type="romanUcPeriod"/>
            </a:pPr>
            <a:r>
              <a:rPr lang="en-US" sz="2000" b="1" dirty="0">
                <a:latin typeface="Aparajita" panose="020B0604020202020204" pitchFamily="34" charset="0"/>
                <a:cs typeface="Aparajita" panose="020B0604020202020204" pitchFamily="34" charset="0"/>
              </a:rPr>
              <a:t>Introduction</a:t>
            </a:r>
          </a:p>
          <a:p>
            <a:pPr marL="514350" indent="-514350">
              <a:lnSpc>
                <a:spcPct val="200000"/>
              </a:lnSpc>
              <a:buFont typeface="+mj-lt"/>
              <a:buAutoNum type="romanUcPeriod"/>
            </a:pPr>
            <a:r>
              <a:rPr lang="en-US" sz="2000" b="1" dirty="0">
                <a:latin typeface="Aparajita" panose="020B0604020202020204" pitchFamily="34" charset="0"/>
                <a:cs typeface="Aparajita" panose="020B0604020202020204" pitchFamily="34" charset="0"/>
              </a:rPr>
              <a:t>New Familial Equation</a:t>
            </a:r>
          </a:p>
          <a:p>
            <a:pPr marL="514350" indent="-514350">
              <a:lnSpc>
                <a:spcPct val="200000"/>
              </a:lnSpc>
              <a:buFont typeface="+mj-lt"/>
              <a:buAutoNum type="romanUcPeriod"/>
            </a:pPr>
            <a:r>
              <a:rPr lang="en-US" sz="2000" b="1" dirty="0">
                <a:latin typeface="Aparajita" panose="020B0604020202020204" pitchFamily="34" charset="0"/>
                <a:cs typeface="Aparajita" panose="020B0604020202020204" pitchFamily="34" charset="0"/>
              </a:rPr>
              <a:t>Myths</a:t>
            </a:r>
          </a:p>
          <a:p>
            <a:pPr marL="514350" indent="-514350">
              <a:lnSpc>
                <a:spcPct val="200000"/>
              </a:lnSpc>
              <a:buFont typeface="+mj-lt"/>
              <a:buAutoNum type="romanUcPeriod"/>
            </a:pPr>
            <a:r>
              <a:rPr lang="en-US" sz="2000" b="1" dirty="0">
                <a:latin typeface="Aparajita" panose="020B0604020202020204" pitchFamily="34" charset="0"/>
                <a:cs typeface="Aparajita" panose="020B0604020202020204" pitchFamily="34" charset="0"/>
              </a:rPr>
              <a:t>Solutions</a:t>
            </a:r>
          </a:p>
          <a:p>
            <a:pPr marL="514350" indent="-514350">
              <a:lnSpc>
                <a:spcPct val="200000"/>
              </a:lnSpc>
              <a:buFont typeface="+mj-lt"/>
              <a:buAutoNum type="romanUcPeriod"/>
            </a:pPr>
            <a:r>
              <a:rPr lang="en-US" sz="2000" b="1" dirty="0">
                <a:latin typeface="Aparajita" panose="020B0604020202020204" pitchFamily="34" charset="0"/>
                <a:cs typeface="Aparajita" panose="020B0604020202020204" pitchFamily="34" charset="0"/>
              </a:rPr>
              <a:t>Final Thought</a:t>
            </a:r>
          </a:p>
          <a:p>
            <a:endParaRPr lang="en-US" dirty="0"/>
          </a:p>
        </p:txBody>
      </p:sp>
    </p:spTree>
    <p:extLst>
      <p:ext uri="{BB962C8B-B14F-4D97-AF65-F5344CB8AC3E}">
        <p14:creationId xmlns:p14="http://schemas.microsoft.com/office/powerpoint/2010/main" val="683193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86" y="1080649"/>
            <a:ext cx="7886700" cy="1023099"/>
          </a:xfrm>
        </p:spPr>
        <p:txBody>
          <a:bodyPr>
            <a:normAutofit/>
          </a:bodyPr>
          <a:lstStyle/>
          <a:p>
            <a:r>
              <a:rPr lang="en-US" sz="3600" dirty="0">
                <a:latin typeface="Aharoni" panose="02010803020104030203" pitchFamily="2" charset="-79"/>
                <a:cs typeface="Aharoni" panose="02010803020104030203" pitchFamily="2" charset="-79"/>
              </a:rPr>
              <a:t>Consequences for Children</a:t>
            </a:r>
          </a:p>
        </p:txBody>
      </p:sp>
      <p:sp>
        <p:nvSpPr>
          <p:cNvPr id="3" name="Content Placeholder 2"/>
          <p:cNvSpPr>
            <a:spLocks noGrp="1"/>
          </p:cNvSpPr>
          <p:nvPr>
            <p:ph idx="1"/>
          </p:nvPr>
        </p:nvSpPr>
        <p:spPr>
          <a:xfrm>
            <a:off x="457200" y="2142068"/>
            <a:ext cx="7772400" cy="4473045"/>
          </a:xfrm>
        </p:spPr>
        <p:txBody>
          <a:bodyPr>
            <a:normAutofit fontScale="85000" lnSpcReduction="20000"/>
          </a:bodyPr>
          <a:lstStyle/>
          <a:p>
            <a:pPr marL="109728" indent="0" algn="ctr">
              <a:buNone/>
            </a:pPr>
            <a:r>
              <a:rPr lang="en-US" sz="3200" dirty="0">
                <a:latin typeface="Aparajita" panose="020B0604020202020204" pitchFamily="34" charset="0"/>
                <a:cs typeface="Aparajita" panose="020B0604020202020204" pitchFamily="34" charset="0"/>
              </a:rPr>
              <a:t>Upwards of 71.5% are being raised in single parent households (CDC, 2015)</a:t>
            </a:r>
          </a:p>
          <a:p>
            <a:r>
              <a:rPr lang="en-US" sz="2600" dirty="0">
                <a:latin typeface="Aparajita" panose="020B0604020202020204" pitchFamily="34" charset="0"/>
                <a:cs typeface="Aparajita" panose="020B0604020202020204" pitchFamily="34" charset="0"/>
              </a:rPr>
              <a:t>Single income – greater risk of poverty</a:t>
            </a:r>
          </a:p>
          <a:p>
            <a:r>
              <a:rPr lang="en-US" sz="2600" dirty="0">
                <a:latin typeface="Aparajita" panose="020B0604020202020204" pitchFamily="34" charset="0"/>
                <a:cs typeface="Aparajita" panose="020B0604020202020204" pitchFamily="34" charset="0"/>
              </a:rPr>
              <a:t>Greater risk for hypertension and high blood pressure</a:t>
            </a:r>
          </a:p>
          <a:p>
            <a:r>
              <a:rPr lang="en-US" sz="2600" dirty="0">
                <a:latin typeface="Aparajita" panose="020B0604020202020204" pitchFamily="34" charset="0"/>
                <a:cs typeface="Aparajita" panose="020B0604020202020204" pitchFamily="34" charset="0"/>
              </a:rPr>
              <a:t>Sex abuse</a:t>
            </a:r>
          </a:p>
          <a:p>
            <a:r>
              <a:rPr lang="en-US" sz="2600" dirty="0">
                <a:latin typeface="Aparajita" panose="020B0604020202020204" pitchFamily="34" charset="0"/>
                <a:cs typeface="Aparajita" panose="020B0604020202020204" pitchFamily="34" charset="0"/>
              </a:rPr>
              <a:t>Alcohol and drug abuse</a:t>
            </a:r>
          </a:p>
          <a:p>
            <a:r>
              <a:rPr lang="en-US" sz="2600" dirty="0">
                <a:latin typeface="Aparajita" panose="020B0604020202020204" pitchFamily="34" charset="0"/>
                <a:cs typeface="Aparajita" panose="020B0604020202020204" pitchFamily="34" charset="0"/>
              </a:rPr>
              <a:t>Suicide </a:t>
            </a:r>
          </a:p>
          <a:p>
            <a:r>
              <a:rPr lang="en-US" sz="2600" dirty="0">
                <a:latin typeface="Aparajita" panose="020B0604020202020204" pitchFamily="34" charset="0"/>
                <a:cs typeface="Aparajita" panose="020B0604020202020204" pitchFamily="34" charset="0"/>
              </a:rPr>
              <a:t>Emotional Distress</a:t>
            </a:r>
          </a:p>
          <a:p>
            <a:r>
              <a:rPr lang="en-US" sz="2600" dirty="0">
                <a:latin typeface="Aparajita" panose="020B0604020202020204" pitchFamily="34" charset="0"/>
                <a:cs typeface="Aparajita" panose="020B0604020202020204" pitchFamily="34" charset="0"/>
              </a:rPr>
              <a:t>Confused Identities</a:t>
            </a:r>
          </a:p>
          <a:p>
            <a:r>
              <a:rPr lang="en-US" sz="2600" dirty="0">
                <a:latin typeface="Aparajita" panose="020B0604020202020204" pitchFamily="34" charset="0"/>
                <a:cs typeface="Aparajita" panose="020B0604020202020204" pitchFamily="34" charset="0"/>
              </a:rPr>
              <a:t>Acting Out</a:t>
            </a:r>
          </a:p>
          <a:p>
            <a:r>
              <a:rPr lang="en-US" sz="2600" dirty="0">
                <a:latin typeface="Aparajita" panose="020B0604020202020204" pitchFamily="34" charset="0"/>
                <a:cs typeface="Aparajita" panose="020B0604020202020204" pitchFamily="34" charset="0"/>
              </a:rPr>
              <a:t>Child Abuse</a:t>
            </a:r>
          </a:p>
          <a:p>
            <a:endParaRPr lang="en-US"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6638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haroni" panose="02010803020104030203" pitchFamily="2" charset="-79"/>
                <a:cs typeface="Aharoni" panose="02010803020104030203" pitchFamily="2" charset="-79"/>
              </a:rPr>
              <a:t>Contributing to the stigma</a:t>
            </a:r>
          </a:p>
        </p:txBody>
      </p:sp>
      <p:sp>
        <p:nvSpPr>
          <p:cNvPr id="3" name="Content Placeholder 2"/>
          <p:cNvSpPr>
            <a:spLocks noGrp="1"/>
          </p:cNvSpPr>
          <p:nvPr>
            <p:ph idx="1"/>
          </p:nvPr>
        </p:nvSpPr>
        <p:spPr>
          <a:xfrm>
            <a:off x="457200" y="1656293"/>
            <a:ext cx="7772400" cy="4258732"/>
          </a:xfrm>
        </p:spPr>
        <p:txBody>
          <a:bodyPr/>
          <a:lstStyle/>
          <a:p>
            <a:r>
              <a:rPr lang="en-US" sz="2000" dirty="0">
                <a:latin typeface="Aparajita" panose="020B0604020202020204" pitchFamily="34" charset="0"/>
                <a:cs typeface="Aparajita" panose="020B0604020202020204" pitchFamily="34" charset="0"/>
              </a:rPr>
              <a:t>While there are plenty of examples of supportive fathers who contribute to their child and family’s well-being, often the picture is portrayed of a dead-beat dad who is absent from their home.</a:t>
            </a:r>
          </a:p>
          <a:p>
            <a:pPr marL="45720" indent="0">
              <a:buNone/>
            </a:pPr>
            <a:r>
              <a:rPr lang="en-US" sz="2000" dirty="0">
                <a:latin typeface="Aparajita" panose="020B0604020202020204" pitchFamily="34" charset="0"/>
                <a:cs typeface="Aparajita" panose="020B0604020202020204" pitchFamily="34" charset="0"/>
              </a:rPr>
              <a:t>(Walker, Reid &amp; Logan, 2010)</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966" y="3784405"/>
            <a:ext cx="2040312" cy="276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32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Debunking the Myth</a:t>
            </a:r>
          </a:p>
        </p:txBody>
      </p:sp>
      <p:sp>
        <p:nvSpPr>
          <p:cNvPr id="3" name="Content Placeholder 2"/>
          <p:cNvSpPr>
            <a:spLocks noGrp="1"/>
          </p:cNvSpPr>
          <p:nvPr>
            <p:ph idx="1"/>
          </p:nvPr>
        </p:nvSpPr>
        <p:spPr>
          <a:xfrm>
            <a:off x="457200" y="1656293"/>
            <a:ext cx="7772400" cy="4130145"/>
          </a:xfrm>
        </p:spPr>
        <p:txBody>
          <a:bodyPr>
            <a:normAutofit/>
          </a:bodyPr>
          <a:lstStyle/>
          <a:p>
            <a:r>
              <a:rPr lang="en-US" sz="2000" dirty="0">
                <a:latin typeface="Aparajita" panose="020B0604020202020204" pitchFamily="34" charset="0"/>
                <a:cs typeface="Aparajita" panose="020B0604020202020204" pitchFamily="34" charset="0"/>
              </a:rPr>
              <a:t>According to Levs, 2015, in his book </a:t>
            </a:r>
            <a:r>
              <a:rPr lang="en-US" sz="2000" b="1" i="1" dirty="0">
                <a:latin typeface="Aparajita" panose="020B0604020202020204" pitchFamily="34" charset="0"/>
                <a:cs typeface="Aparajita" panose="020B0604020202020204" pitchFamily="34" charset="0"/>
              </a:rPr>
              <a:t>All In</a:t>
            </a:r>
            <a:r>
              <a:rPr lang="en-US" sz="2000" dirty="0">
                <a:latin typeface="Aparajita" panose="020B0604020202020204" pitchFamily="34" charset="0"/>
                <a:cs typeface="Aparajita" panose="020B0604020202020204" pitchFamily="34" charset="0"/>
              </a:rPr>
              <a:t>,  2.5 million of 4.2 million black fathers — or about 59.5 percent — live with their children.</a:t>
            </a:r>
          </a:p>
          <a:p>
            <a:r>
              <a:rPr lang="en-US" sz="2000" dirty="0">
                <a:latin typeface="Aparajita" panose="020B0604020202020204" pitchFamily="34" charset="0"/>
                <a:cs typeface="Aparajita" panose="020B0604020202020204" pitchFamily="34" charset="0"/>
              </a:rPr>
              <a:t>According to the CDC, African American fathers are more likely than white and Hispanic fathers to feed, eat with, dress, bathe, diaper, play with, and read to their children on a daily basis.</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9775" y="4673814"/>
            <a:ext cx="24955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66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626"/>
                                        </p:tgtEl>
                                        <p:attrNameLst>
                                          <p:attrName>style.visibility</p:attrName>
                                        </p:attrNameLst>
                                      </p:cBhvr>
                                      <p:to>
                                        <p:strVal val="visible"/>
                                      </p:to>
                                    </p:set>
                                    <p:animEffect transition="in" filter="fade">
                                      <p:cBhvr>
                                        <p:cTn id="21" dur="1000"/>
                                        <p:tgtEl>
                                          <p:spTgt spid="26626"/>
                                        </p:tgtEl>
                                      </p:cBhvr>
                                    </p:animEffect>
                                    <p:anim calcmode="lin" valueType="num">
                                      <p:cBhvr>
                                        <p:cTn id="22" dur="1000" fill="hold"/>
                                        <p:tgtEl>
                                          <p:spTgt spid="26626"/>
                                        </p:tgtEl>
                                        <p:attrNameLst>
                                          <p:attrName>ppt_x</p:attrName>
                                        </p:attrNameLst>
                                      </p:cBhvr>
                                      <p:tavLst>
                                        <p:tav tm="0">
                                          <p:val>
                                            <p:strVal val="#ppt_x"/>
                                          </p:val>
                                        </p:tav>
                                        <p:tav tm="100000">
                                          <p:val>
                                            <p:strVal val="#ppt_x"/>
                                          </p:val>
                                        </p:tav>
                                      </p:tavLst>
                                    </p:anim>
                                    <p:anim calcmode="lin" valueType="num">
                                      <p:cBhvr>
                                        <p:cTn id="23"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0777" y="1247234"/>
            <a:ext cx="3211551" cy="462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757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Dead-beat VS Dead-broke</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00722" y="2141538"/>
            <a:ext cx="5485355"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3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DISTRUST</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86066" y="2141538"/>
            <a:ext cx="7114668"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2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Myth # 3</a:t>
            </a:r>
          </a:p>
        </p:txBody>
      </p:sp>
      <p:sp>
        <p:nvSpPr>
          <p:cNvPr id="3" name="Content Placeholder 2"/>
          <p:cNvSpPr>
            <a:spLocks noGrp="1"/>
          </p:cNvSpPr>
          <p:nvPr>
            <p:ph idx="1"/>
          </p:nvPr>
        </p:nvSpPr>
        <p:spPr>
          <a:xfrm>
            <a:off x="457200" y="1757363"/>
            <a:ext cx="7772400" cy="4286249"/>
          </a:xfrm>
        </p:spPr>
        <p:txBody>
          <a:bodyPr>
            <a:normAutofit/>
          </a:bodyPr>
          <a:lstStyle/>
          <a:p>
            <a:pPr marL="457200" indent="-457200">
              <a:lnSpc>
                <a:spcPct val="200000"/>
              </a:lnSpc>
              <a:buFont typeface="+mj-lt"/>
              <a:buAutoNum type="arabicPeriod"/>
            </a:pPr>
            <a:r>
              <a:rPr lang="en-US" sz="2000" b="1" dirty="0">
                <a:latin typeface="Aparajita" panose="020B0604020202020204" pitchFamily="34" charset="0"/>
                <a:cs typeface="Aparajita" panose="020B0604020202020204" pitchFamily="34" charset="0"/>
              </a:rPr>
              <a:t>If fathers wants to be involved in there children’s lives they need only to step up (that simple)!</a:t>
            </a:r>
          </a:p>
          <a:p>
            <a:pPr marL="457200" indent="-457200">
              <a:lnSpc>
                <a:spcPct val="200000"/>
              </a:lnSpc>
              <a:buFont typeface="+mj-lt"/>
              <a:buAutoNum type="arabicPeriod"/>
            </a:pPr>
            <a:r>
              <a:rPr lang="en-US" sz="2000" dirty="0">
                <a:latin typeface="Aparajita" panose="020B0604020202020204" pitchFamily="34" charset="0"/>
                <a:cs typeface="Aparajita" panose="020B0604020202020204" pitchFamily="34" charset="0"/>
              </a:rPr>
              <a:t>The system supports cohesive family units.</a:t>
            </a:r>
          </a:p>
          <a:p>
            <a:pPr marL="457200" indent="-457200">
              <a:lnSpc>
                <a:spcPct val="200000"/>
              </a:lnSpc>
              <a:buFont typeface="+mj-lt"/>
              <a:buAutoNum type="arabicPeriod"/>
            </a:pPr>
            <a:r>
              <a:rPr lang="en-US" sz="2000" dirty="0">
                <a:latin typeface="Aparajita" panose="020B0604020202020204" pitchFamily="34" charset="0"/>
                <a:cs typeface="Aparajita" panose="020B0604020202020204" pitchFamily="34" charset="0"/>
              </a:rPr>
              <a:t>Human service agencies have the same level of commitment to the father as they do for the mother.</a:t>
            </a:r>
          </a:p>
          <a:p>
            <a:endParaRPr lang="en-US" dirty="0"/>
          </a:p>
        </p:txBody>
      </p:sp>
    </p:spTree>
    <p:extLst>
      <p:ext uri="{BB962C8B-B14F-4D97-AF65-F5344CB8AC3E}">
        <p14:creationId xmlns:p14="http://schemas.microsoft.com/office/powerpoint/2010/main" val="354221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xEl>
                                              <p:pRg st="0" end="0"/>
                                            </p:txEl>
                                          </p:spTgt>
                                        </p:tgtEl>
                                      </p:cBhvr>
                                    </p:animEffect>
                                    <p:anim calcmode="lin" valueType="num">
                                      <p:cBhvr>
                                        <p:cTn id="7"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3">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xEl>
                                              <p:pRg st="1" end="1"/>
                                            </p:txEl>
                                          </p:spTgt>
                                        </p:tgtEl>
                                      </p:cBhvr>
                                    </p:animEffect>
                                    <p:anim calcmode="lin" valueType="num">
                                      <p:cBhvr>
                                        <p:cTn id="14"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p:tgtEl>
                                          <p:spTgt spid="3">
                                            <p:txEl>
                                              <p:pRg st="1" end="1"/>
                                            </p:txEl>
                                          </p:spTgt>
                                        </p:tgtEl>
                                        <p:attrNameLst>
                                          <p:attrName>ppt_y</p:attrName>
                                        </p:attrNameLst>
                                      </p:cBhvr>
                                      <p:tavLst>
                                        <p:tav tm="0">
                                          <p:val>
                                            <p:strVal val="ppt_y"/>
                                          </p:val>
                                        </p:tav>
                                        <p:tav tm="100000">
                                          <p:val>
                                            <p:strVal val="ppt_y+.1"/>
                                          </p:val>
                                        </p:tav>
                                      </p:tavLst>
                                    </p:anim>
                                    <p:set>
                                      <p:cBhvr>
                                        <p:cTn id="16"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hlinkClick r:id="rId2"/>
              </a:rPr>
              <a:t>Implicit Bias</a:t>
            </a:r>
            <a:endParaRPr lang="en-US"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lstStyle/>
          <a:p>
            <a:pPr marL="45720" indent="0">
              <a:buNone/>
            </a:pPr>
            <a:r>
              <a:rPr lang="en-US" sz="2000" dirty="0">
                <a:latin typeface="Aparajita" panose="020B0604020202020204" pitchFamily="34" charset="0"/>
                <a:cs typeface="Aparajita" panose="020B0604020202020204" pitchFamily="34" charset="0"/>
              </a:rPr>
              <a:t>Occurs when someone consciously rejects stereotypes and supports anti-discrimination efforts but also holds negative associations in his/her mind unconsciously.</a:t>
            </a:r>
          </a:p>
          <a:p>
            <a:pPr marL="45720" indent="0">
              <a:buNone/>
            </a:pPr>
            <a:endParaRPr lang="en-US" dirty="0">
              <a:latin typeface="Aparajita" panose="020B0604020202020204" pitchFamily="34" charset="0"/>
              <a:cs typeface="Aparajita" panose="020B0604020202020204" pitchFamily="34" charset="0"/>
            </a:endParaRPr>
          </a:p>
          <a:p>
            <a:pPr marL="45720" indent="0">
              <a:buNone/>
            </a:pPr>
            <a:endParaRPr lang="en-US" dirty="0">
              <a:latin typeface="Aparajita" panose="020B0604020202020204" pitchFamily="34" charset="0"/>
              <a:cs typeface="Aparajita" panose="020B0604020202020204" pitchFamily="34" charset="0"/>
            </a:endParaRPr>
          </a:p>
          <a:p>
            <a:pPr marL="45720" indent="0" algn="r">
              <a:buNone/>
            </a:pPr>
            <a:r>
              <a:rPr lang="en-US" sz="1600" dirty="0">
                <a:latin typeface="Aparajita" panose="020B0604020202020204" pitchFamily="34" charset="0"/>
                <a:cs typeface="Aparajita" panose="020B0604020202020204" pitchFamily="34" charset="0"/>
              </a:rPr>
              <a:t>Implicit bias and social justice” Haley Roberts, 2011</a:t>
            </a:r>
          </a:p>
          <a:p>
            <a:pPr marL="45720" indent="0">
              <a:buNone/>
            </a:pPr>
            <a:endParaRPr lang="en-US" dirty="0"/>
          </a:p>
          <a:p>
            <a:endParaRPr lang="en-US" dirty="0"/>
          </a:p>
        </p:txBody>
      </p:sp>
    </p:spTree>
    <p:extLst>
      <p:ext uri="{BB962C8B-B14F-4D97-AF65-F5344CB8AC3E}">
        <p14:creationId xmlns:p14="http://schemas.microsoft.com/office/powerpoint/2010/main" val="25282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The Role of Family Court</a:t>
            </a:r>
          </a:p>
        </p:txBody>
      </p:sp>
      <p:sp>
        <p:nvSpPr>
          <p:cNvPr id="3" name="Content Placeholder 2"/>
          <p:cNvSpPr>
            <a:spLocks noGrp="1"/>
          </p:cNvSpPr>
          <p:nvPr>
            <p:ph idx="1"/>
          </p:nvPr>
        </p:nvSpPr>
        <p:spPr/>
        <p:txBody>
          <a:bodyPr>
            <a:normAutofit/>
          </a:bodyPr>
          <a:lstStyle/>
          <a:p>
            <a:r>
              <a:rPr lang="en-US" sz="3200" dirty="0">
                <a:latin typeface="Aparajita" panose="020B0604020202020204" pitchFamily="34" charset="0"/>
                <a:cs typeface="Aparajita" panose="020B0604020202020204" pitchFamily="34" charset="0"/>
              </a:rPr>
              <a:t>Does the family court system positively assist fathers in their efforts to engage their children? Please elaborate.</a:t>
            </a:r>
          </a:p>
          <a:p>
            <a:r>
              <a:rPr lang="en-US" dirty="0">
                <a:latin typeface="Aparajita" panose="020B0604020202020204" pitchFamily="34" charset="0"/>
                <a:cs typeface="Aparajita" panose="020B0604020202020204" pitchFamily="34" charset="0"/>
              </a:rPr>
              <a:t>Not really. Fathers are judged more harshly than mothers. It makes them jump thru hoops, but doesn’t necessarily consider whether those hoops actually assist the family. Most of the players (judges, attorneys, caseworkers), are female, which impacts how young fathers are viewed/treated.</a:t>
            </a:r>
          </a:p>
          <a:p>
            <a:endParaRPr lang="en-US"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63210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4586" y="1486487"/>
            <a:ext cx="4970410"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39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History of the problem</a:t>
            </a:r>
          </a:p>
        </p:txBody>
      </p:sp>
      <p:sp>
        <p:nvSpPr>
          <p:cNvPr id="3" name="Content Placeholder 2"/>
          <p:cNvSpPr>
            <a:spLocks noGrp="1"/>
          </p:cNvSpPr>
          <p:nvPr>
            <p:ph idx="1"/>
          </p:nvPr>
        </p:nvSpPr>
        <p:spPr>
          <a:xfrm>
            <a:off x="457200" y="1670581"/>
            <a:ext cx="7772400" cy="3649133"/>
          </a:xfrm>
        </p:spPr>
        <p:txBody>
          <a:bodyPr/>
          <a:lstStyle/>
          <a:p>
            <a:pPr marL="45720" indent="0">
              <a:buNone/>
            </a:pPr>
            <a:r>
              <a:rPr lang="en-US" sz="2000" dirty="0">
                <a:latin typeface="Aparajita" panose="020B0604020202020204" pitchFamily="34" charset="0"/>
                <a:cs typeface="Aparajita" panose="020B0604020202020204" pitchFamily="34" charset="0"/>
              </a:rPr>
              <a:t>According to Cheadle, Amato &amp; King, (2010): </a:t>
            </a:r>
          </a:p>
          <a:p>
            <a:pPr marL="45720" indent="0">
              <a:buNone/>
            </a:pPr>
            <a:r>
              <a:rPr lang="en-US" sz="2000" dirty="0">
                <a:latin typeface="Aparajita" panose="020B0604020202020204" pitchFamily="34" charset="0"/>
                <a:cs typeface="Aparajita" panose="020B0604020202020204" pitchFamily="34" charset="0"/>
              </a:rPr>
              <a:t>Changes in family structure during the second half of the twentieth century resulted in large numbers of fathers living apart from their biological children—a unique situation in the history of the American Family.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328" y="4086225"/>
            <a:ext cx="3728380" cy="224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51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Introduction</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07973" y="2141538"/>
            <a:ext cx="3870853"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83734" y="1430351"/>
            <a:ext cx="3934137" cy="207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431" y="3826649"/>
            <a:ext cx="3066462" cy="247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98" y="2495590"/>
            <a:ext cx="3180580" cy="256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3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1000"/>
                                        <p:tgtEl>
                                          <p:spTgt spid="15364"/>
                                        </p:tgtEl>
                                      </p:cBhvr>
                                    </p:animEffect>
                                    <p:anim calcmode="lin" valueType="num">
                                      <p:cBhvr>
                                        <p:cTn id="8" dur="1000" fill="hold"/>
                                        <p:tgtEl>
                                          <p:spTgt spid="15364"/>
                                        </p:tgtEl>
                                        <p:attrNameLst>
                                          <p:attrName>ppt_x</p:attrName>
                                        </p:attrNameLst>
                                      </p:cBhvr>
                                      <p:tavLst>
                                        <p:tav tm="0">
                                          <p:val>
                                            <p:strVal val="#ppt_x"/>
                                          </p:val>
                                        </p:tav>
                                        <p:tav tm="100000">
                                          <p:val>
                                            <p:strVal val="#ppt_x"/>
                                          </p:val>
                                        </p:tav>
                                      </p:tavLst>
                                    </p:anim>
                                    <p:anim calcmode="lin" valueType="num">
                                      <p:cBhvr>
                                        <p:cTn id="9"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fade">
                                      <p:cBhvr>
                                        <p:cTn id="14" dur="1000"/>
                                        <p:tgtEl>
                                          <p:spTgt spid="15362"/>
                                        </p:tgtEl>
                                      </p:cBhvr>
                                    </p:animEffect>
                                    <p:anim calcmode="lin" valueType="num">
                                      <p:cBhvr>
                                        <p:cTn id="15" dur="1000" fill="hold"/>
                                        <p:tgtEl>
                                          <p:spTgt spid="15362"/>
                                        </p:tgtEl>
                                        <p:attrNameLst>
                                          <p:attrName>ppt_x</p:attrName>
                                        </p:attrNameLst>
                                      </p:cBhvr>
                                      <p:tavLst>
                                        <p:tav tm="0">
                                          <p:val>
                                            <p:strVal val="#ppt_x"/>
                                          </p:val>
                                        </p:tav>
                                        <p:tav tm="100000">
                                          <p:val>
                                            <p:strVal val="#ppt_x"/>
                                          </p:val>
                                        </p:tav>
                                      </p:tavLst>
                                    </p:anim>
                                    <p:anim calcmode="lin" valueType="num">
                                      <p:cBhvr>
                                        <p:cTn id="16"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fade">
                                      <p:cBhvr>
                                        <p:cTn id="21" dur="1000"/>
                                        <p:tgtEl>
                                          <p:spTgt spid="15363"/>
                                        </p:tgtEl>
                                      </p:cBhvr>
                                    </p:animEffect>
                                    <p:anim calcmode="lin" valueType="num">
                                      <p:cBhvr>
                                        <p:cTn id="22" dur="1000" fill="hold"/>
                                        <p:tgtEl>
                                          <p:spTgt spid="15363"/>
                                        </p:tgtEl>
                                        <p:attrNameLst>
                                          <p:attrName>ppt_x</p:attrName>
                                        </p:attrNameLst>
                                      </p:cBhvr>
                                      <p:tavLst>
                                        <p:tav tm="0">
                                          <p:val>
                                            <p:strVal val="#ppt_x"/>
                                          </p:val>
                                        </p:tav>
                                        <p:tav tm="100000">
                                          <p:val>
                                            <p:strVal val="#ppt_x"/>
                                          </p:val>
                                        </p:tav>
                                      </p:tavLst>
                                    </p:anim>
                                    <p:anim calcmode="lin" valueType="num">
                                      <p:cBhvr>
                                        <p:cTn id="23"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Advocate –vs- Provider</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92150" y="2607469"/>
            <a:ext cx="73025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46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A Father’s reality world</a:t>
            </a:r>
          </a:p>
        </p:txBody>
      </p:sp>
      <p:sp>
        <p:nvSpPr>
          <p:cNvPr id="3" name="Content Placeholder 2"/>
          <p:cNvSpPr>
            <a:spLocks noGrp="1"/>
          </p:cNvSpPr>
          <p:nvPr>
            <p:ph idx="1"/>
          </p:nvPr>
        </p:nvSpPr>
        <p:spPr/>
        <p:txBody>
          <a:bodyPr/>
          <a:lstStyle/>
          <a:p>
            <a:pPr marL="114300" indent="0">
              <a:buNone/>
            </a:pPr>
            <a:r>
              <a:rPr lang="en-US" sz="3200" dirty="0">
                <a:latin typeface="Aparajita" panose="020B0604020202020204" pitchFamily="34" charset="0"/>
                <a:cs typeface="Aparajita" panose="020B0604020202020204" pitchFamily="34" charset="0"/>
              </a:rPr>
              <a:t>Phenomenological world view</a:t>
            </a:r>
          </a:p>
          <a:p>
            <a:pPr marL="114300" indent="0">
              <a:buNone/>
            </a:pPr>
            <a:endParaRPr lang="en-US" dirty="0">
              <a:latin typeface="Aparajita" panose="020B0604020202020204" pitchFamily="34" charset="0"/>
              <a:cs typeface="Aparajita" panose="020B0604020202020204" pitchFamily="34" charset="0"/>
            </a:endParaRPr>
          </a:p>
          <a:p>
            <a:r>
              <a:rPr lang="en-US" sz="2000" dirty="0">
                <a:latin typeface="Aparajita" panose="020B0604020202020204" pitchFamily="34" charset="0"/>
                <a:cs typeface="Aparajita" panose="020B0604020202020204" pitchFamily="34" charset="0"/>
              </a:rPr>
              <a:t>Culture</a:t>
            </a:r>
          </a:p>
          <a:p>
            <a:r>
              <a:rPr lang="en-US" sz="2000" dirty="0">
                <a:latin typeface="Aparajita" panose="020B0604020202020204" pitchFamily="34" charset="0"/>
                <a:cs typeface="Aparajita" panose="020B0604020202020204" pitchFamily="34" charset="0"/>
              </a:rPr>
              <a:t>Upbringing</a:t>
            </a:r>
          </a:p>
          <a:p>
            <a:r>
              <a:rPr lang="en-US" sz="2000" dirty="0">
                <a:latin typeface="Aparajita" panose="020B0604020202020204" pitchFamily="34" charset="0"/>
                <a:cs typeface="Aparajita" panose="020B0604020202020204" pitchFamily="34" charset="0"/>
              </a:rPr>
              <a:t>Education</a:t>
            </a:r>
          </a:p>
          <a:p>
            <a:r>
              <a:rPr lang="en-US" sz="2000" dirty="0">
                <a:latin typeface="Aparajita" panose="020B0604020202020204" pitchFamily="34" charset="0"/>
                <a:cs typeface="Aparajita" panose="020B0604020202020204" pitchFamily="34" charset="0"/>
              </a:rPr>
              <a:t>Mental state</a:t>
            </a:r>
          </a:p>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387" y="3307711"/>
            <a:ext cx="4621213"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8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410"/>
                                        </p:tgtEl>
                                        <p:attrNameLst>
                                          <p:attrName>style.visibility</p:attrName>
                                        </p:attrNameLst>
                                      </p:cBhvr>
                                      <p:to>
                                        <p:strVal val="visible"/>
                                      </p:to>
                                    </p:set>
                                    <p:animEffect transition="in" filter="fade">
                                      <p:cBhvr>
                                        <p:cTn id="14" dur="1000"/>
                                        <p:tgtEl>
                                          <p:spTgt spid="17410"/>
                                        </p:tgtEl>
                                      </p:cBhvr>
                                    </p:animEffect>
                                    <p:anim calcmode="lin" valueType="num">
                                      <p:cBhvr>
                                        <p:cTn id="15" dur="1000" fill="hold"/>
                                        <p:tgtEl>
                                          <p:spTgt spid="17410"/>
                                        </p:tgtEl>
                                        <p:attrNameLst>
                                          <p:attrName>ppt_x</p:attrName>
                                        </p:attrNameLst>
                                      </p:cBhvr>
                                      <p:tavLst>
                                        <p:tav tm="0">
                                          <p:val>
                                            <p:strVal val="#ppt_x"/>
                                          </p:val>
                                        </p:tav>
                                        <p:tav tm="100000">
                                          <p:val>
                                            <p:strVal val="#ppt_x"/>
                                          </p:val>
                                        </p:tav>
                                      </p:tavLst>
                                    </p:anim>
                                    <p:anim calcmode="lin" valueType="num">
                                      <p:cBhvr>
                                        <p:cTn id="16"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Current Reality</a:t>
            </a:r>
          </a:p>
        </p:txBody>
      </p:sp>
      <p:sp>
        <p:nvSpPr>
          <p:cNvPr id="3" name="Content Placeholder 2"/>
          <p:cNvSpPr>
            <a:spLocks noGrp="1"/>
          </p:cNvSpPr>
          <p:nvPr>
            <p:ph idx="1"/>
          </p:nvPr>
        </p:nvSpPr>
        <p:spPr>
          <a:xfrm>
            <a:off x="457200" y="1628776"/>
            <a:ext cx="7772400" cy="4162426"/>
          </a:xfrm>
        </p:spPr>
        <p:txBody>
          <a:bodyPr/>
          <a:lstStyle/>
          <a:p>
            <a:r>
              <a:rPr lang="en-US" sz="2000" dirty="0">
                <a:latin typeface="Aparajita" panose="020B0604020202020204" pitchFamily="34" charset="0"/>
                <a:cs typeface="Aparajita" panose="020B0604020202020204" pitchFamily="34" charset="0"/>
              </a:rPr>
              <a:t>Active family court case</a:t>
            </a:r>
          </a:p>
          <a:p>
            <a:r>
              <a:rPr lang="en-US" sz="2000" dirty="0">
                <a:latin typeface="Aparajita" panose="020B0604020202020204" pitchFamily="34" charset="0"/>
                <a:cs typeface="Aparajita" panose="020B0604020202020204" pitchFamily="34" charset="0"/>
              </a:rPr>
              <a:t>Active criminal court case</a:t>
            </a:r>
          </a:p>
          <a:p>
            <a:r>
              <a:rPr lang="en-US" sz="2000" dirty="0">
                <a:latin typeface="Aparajita" panose="020B0604020202020204" pitchFamily="34" charset="0"/>
                <a:cs typeface="Aparajita" panose="020B0604020202020204" pitchFamily="34" charset="0"/>
              </a:rPr>
              <a:t>Child support</a:t>
            </a:r>
          </a:p>
          <a:p>
            <a:r>
              <a:rPr lang="en-US" sz="2000" dirty="0">
                <a:latin typeface="Aparajita" panose="020B0604020202020204" pitchFamily="34" charset="0"/>
                <a:cs typeface="Aparajita" panose="020B0604020202020204" pitchFamily="34" charset="0"/>
              </a:rPr>
              <a:t>Evicted from his home</a:t>
            </a:r>
          </a:p>
          <a:p>
            <a:r>
              <a:rPr lang="en-US" sz="2000" dirty="0">
                <a:latin typeface="Aparajita" panose="020B0604020202020204" pitchFamily="34" charset="0"/>
                <a:cs typeface="Aparajita" panose="020B0604020202020204" pitchFamily="34" charset="0"/>
              </a:rPr>
              <a:t>Cannot see his children</a:t>
            </a:r>
          </a:p>
          <a:p>
            <a:r>
              <a:rPr lang="en-US" sz="2000" dirty="0">
                <a:latin typeface="Aparajita" panose="020B0604020202020204" pitchFamily="34" charset="0"/>
                <a:cs typeface="Aparajita" panose="020B0604020202020204" pitchFamily="34" charset="0"/>
              </a:rPr>
              <a:t>Unemployed</a:t>
            </a:r>
          </a:p>
          <a:p>
            <a:r>
              <a:rPr lang="en-US" sz="2000" dirty="0">
                <a:latin typeface="Aparajita" panose="020B0604020202020204" pitchFamily="34" charset="0"/>
                <a:cs typeface="Aparajita" panose="020B0604020202020204" pitchFamily="34" charset="0"/>
              </a:rPr>
              <a:t>Or…..</a:t>
            </a:r>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1984" y="2646362"/>
            <a:ext cx="3182457" cy="318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72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434"/>
                                        </p:tgtEl>
                                        <p:attrNameLst>
                                          <p:attrName>style.visibility</p:attrName>
                                        </p:attrNameLst>
                                      </p:cBhvr>
                                      <p:to>
                                        <p:strVal val="visible"/>
                                      </p:to>
                                    </p:set>
                                    <p:animEffect transition="in" filter="fade">
                                      <p:cBhvr>
                                        <p:cTn id="44" dur="1000"/>
                                        <p:tgtEl>
                                          <p:spTgt spid="18434"/>
                                        </p:tgtEl>
                                      </p:cBhvr>
                                    </p:animEffect>
                                    <p:anim calcmode="lin" valueType="num">
                                      <p:cBhvr>
                                        <p:cTn id="45" dur="1000" fill="hold"/>
                                        <p:tgtEl>
                                          <p:spTgt spid="18434"/>
                                        </p:tgtEl>
                                        <p:attrNameLst>
                                          <p:attrName>ppt_x</p:attrName>
                                        </p:attrNameLst>
                                      </p:cBhvr>
                                      <p:tavLst>
                                        <p:tav tm="0">
                                          <p:val>
                                            <p:strVal val="#ppt_x"/>
                                          </p:val>
                                        </p:tav>
                                        <p:tav tm="100000">
                                          <p:val>
                                            <p:strVal val="#ppt_x"/>
                                          </p:val>
                                        </p:tav>
                                      </p:tavLst>
                                    </p:anim>
                                    <p:anim calcmode="lin" valueType="num">
                                      <p:cBhvr>
                                        <p:cTn id="46"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6861"/>
            <a:ext cx="7886700" cy="1023099"/>
          </a:xfrm>
        </p:spPr>
        <p:txBody>
          <a:bodyPr/>
          <a:lstStyle/>
          <a:p>
            <a:pPr algn="ctr"/>
            <a:r>
              <a:rPr lang="en-US" dirty="0">
                <a:latin typeface="Aharoni" panose="02010803020104030203" pitchFamily="2" charset="-79"/>
                <a:cs typeface="Aharoni" panose="02010803020104030203" pitchFamily="2" charset="-79"/>
              </a:rPr>
              <a:t>Employed….But!</a:t>
            </a:r>
          </a:p>
        </p:txBody>
      </p:sp>
      <p:sp>
        <p:nvSpPr>
          <p:cNvPr id="3" name="Content Placeholder 2"/>
          <p:cNvSpPr>
            <a:spLocks noGrp="1"/>
          </p:cNvSpPr>
          <p:nvPr>
            <p:ph idx="1"/>
          </p:nvPr>
        </p:nvSpPr>
        <p:spPr>
          <a:xfrm>
            <a:off x="371475" y="1026861"/>
            <a:ext cx="7772400" cy="3649133"/>
          </a:xfrm>
        </p:spPr>
        <p:txBody>
          <a:bodyPr/>
          <a:lstStyle/>
          <a:p>
            <a:r>
              <a:rPr lang="en-US" sz="2400" dirty="0">
                <a:latin typeface="Aparajita" panose="020B0604020202020204" pitchFamily="34" charset="0"/>
                <a:cs typeface="Aparajita" panose="020B0604020202020204" pitchFamily="34" charset="0"/>
              </a:rPr>
              <a:t>Must attend: Anger Management, parenting, Domestic Violence, mental health services, substance abuse, A.C.S. conferences, and court appearances</a:t>
            </a:r>
          </a:p>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09" y="3498993"/>
            <a:ext cx="3860480" cy="321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18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Suggestions</a:t>
            </a:r>
          </a:p>
        </p:txBody>
      </p:sp>
      <p:sp>
        <p:nvSpPr>
          <p:cNvPr id="3" name="Content Placeholder 2"/>
          <p:cNvSpPr>
            <a:spLocks noGrp="1"/>
          </p:cNvSpPr>
          <p:nvPr>
            <p:ph idx="1"/>
          </p:nvPr>
        </p:nvSpPr>
        <p:spPr>
          <a:xfrm>
            <a:off x="457200" y="1684868"/>
            <a:ext cx="7772400" cy="3649133"/>
          </a:xfrm>
        </p:spPr>
        <p:txBody>
          <a:bodyPr/>
          <a:lstStyle/>
          <a:p>
            <a:pPr marL="457200" indent="-457200">
              <a:buFont typeface="+mj-lt"/>
              <a:buAutoNum type="arabicPeriod"/>
            </a:pPr>
            <a:r>
              <a:rPr lang="en-US" sz="2000" dirty="0">
                <a:latin typeface="Aparajita" panose="020B0604020202020204" pitchFamily="34" charset="0"/>
                <a:cs typeface="Aparajita" panose="020B0604020202020204" pitchFamily="34" charset="0"/>
              </a:rPr>
              <a:t>Train staff to consider the fathers perspective</a:t>
            </a:r>
          </a:p>
          <a:p>
            <a:pPr marL="457200" indent="-457200">
              <a:buFont typeface="+mj-lt"/>
              <a:buAutoNum type="arabicPeriod"/>
            </a:pPr>
            <a:r>
              <a:rPr lang="en-US" sz="2000" dirty="0">
                <a:latin typeface="Aparajita" panose="020B0604020202020204" pitchFamily="34" charset="0"/>
                <a:cs typeface="Aparajita" panose="020B0604020202020204" pitchFamily="34" charset="0"/>
              </a:rPr>
              <a:t>Hire male staff members not only as outreach workers, but also as leadership</a:t>
            </a:r>
          </a:p>
          <a:p>
            <a:pPr marL="457200" indent="-457200">
              <a:buFont typeface="+mj-lt"/>
              <a:buAutoNum type="arabicPeriod"/>
            </a:pPr>
            <a:r>
              <a:rPr lang="en-US" sz="2000" dirty="0">
                <a:latin typeface="Aparajita" panose="020B0604020202020204" pitchFamily="34" charset="0"/>
                <a:cs typeface="Aparajita" panose="020B0604020202020204" pitchFamily="34" charset="0"/>
              </a:rPr>
              <a:t>Create more father friendly programs</a:t>
            </a:r>
          </a:p>
          <a:p>
            <a:pPr marL="457200" indent="-457200">
              <a:buFont typeface="+mj-lt"/>
              <a:buAutoNum type="arabicPeriod"/>
            </a:pPr>
            <a:r>
              <a:rPr lang="en-US" sz="2000" dirty="0">
                <a:latin typeface="Aparajita" panose="020B0604020202020204" pitchFamily="34" charset="0"/>
                <a:cs typeface="Aparajita" panose="020B0604020202020204" pitchFamily="34" charset="0"/>
              </a:rPr>
              <a:t>Invest in programs that provide services after normal business hours</a:t>
            </a:r>
          </a:p>
          <a:p>
            <a:pPr marL="457200" indent="-457200">
              <a:buFont typeface="+mj-lt"/>
              <a:buAutoNum type="arabicPeriod"/>
            </a:pPr>
            <a:r>
              <a:rPr lang="en-US" sz="2000" dirty="0">
                <a:latin typeface="Aparajita" panose="020B0604020202020204" pitchFamily="34" charset="0"/>
                <a:cs typeface="Aparajita" panose="020B0604020202020204" pitchFamily="34" charset="0"/>
              </a:rPr>
              <a:t>Consider fathers as resources</a:t>
            </a:r>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751" y="4526423"/>
            <a:ext cx="3446235" cy="233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8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506"/>
                                        </p:tgtEl>
                                        <p:attrNameLst>
                                          <p:attrName>style.visibility</p:attrName>
                                        </p:attrNameLst>
                                      </p:cBhvr>
                                      <p:to>
                                        <p:strVal val="visible"/>
                                      </p:to>
                                    </p:set>
                                    <p:animEffect transition="in" filter="fade">
                                      <p:cBhvr>
                                        <p:cTn id="42" dur="1000"/>
                                        <p:tgtEl>
                                          <p:spTgt spid="21506"/>
                                        </p:tgtEl>
                                      </p:cBhvr>
                                    </p:animEffect>
                                    <p:anim calcmode="lin" valueType="num">
                                      <p:cBhvr>
                                        <p:cTn id="43" dur="1000" fill="hold"/>
                                        <p:tgtEl>
                                          <p:spTgt spid="21506"/>
                                        </p:tgtEl>
                                        <p:attrNameLst>
                                          <p:attrName>ppt_x</p:attrName>
                                        </p:attrNameLst>
                                      </p:cBhvr>
                                      <p:tavLst>
                                        <p:tav tm="0">
                                          <p:val>
                                            <p:strVal val="#ppt_x"/>
                                          </p:val>
                                        </p:tav>
                                        <p:tav tm="100000">
                                          <p:val>
                                            <p:strVal val="#ppt_x"/>
                                          </p:val>
                                        </p:tav>
                                      </p:tavLst>
                                    </p:anim>
                                    <p:anim calcmode="lin" valueType="num">
                                      <p:cBhvr>
                                        <p:cTn id="44"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In the Circle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95830" y="2141538"/>
            <a:ext cx="3695140"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315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34652"/>
            <a:ext cx="7886700" cy="1023099"/>
          </a:xfrm>
        </p:spPr>
        <p:txBody>
          <a:bodyPr/>
          <a:lstStyle/>
          <a:p>
            <a:pPr algn="ctr"/>
            <a:r>
              <a:rPr lang="en-US" dirty="0">
                <a:latin typeface="Aharoni" panose="02010803020104030203" pitchFamily="2" charset="-79"/>
                <a:cs typeface="Aharoni" panose="02010803020104030203" pitchFamily="2" charset="-79"/>
              </a:rPr>
              <a:t>Ideally</a:t>
            </a:r>
          </a:p>
        </p:txBody>
      </p:sp>
      <p:sp>
        <p:nvSpPr>
          <p:cNvPr id="3" name="Content Placeholder 2"/>
          <p:cNvSpPr>
            <a:spLocks noGrp="1"/>
          </p:cNvSpPr>
          <p:nvPr>
            <p:ph idx="1"/>
          </p:nvPr>
        </p:nvSpPr>
        <p:spPr>
          <a:xfrm>
            <a:off x="605598" y="1762998"/>
            <a:ext cx="7886700" cy="4409202"/>
          </a:xfrm>
        </p:spPr>
        <p:txBody>
          <a:bodyPr>
            <a:normAutofit/>
          </a:bodyPr>
          <a:lstStyle/>
          <a:p>
            <a:pPr algn="ctr">
              <a:lnSpc>
                <a:spcPct val="150000"/>
              </a:lnSpc>
            </a:pPr>
            <a:r>
              <a:rPr lang="en-US" sz="2000" dirty="0">
                <a:latin typeface="Aparajita" panose="020B0604020202020204" pitchFamily="34" charset="0"/>
                <a:cs typeface="Aparajita" panose="020B0604020202020204" pitchFamily="34" charset="0"/>
              </a:rPr>
              <a:t>Sustained parenting</a:t>
            </a:r>
          </a:p>
          <a:p>
            <a:pPr algn="ctr">
              <a:lnSpc>
                <a:spcPct val="150000"/>
              </a:lnSpc>
            </a:pPr>
            <a:r>
              <a:rPr lang="en-US" sz="2000" dirty="0">
                <a:latin typeface="Aparajita" panose="020B0604020202020204" pitchFamily="34" charset="0"/>
                <a:cs typeface="Aparajita" panose="020B0604020202020204" pitchFamily="34" charset="0"/>
              </a:rPr>
              <a:t>Family reintegration</a:t>
            </a:r>
          </a:p>
          <a:p>
            <a:pPr algn="ctr">
              <a:lnSpc>
                <a:spcPct val="150000"/>
              </a:lnSpc>
            </a:pPr>
            <a:r>
              <a:rPr lang="en-US" sz="2000" dirty="0">
                <a:latin typeface="Aparajita" panose="020B0604020202020204" pitchFamily="34" charset="0"/>
                <a:cs typeface="Aparajita" panose="020B0604020202020204" pitchFamily="34" charset="0"/>
              </a:rPr>
              <a:t>Improved Self-Esteem</a:t>
            </a:r>
          </a:p>
          <a:p>
            <a:pPr algn="ctr">
              <a:lnSpc>
                <a:spcPct val="150000"/>
              </a:lnSpc>
            </a:pPr>
            <a:r>
              <a:rPr lang="en-US" sz="2000" dirty="0">
                <a:latin typeface="Aparajita" panose="020B0604020202020204" pitchFamily="34" charset="0"/>
                <a:cs typeface="Aparajita" panose="020B0604020202020204" pitchFamily="34" charset="0"/>
              </a:rPr>
              <a:t>Improved relationships</a:t>
            </a:r>
          </a:p>
          <a:p>
            <a:pPr algn="ctr">
              <a:lnSpc>
                <a:spcPct val="150000"/>
              </a:lnSpc>
            </a:pPr>
            <a:r>
              <a:rPr lang="en-US" sz="2000" dirty="0">
                <a:latin typeface="Aparajita" panose="020B0604020202020204" pitchFamily="34" charset="0"/>
                <a:cs typeface="Aparajita" panose="020B0604020202020204" pitchFamily="34" charset="0"/>
              </a:rPr>
              <a:t>Development of new skills and coping methods</a:t>
            </a:r>
          </a:p>
          <a:p>
            <a:pPr algn="ctr">
              <a:lnSpc>
                <a:spcPct val="150000"/>
              </a:lnSpc>
            </a:pPr>
            <a:r>
              <a:rPr lang="en-US" sz="2000" dirty="0">
                <a:latin typeface="Aparajita" panose="020B0604020202020204" pitchFamily="34" charset="0"/>
                <a:cs typeface="Aparajita" panose="020B0604020202020204" pitchFamily="34" charset="0"/>
              </a:rPr>
              <a:t>Decreased legal involvement</a:t>
            </a:r>
          </a:p>
          <a:p>
            <a:endParaRPr lang="en-US" dirty="0"/>
          </a:p>
        </p:txBody>
      </p:sp>
    </p:spTree>
    <p:extLst>
      <p:ext uri="{BB962C8B-B14F-4D97-AF65-F5344CB8AC3E}">
        <p14:creationId xmlns:p14="http://schemas.microsoft.com/office/powerpoint/2010/main" val="249643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Which will provide:</a:t>
            </a:r>
          </a:p>
        </p:txBody>
      </p:sp>
      <p:sp>
        <p:nvSpPr>
          <p:cNvPr id="3" name="Content Placeholder 2"/>
          <p:cNvSpPr>
            <a:spLocks noGrp="1"/>
          </p:cNvSpPr>
          <p:nvPr>
            <p:ph idx="1"/>
          </p:nvPr>
        </p:nvSpPr>
        <p:spPr>
          <a:xfrm>
            <a:off x="457200" y="2142068"/>
            <a:ext cx="7772400" cy="4144432"/>
          </a:xfrm>
        </p:spPr>
        <p:txBody>
          <a:bodyPr>
            <a:normAutofit/>
          </a:bodyPr>
          <a:lstStyle/>
          <a:p>
            <a:pPr algn="ctr">
              <a:lnSpc>
                <a:spcPct val="150000"/>
              </a:lnSpc>
            </a:pPr>
            <a:r>
              <a:rPr lang="en-US" sz="2000" dirty="0">
                <a:latin typeface="Aparajita" panose="020B0604020202020204" pitchFamily="34" charset="0"/>
                <a:cs typeface="Aparajita" panose="020B0604020202020204" pitchFamily="34" charset="0"/>
              </a:rPr>
              <a:t>Continuity</a:t>
            </a:r>
          </a:p>
          <a:p>
            <a:pPr algn="ctr">
              <a:lnSpc>
                <a:spcPct val="150000"/>
              </a:lnSpc>
            </a:pPr>
            <a:r>
              <a:rPr lang="en-US" sz="2000" dirty="0">
                <a:latin typeface="Aparajita" panose="020B0604020202020204" pitchFamily="34" charset="0"/>
                <a:cs typeface="Aparajita" panose="020B0604020202020204" pitchFamily="34" charset="0"/>
              </a:rPr>
              <a:t>Familiarity</a:t>
            </a:r>
          </a:p>
          <a:p>
            <a:pPr algn="ctr">
              <a:lnSpc>
                <a:spcPct val="150000"/>
              </a:lnSpc>
            </a:pPr>
            <a:r>
              <a:rPr lang="en-US" sz="2000" dirty="0">
                <a:latin typeface="Aparajita" panose="020B0604020202020204" pitchFamily="34" charset="0"/>
                <a:cs typeface="Aparajita" panose="020B0604020202020204" pitchFamily="34" charset="0"/>
              </a:rPr>
              <a:t>Expert Support</a:t>
            </a:r>
          </a:p>
          <a:p>
            <a:pPr algn="ctr">
              <a:lnSpc>
                <a:spcPct val="150000"/>
              </a:lnSpc>
            </a:pPr>
            <a:r>
              <a:rPr lang="en-US" sz="2000" dirty="0">
                <a:latin typeface="Aparajita" panose="020B0604020202020204" pitchFamily="34" charset="0"/>
                <a:cs typeface="Aparajita" panose="020B0604020202020204" pitchFamily="34" charset="0"/>
              </a:rPr>
              <a:t>Measurable Outcomes</a:t>
            </a:r>
          </a:p>
          <a:p>
            <a:pPr algn="ctr">
              <a:lnSpc>
                <a:spcPct val="150000"/>
              </a:lnSpc>
            </a:pPr>
            <a:r>
              <a:rPr lang="en-US" sz="2000" dirty="0">
                <a:latin typeface="Aparajita" panose="020B0604020202020204" pitchFamily="34" charset="0"/>
                <a:cs typeface="Aparajita" panose="020B0604020202020204" pitchFamily="34" charset="0"/>
              </a:rPr>
              <a:t>Less Recidivism</a:t>
            </a:r>
          </a:p>
          <a:p>
            <a:pPr algn="ctr">
              <a:lnSpc>
                <a:spcPct val="150000"/>
              </a:lnSpc>
            </a:pPr>
            <a:r>
              <a:rPr lang="en-US" sz="2000" dirty="0">
                <a:latin typeface="Aparajita" panose="020B0604020202020204" pitchFamily="34" charset="0"/>
                <a:cs typeface="Aparajita" panose="020B0604020202020204" pitchFamily="34" charset="0"/>
              </a:rPr>
              <a:t>Stronger Families</a:t>
            </a:r>
          </a:p>
          <a:p>
            <a:endParaRPr lang="en-US" dirty="0"/>
          </a:p>
        </p:txBody>
      </p:sp>
    </p:spTree>
    <p:extLst>
      <p:ext uri="{BB962C8B-B14F-4D97-AF65-F5344CB8AC3E}">
        <p14:creationId xmlns:p14="http://schemas.microsoft.com/office/powerpoint/2010/main" val="113511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haroni" panose="02010803020104030203" pitchFamily="2" charset="-79"/>
                <a:cs typeface="Aharoni" panose="02010803020104030203" pitchFamily="2" charset="-79"/>
              </a:rPr>
              <a:t>MoynihaN</a:t>
            </a:r>
            <a:r>
              <a:rPr lang="en-US" dirty="0">
                <a:latin typeface="Aharoni" panose="02010803020104030203" pitchFamily="2" charset="-79"/>
                <a:cs typeface="Aharoni" panose="02010803020104030203" pitchFamily="2" charset="-79"/>
              </a:rPr>
              <a:t> Report (1965)</a:t>
            </a:r>
          </a:p>
        </p:txBody>
      </p:sp>
      <p:sp>
        <p:nvSpPr>
          <p:cNvPr id="3" name="Content Placeholder 2"/>
          <p:cNvSpPr>
            <a:spLocks noGrp="1"/>
          </p:cNvSpPr>
          <p:nvPr>
            <p:ph idx="1"/>
          </p:nvPr>
        </p:nvSpPr>
        <p:spPr/>
        <p:txBody>
          <a:bodyPr>
            <a:normAutofit/>
          </a:bodyPr>
          <a:lstStyle/>
          <a:p>
            <a:r>
              <a:rPr lang="en-US" sz="2000" dirty="0">
                <a:latin typeface="Aparajita" panose="020B0604020202020204" pitchFamily="34" charset="0"/>
                <a:cs typeface="Aparajita" panose="020B0604020202020204" pitchFamily="34" charset="0"/>
              </a:rPr>
              <a:t>At the heart of the deterioration of the fabric of Negro society is the deterioration of the Negro family.</a:t>
            </a:r>
          </a:p>
          <a:p>
            <a:r>
              <a:rPr lang="en-US" sz="2000" dirty="0">
                <a:latin typeface="Aparajita" panose="020B0604020202020204" pitchFamily="34" charset="0"/>
                <a:cs typeface="Aparajita" panose="020B0604020202020204" pitchFamily="34" charset="0"/>
              </a:rPr>
              <a:t>It is the fundamental source of the weakness of the Negro community at the present time.</a:t>
            </a:r>
          </a:p>
          <a:p>
            <a:r>
              <a:rPr lang="en-US" sz="2000" dirty="0">
                <a:latin typeface="Aparajita" panose="020B0604020202020204" pitchFamily="34" charset="0"/>
                <a:cs typeface="Aparajita" panose="020B0604020202020204" pitchFamily="34" charset="0"/>
              </a:rPr>
              <a:t>The family is the basic social unit of American life; it is the basic socializing unit. By and large, adult conduct in society is learned as a child. </a:t>
            </a:r>
          </a:p>
          <a:p>
            <a:r>
              <a:rPr lang="en-US" sz="2000" dirty="0">
                <a:latin typeface="Aparajita" panose="020B0604020202020204" pitchFamily="34" charset="0"/>
                <a:cs typeface="Aparajita" panose="020B0604020202020204" pitchFamily="34" charset="0"/>
              </a:rPr>
              <a:t>The Breakdown of the Negro Family Has Led to a Startling Increase in Welfare Dependency </a:t>
            </a:r>
          </a:p>
          <a:p>
            <a:r>
              <a:rPr lang="en-US" sz="2000" dirty="0">
                <a:latin typeface="Aparajita" panose="020B0604020202020204" pitchFamily="34" charset="0"/>
                <a:cs typeface="Aparajita" panose="020B0604020202020204" pitchFamily="34" charset="0"/>
              </a:rPr>
              <a:t>- See more at: http://www.blackpast.org/primary/moynihan-report-1965#sthash.GfowewcC.dpuf</a:t>
            </a:r>
          </a:p>
          <a:p>
            <a:endParaRPr lang="en-US" dirty="0"/>
          </a:p>
        </p:txBody>
      </p:sp>
    </p:spTree>
    <p:extLst>
      <p:ext uri="{BB962C8B-B14F-4D97-AF65-F5344CB8AC3E}">
        <p14:creationId xmlns:p14="http://schemas.microsoft.com/office/powerpoint/2010/main" val="4211451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214" y="489338"/>
            <a:ext cx="3353091" cy="363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020" y="766772"/>
            <a:ext cx="3931664" cy="243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96" y="3969309"/>
            <a:ext cx="3033847" cy="197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808" y="3795988"/>
            <a:ext cx="3568674" cy="26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644" y="338400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645" y="103416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41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535"/>
                                        </p:tgtEl>
                                        <p:attrNameLst>
                                          <p:attrName>style.visibility</p:attrName>
                                        </p:attrNameLst>
                                      </p:cBhvr>
                                      <p:to>
                                        <p:strVal val="visible"/>
                                      </p:to>
                                    </p:set>
                                    <p:animEffect transition="in" filter="fade">
                                      <p:cBhvr>
                                        <p:cTn id="14" dur="1000"/>
                                        <p:tgtEl>
                                          <p:spTgt spid="22535"/>
                                        </p:tgtEl>
                                      </p:cBhvr>
                                    </p:animEffect>
                                    <p:anim calcmode="lin" valueType="num">
                                      <p:cBhvr>
                                        <p:cTn id="15" dur="1000" fill="hold"/>
                                        <p:tgtEl>
                                          <p:spTgt spid="22535"/>
                                        </p:tgtEl>
                                        <p:attrNameLst>
                                          <p:attrName>ppt_x</p:attrName>
                                        </p:attrNameLst>
                                      </p:cBhvr>
                                      <p:tavLst>
                                        <p:tav tm="0">
                                          <p:val>
                                            <p:strVal val="#ppt_x"/>
                                          </p:val>
                                        </p:tav>
                                        <p:tav tm="100000">
                                          <p:val>
                                            <p:strVal val="#ppt_x"/>
                                          </p:val>
                                        </p:tav>
                                      </p:tavLst>
                                    </p:anim>
                                    <p:anim calcmode="lin" valueType="num">
                                      <p:cBhvr>
                                        <p:cTn id="16" dur="1000" fill="hold"/>
                                        <p:tgtEl>
                                          <p:spTgt spid="225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fade">
                                      <p:cBhvr>
                                        <p:cTn id="21" dur="1000"/>
                                        <p:tgtEl>
                                          <p:spTgt spid="22531"/>
                                        </p:tgtEl>
                                      </p:cBhvr>
                                    </p:animEffect>
                                    <p:anim calcmode="lin" valueType="num">
                                      <p:cBhvr>
                                        <p:cTn id="22" dur="1000" fill="hold"/>
                                        <p:tgtEl>
                                          <p:spTgt spid="22531"/>
                                        </p:tgtEl>
                                        <p:attrNameLst>
                                          <p:attrName>ppt_x</p:attrName>
                                        </p:attrNameLst>
                                      </p:cBhvr>
                                      <p:tavLst>
                                        <p:tav tm="0">
                                          <p:val>
                                            <p:strVal val="#ppt_x"/>
                                          </p:val>
                                        </p:tav>
                                        <p:tav tm="100000">
                                          <p:val>
                                            <p:strVal val="#ppt_x"/>
                                          </p:val>
                                        </p:tav>
                                      </p:tavLst>
                                    </p:anim>
                                    <p:anim calcmode="lin" valueType="num">
                                      <p:cBhvr>
                                        <p:cTn id="23"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532"/>
                                        </p:tgtEl>
                                        <p:attrNameLst>
                                          <p:attrName>style.visibility</p:attrName>
                                        </p:attrNameLst>
                                      </p:cBhvr>
                                      <p:to>
                                        <p:strVal val="visible"/>
                                      </p:to>
                                    </p:set>
                                    <p:animEffect transition="in" filter="fade">
                                      <p:cBhvr>
                                        <p:cTn id="28" dur="1000"/>
                                        <p:tgtEl>
                                          <p:spTgt spid="22532"/>
                                        </p:tgtEl>
                                      </p:cBhvr>
                                    </p:animEffect>
                                    <p:anim calcmode="lin" valueType="num">
                                      <p:cBhvr>
                                        <p:cTn id="29" dur="1000" fill="hold"/>
                                        <p:tgtEl>
                                          <p:spTgt spid="22532"/>
                                        </p:tgtEl>
                                        <p:attrNameLst>
                                          <p:attrName>ppt_x</p:attrName>
                                        </p:attrNameLst>
                                      </p:cBhvr>
                                      <p:tavLst>
                                        <p:tav tm="0">
                                          <p:val>
                                            <p:strVal val="#ppt_x"/>
                                          </p:val>
                                        </p:tav>
                                        <p:tav tm="100000">
                                          <p:val>
                                            <p:strVal val="#ppt_x"/>
                                          </p:val>
                                        </p:tav>
                                      </p:tavLst>
                                    </p:anim>
                                    <p:anim calcmode="lin" valueType="num">
                                      <p:cBhvr>
                                        <p:cTn id="30" dur="1000" fill="hold"/>
                                        <p:tgtEl>
                                          <p:spTgt spid="225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534"/>
                                        </p:tgtEl>
                                        <p:attrNameLst>
                                          <p:attrName>style.visibility</p:attrName>
                                        </p:attrNameLst>
                                      </p:cBhvr>
                                      <p:to>
                                        <p:strVal val="visible"/>
                                      </p:to>
                                    </p:set>
                                    <p:animEffect transition="in" filter="fade">
                                      <p:cBhvr>
                                        <p:cTn id="35" dur="1000"/>
                                        <p:tgtEl>
                                          <p:spTgt spid="22534"/>
                                        </p:tgtEl>
                                      </p:cBhvr>
                                    </p:animEffect>
                                    <p:anim calcmode="lin" valueType="num">
                                      <p:cBhvr>
                                        <p:cTn id="36" dur="1000" fill="hold"/>
                                        <p:tgtEl>
                                          <p:spTgt spid="22534"/>
                                        </p:tgtEl>
                                        <p:attrNameLst>
                                          <p:attrName>ppt_x</p:attrName>
                                        </p:attrNameLst>
                                      </p:cBhvr>
                                      <p:tavLst>
                                        <p:tav tm="0">
                                          <p:val>
                                            <p:strVal val="#ppt_x"/>
                                          </p:val>
                                        </p:tav>
                                        <p:tav tm="100000">
                                          <p:val>
                                            <p:strVal val="#ppt_x"/>
                                          </p:val>
                                        </p:tav>
                                      </p:tavLst>
                                    </p:anim>
                                    <p:anim calcmode="lin" valueType="num">
                                      <p:cBhvr>
                                        <p:cTn id="37" dur="1000" fill="hold"/>
                                        <p:tgtEl>
                                          <p:spTgt spid="225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533"/>
                                        </p:tgtEl>
                                        <p:attrNameLst>
                                          <p:attrName>style.visibility</p:attrName>
                                        </p:attrNameLst>
                                      </p:cBhvr>
                                      <p:to>
                                        <p:strVal val="visible"/>
                                      </p:to>
                                    </p:set>
                                    <p:animEffect transition="in" filter="fade">
                                      <p:cBhvr>
                                        <p:cTn id="42" dur="1000"/>
                                        <p:tgtEl>
                                          <p:spTgt spid="22533"/>
                                        </p:tgtEl>
                                      </p:cBhvr>
                                    </p:animEffect>
                                    <p:anim calcmode="lin" valueType="num">
                                      <p:cBhvr>
                                        <p:cTn id="43" dur="1000" fill="hold"/>
                                        <p:tgtEl>
                                          <p:spTgt spid="22533"/>
                                        </p:tgtEl>
                                        <p:attrNameLst>
                                          <p:attrName>ppt_x</p:attrName>
                                        </p:attrNameLst>
                                      </p:cBhvr>
                                      <p:tavLst>
                                        <p:tav tm="0">
                                          <p:val>
                                            <p:strVal val="#ppt_x"/>
                                          </p:val>
                                        </p:tav>
                                        <p:tav tm="100000">
                                          <p:val>
                                            <p:strVal val="#ppt_x"/>
                                          </p:val>
                                        </p:tav>
                                      </p:tavLst>
                                    </p:anim>
                                    <p:anim calcmode="lin" valueType="num">
                                      <p:cBhvr>
                                        <p:cTn id="44" dur="1000" fill="hold"/>
                                        <p:tgtEl>
                                          <p:spTgt spid="225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haroni" panose="02010803020104030203" pitchFamily="2" charset="-79"/>
                <a:cs typeface="Aharoni" panose="02010803020104030203" pitchFamily="2" charset="-79"/>
              </a:rPr>
              <a:t>Client and Organizational Success</a:t>
            </a:r>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50900" y="2594769"/>
            <a:ext cx="6985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133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Our Pledge</a:t>
            </a: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94355" y="2141538"/>
            <a:ext cx="6298089"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528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Final Thought</a:t>
            </a:r>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696" y="2581088"/>
            <a:ext cx="482282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140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071" y="1072965"/>
            <a:ext cx="7886700" cy="1023099"/>
          </a:xfrm>
        </p:spPr>
        <p:txBody>
          <a:bodyPr/>
          <a:lstStyle/>
          <a:p>
            <a:pPr algn="ctr"/>
            <a:r>
              <a:rPr lang="en-US" dirty="0">
                <a:latin typeface="Aharoni" panose="02010803020104030203" pitchFamily="2" charset="-79"/>
                <a:cs typeface="Aharoni" panose="02010803020104030203" pitchFamily="2" charset="-79"/>
              </a:rPr>
              <a:t>References</a:t>
            </a:r>
          </a:p>
        </p:txBody>
      </p:sp>
      <p:sp>
        <p:nvSpPr>
          <p:cNvPr id="3" name="Content Placeholder 2"/>
          <p:cNvSpPr>
            <a:spLocks noGrp="1"/>
          </p:cNvSpPr>
          <p:nvPr>
            <p:ph idx="1"/>
          </p:nvPr>
        </p:nvSpPr>
        <p:spPr/>
        <p:txBody>
          <a:bodyPr>
            <a:normAutofit fontScale="55000" lnSpcReduction="20000"/>
          </a:bodyPr>
          <a:lstStyle/>
          <a:p>
            <a:r>
              <a:rPr lang="en-US" dirty="0">
                <a:latin typeface="Aparajita" panose="020B0604020202020204" pitchFamily="34" charset="0"/>
                <a:cs typeface="Aparajita" panose="020B0604020202020204" pitchFamily="34" charset="0"/>
              </a:rPr>
              <a:t>Black man's burden: myth of the deadbeat (A Voice for Men)</a:t>
            </a:r>
          </a:p>
          <a:p>
            <a:r>
              <a:rPr lang="en-US" dirty="0">
                <a:latin typeface="Aparajita" panose="020B0604020202020204" pitchFamily="34" charset="0"/>
                <a:cs typeface="Aparajita" panose="020B0604020202020204" pitchFamily="34" charset="0"/>
              </a:rPr>
              <a:t>Cheadle, J., Amato, P., &amp; King, V. (2010). Pattern of nonresident father contact. </a:t>
            </a:r>
            <a:r>
              <a:rPr lang="en-US" i="1" dirty="0">
                <a:latin typeface="Aparajita" panose="020B0604020202020204" pitchFamily="34" charset="0"/>
                <a:cs typeface="Aparajita" panose="020B0604020202020204" pitchFamily="34" charset="0"/>
              </a:rPr>
              <a:t>Demography</a:t>
            </a:r>
            <a:r>
              <a:rPr lang="en-US" dirty="0">
                <a:latin typeface="Aparajita" panose="020B0604020202020204" pitchFamily="34" charset="0"/>
                <a:cs typeface="Aparajita" panose="020B0604020202020204" pitchFamily="34" charset="0"/>
              </a:rPr>
              <a:t>, </a:t>
            </a:r>
            <a:r>
              <a:rPr lang="en-US" i="1" dirty="0">
                <a:latin typeface="Aparajita" panose="020B0604020202020204" pitchFamily="34" charset="0"/>
                <a:cs typeface="Aparajita" panose="020B0604020202020204" pitchFamily="34" charset="0"/>
              </a:rPr>
              <a:t>47</a:t>
            </a:r>
            <a:r>
              <a:rPr lang="en-US" dirty="0">
                <a:latin typeface="Aparajita" panose="020B0604020202020204" pitchFamily="34" charset="0"/>
                <a:cs typeface="Aparajita" panose="020B0604020202020204" pitchFamily="34" charset="0"/>
              </a:rPr>
              <a:t>(1), 205-225.  </a:t>
            </a:r>
          </a:p>
          <a:p>
            <a:r>
              <a:rPr lang="en-US" dirty="0">
                <a:latin typeface="Aparajita" panose="020B0604020202020204" pitchFamily="34" charset="0"/>
                <a:cs typeface="Aparajita" panose="020B0604020202020204" pitchFamily="34" charset="0"/>
              </a:rPr>
              <a:t>Geller, A., </a:t>
            </a:r>
            <a:r>
              <a:rPr lang="en-US" dirty="0" err="1">
                <a:latin typeface="Aparajita" panose="020B0604020202020204" pitchFamily="34" charset="0"/>
                <a:cs typeface="Aparajita" panose="020B0604020202020204" pitchFamily="34" charset="0"/>
              </a:rPr>
              <a:t>Garkinkel</a:t>
            </a:r>
            <a:r>
              <a:rPr lang="en-US" dirty="0">
                <a:latin typeface="Aparajita" panose="020B0604020202020204" pitchFamily="34" charset="0"/>
                <a:cs typeface="Aparajita" panose="020B0604020202020204" pitchFamily="34" charset="0"/>
              </a:rPr>
              <a:t>, I., &amp; Western, B. (2011). Paternal incarceration and support for children in fragile </a:t>
            </a:r>
            <a:r>
              <a:rPr lang="en-US" dirty="0" err="1">
                <a:latin typeface="Aparajita" panose="020B0604020202020204" pitchFamily="34" charset="0"/>
                <a:cs typeface="Aparajita" panose="020B0604020202020204" pitchFamily="34" charset="0"/>
              </a:rPr>
              <a:t>families.</a:t>
            </a:r>
            <a:r>
              <a:rPr lang="en-US" i="1" dirty="0" err="1">
                <a:latin typeface="Aparajita" panose="020B0604020202020204" pitchFamily="34" charset="0"/>
                <a:cs typeface="Aparajita" panose="020B0604020202020204" pitchFamily="34" charset="0"/>
              </a:rPr>
              <a:t>Population</a:t>
            </a:r>
            <a:r>
              <a:rPr lang="en-US" i="1" dirty="0">
                <a:latin typeface="Aparajita" panose="020B0604020202020204" pitchFamily="34" charset="0"/>
                <a:cs typeface="Aparajita" panose="020B0604020202020204" pitchFamily="34" charset="0"/>
              </a:rPr>
              <a:t> Association of America</a:t>
            </a:r>
            <a:r>
              <a:rPr lang="en-US" dirty="0">
                <a:latin typeface="Aparajita" panose="020B0604020202020204" pitchFamily="34" charset="0"/>
                <a:cs typeface="Aparajita" panose="020B0604020202020204" pitchFamily="34" charset="0"/>
              </a:rPr>
              <a:t>, </a:t>
            </a:r>
          </a:p>
          <a:p>
            <a:r>
              <a:rPr lang="en-US" dirty="0">
                <a:latin typeface="Aparajita" panose="020B0604020202020204" pitchFamily="34" charset="0"/>
                <a:cs typeface="Aparajita" panose="020B0604020202020204" pitchFamily="34" charset="0"/>
              </a:rPr>
              <a:t>Gorman-Smith, D. (2008). Urban neighborhoods, families, and juvenile delinquency. </a:t>
            </a:r>
            <a:r>
              <a:rPr lang="en-US" i="1" dirty="0">
                <a:latin typeface="Aparajita" panose="020B0604020202020204" pitchFamily="34" charset="0"/>
                <a:cs typeface="Aparajita" panose="020B0604020202020204" pitchFamily="34" charset="0"/>
              </a:rPr>
              <a:t>The Prevention Researcher</a:t>
            </a:r>
            <a:r>
              <a:rPr lang="en-US" dirty="0">
                <a:latin typeface="Aparajita" panose="020B0604020202020204" pitchFamily="34" charset="0"/>
                <a:cs typeface="Aparajita" panose="020B0604020202020204" pitchFamily="34" charset="0"/>
              </a:rPr>
              <a:t>,</a:t>
            </a:r>
            <a:r>
              <a:rPr lang="en-US" i="1" dirty="0">
                <a:latin typeface="Aparajita" panose="020B0604020202020204" pitchFamily="34" charset="0"/>
                <a:cs typeface="Aparajita" panose="020B0604020202020204" pitchFamily="34" charset="0"/>
              </a:rPr>
              <a:t>15</a:t>
            </a:r>
            <a:r>
              <a:rPr lang="en-US" dirty="0">
                <a:latin typeface="Aparajita" panose="020B0604020202020204" pitchFamily="34" charset="0"/>
                <a:cs typeface="Aparajita" panose="020B0604020202020204" pitchFamily="34" charset="0"/>
              </a:rPr>
              <a:t>(1), 17-20.</a:t>
            </a:r>
          </a:p>
          <a:p>
            <a:r>
              <a:rPr lang="en-US" dirty="0">
                <a:latin typeface="Aparajita" panose="020B0604020202020204" pitchFamily="34" charset="0"/>
                <a:cs typeface="Aparajita" panose="020B0604020202020204" pitchFamily="34" charset="0"/>
              </a:rPr>
              <a:t>http://www.avoiceformen.com/misandry/alexacaliente-alyssapry-anitasarkeesian-jaclynf-abc-black-mans-burden-myth-of-the-deadbeat</a:t>
            </a:r>
          </a:p>
          <a:p>
            <a:r>
              <a:rPr lang="en-US" dirty="0">
                <a:latin typeface="Aparajita" panose="020B0604020202020204" pitchFamily="34" charset="0"/>
                <a:cs typeface="Aparajita" panose="020B0604020202020204" pitchFamily="34" charset="0"/>
              </a:rPr>
              <a:t>Lemay, C., Cashman, S., </a:t>
            </a:r>
            <a:r>
              <a:rPr lang="en-US" dirty="0" err="1">
                <a:latin typeface="Aparajita" panose="020B0604020202020204" pitchFamily="34" charset="0"/>
                <a:cs typeface="Aparajita" panose="020B0604020202020204" pitchFamily="34" charset="0"/>
              </a:rPr>
              <a:t>Elfenbein</a:t>
            </a:r>
            <a:r>
              <a:rPr lang="en-US" dirty="0">
                <a:latin typeface="Aparajita" panose="020B0604020202020204" pitchFamily="34" charset="0"/>
                <a:cs typeface="Aparajita" panose="020B0604020202020204" pitchFamily="34" charset="0"/>
              </a:rPr>
              <a:t>, D., &amp; Felice, M. (2010). A qualitative study of the meaning of fatherhood among urban fathers . </a:t>
            </a:r>
            <a:r>
              <a:rPr lang="en-US" i="1" dirty="0">
                <a:latin typeface="Aparajita" panose="020B0604020202020204" pitchFamily="34" charset="0"/>
                <a:cs typeface="Aparajita" panose="020B0604020202020204" pitchFamily="34" charset="0"/>
              </a:rPr>
              <a:t>Public Health Nursing</a:t>
            </a:r>
            <a:r>
              <a:rPr lang="en-US" dirty="0">
                <a:latin typeface="Aparajita" panose="020B0604020202020204" pitchFamily="34" charset="0"/>
                <a:cs typeface="Aparajita" panose="020B0604020202020204" pitchFamily="34" charset="0"/>
              </a:rPr>
              <a:t>, </a:t>
            </a:r>
            <a:r>
              <a:rPr lang="en-US" i="1" dirty="0">
                <a:latin typeface="Aparajita" panose="020B0604020202020204" pitchFamily="34" charset="0"/>
                <a:cs typeface="Aparajita" panose="020B0604020202020204" pitchFamily="34" charset="0"/>
              </a:rPr>
              <a:t>27</a:t>
            </a:r>
            <a:r>
              <a:rPr lang="en-US" dirty="0">
                <a:latin typeface="Aparajita" panose="020B0604020202020204" pitchFamily="34" charset="0"/>
                <a:cs typeface="Aparajita" panose="020B0604020202020204" pitchFamily="34" charset="0"/>
              </a:rPr>
              <a:t>(3), 221-231. </a:t>
            </a:r>
            <a:r>
              <a:rPr lang="en-US" dirty="0" err="1">
                <a:latin typeface="Aparajita" panose="020B0604020202020204" pitchFamily="34" charset="0"/>
                <a:cs typeface="Aparajita" panose="020B0604020202020204" pitchFamily="34" charset="0"/>
              </a:rPr>
              <a:t>doi</a:t>
            </a:r>
            <a:r>
              <a:rPr lang="en-US" dirty="0">
                <a:latin typeface="Aparajita" panose="020B0604020202020204" pitchFamily="34" charset="0"/>
                <a:cs typeface="Aparajita" panose="020B0604020202020204" pitchFamily="34" charset="0"/>
              </a:rPr>
              <a:t>: 10.1111/j.1525-1446.010.00847.x</a:t>
            </a:r>
          </a:p>
          <a:p>
            <a:r>
              <a:rPr lang="en-US" dirty="0">
                <a:latin typeface="Aparajita" panose="020B0604020202020204" pitchFamily="34" charset="0"/>
                <a:cs typeface="Aparajita" panose="020B0604020202020204" pitchFamily="34" charset="0"/>
              </a:rPr>
              <a:t>Levs, J. (2015). </a:t>
            </a:r>
            <a:r>
              <a:rPr lang="en-US" i="1" dirty="0">
                <a:latin typeface="Aparajita" panose="020B0604020202020204" pitchFamily="34" charset="0"/>
                <a:cs typeface="Aparajita" panose="020B0604020202020204" pitchFamily="34" charset="0"/>
              </a:rPr>
              <a:t>All in: How our work-first culture fails Dads, families, and businesses--and how we can fix it together</a:t>
            </a:r>
            <a:r>
              <a:rPr lang="en-US" dirty="0">
                <a:latin typeface="Aparajita" panose="020B0604020202020204" pitchFamily="34" charset="0"/>
                <a:cs typeface="Aparajita" panose="020B0604020202020204" pitchFamily="34" charset="0"/>
              </a:rPr>
              <a:t>. New York, NY: </a:t>
            </a:r>
            <a:r>
              <a:rPr lang="en-US" dirty="0" err="1">
                <a:latin typeface="Aparajita" panose="020B0604020202020204" pitchFamily="34" charset="0"/>
                <a:cs typeface="Aparajita" panose="020B0604020202020204" pitchFamily="34" charset="0"/>
              </a:rPr>
              <a:t>HarperOne</a:t>
            </a:r>
            <a:r>
              <a:rPr lang="en-US" dirty="0">
                <a:latin typeface="Aparajita" panose="020B0604020202020204" pitchFamily="34" charset="0"/>
                <a:cs typeface="Aparajita" panose="020B0604020202020204" pitchFamily="34" charset="0"/>
              </a:rPr>
              <a:t>.</a:t>
            </a:r>
          </a:p>
          <a:p>
            <a:r>
              <a:rPr lang="en-US" b="1" dirty="0">
                <a:latin typeface="Aparajita" panose="020B0604020202020204" pitchFamily="34" charset="0"/>
                <a:cs typeface="Aparajita" panose="020B0604020202020204" pitchFamily="34" charset="0"/>
              </a:rPr>
              <a:t>Nobles, W. (1986). African psychology: Toward its reclamation, </a:t>
            </a:r>
            <a:r>
              <a:rPr lang="en-US" b="1" dirty="0" err="1">
                <a:latin typeface="Aparajita" panose="020B0604020202020204" pitchFamily="34" charset="0"/>
                <a:cs typeface="Aparajita" panose="020B0604020202020204" pitchFamily="34" charset="0"/>
              </a:rPr>
              <a:t>reascension</a:t>
            </a:r>
            <a:r>
              <a:rPr lang="en-US" b="1" dirty="0">
                <a:latin typeface="Aparajita" panose="020B0604020202020204" pitchFamily="34" charset="0"/>
                <a:cs typeface="Aparajita" panose="020B0604020202020204" pitchFamily="34" charset="0"/>
              </a:rPr>
              <a:t>&amp; revitalization. Oakland, CA: The Institute for the Advanced Study of Black Family Life and Culture</a:t>
            </a:r>
            <a:endParaRPr lang="en-US" dirty="0">
              <a:latin typeface="Aparajita" panose="020B0604020202020204" pitchFamily="34" charset="0"/>
              <a:cs typeface="Aparajita" panose="020B0604020202020204" pitchFamily="34" charset="0"/>
            </a:endParaRPr>
          </a:p>
          <a:p>
            <a:r>
              <a:rPr lang="en-US" dirty="0">
                <a:latin typeface="Aparajita" panose="020B0604020202020204" pitchFamily="34" charset="0"/>
                <a:cs typeface="Aparajita" panose="020B0604020202020204" pitchFamily="34" charset="0"/>
              </a:rPr>
              <a:t>Stuart, E. (2014, February 14). How anti-poverty programs marginalize fathers. </a:t>
            </a:r>
            <a:r>
              <a:rPr lang="en-US" i="1" dirty="0">
                <a:latin typeface="Aparajita" panose="020B0604020202020204" pitchFamily="34" charset="0"/>
                <a:cs typeface="Aparajita" panose="020B0604020202020204" pitchFamily="34" charset="0"/>
              </a:rPr>
              <a:t>The Atlantic</a:t>
            </a:r>
            <a:r>
              <a:rPr lang="en-US" dirty="0">
                <a:latin typeface="Aparajita" panose="020B0604020202020204" pitchFamily="34" charset="0"/>
                <a:cs typeface="Aparajita" panose="020B0604020202020204" pitchFamily="34" charset="0"/>
              </a:rPr>
              <a:t>. Retrieved from </a:t>
            </a:r>
            <a:r>
              <a:rPr lang="en-US" u="sng" dirty="0">
                <a:latin typeface="Aparajita" panose="020B0604020202020204" pitchFamily="34" charset="0"/>
                <a:cs typeface="Aparajita" panose="020B0604020202020204" pitchFamily="34" charset="0"/>
                <a:hlinkClick r:id="rId2"/>
              </a:rPr>
              <a:t>http://www.theatlantic.com/politics/archive/2014/02/how-anti-poverty-programs-marginalize-fathers/283984/</a:t>
            </a:r>
            <a:endParaRPr lang="en-US" dirty="0">
              <a:latin typeface="Aparajita" panose="020B0604020202020204" pitchFamily="34" charset="0"/>
              <a:cs typeface="Aparajita" panose="020B0604020202020204" pitchFamily="34" charset="0"/>
            </a:endParaRPr>
          </a:p>
          <a:p>
            <a:r>
              <a:rPr lang="en-US" dirty="0">
                <a:latin typeface="Aparajita" panose="020B0604020202020204" pitchFamily="34" charset="0"/>
                <a:cs typeface="Aparajita" panose="020B0604020202020204" pitchFamily="34" charset="0"/>
              </a:rPr>
              <a:t>Walker, R., Reid, C., &amp; Logan, T. (2010). Race differences among noncustodial fathers noncompliant in child support: Involvement and self-perceptions of fathering. </a:t>
            </a:r>
            <a:r>
              <a:rPr lang="en-US" i="1" dirty="0">
                <a:latin typeface="Aparajita" panose="020B0604020202020204" pitchFamily="34" charset="0"/>
                <a:cs typeface="Aparajita" panose="020B0604020202020204" pitchFamily="34" charset="0"/>
              </a:rPr>
              <a:t>Journal of Family Studies</a:t>
            </a:r>
            <a:r>
              <a:rPr lang="en-US" dirty="0">
                <a:latin typeface="Aparajita" panose="020B0604020202020204" pitchFamily="34" charset="0"/>
                <a:cs typeface="Aparajita" panose="020B0604020202020204" pitchFamily="34" charset="0"/>
              </a:rPr>
              <a:t>, </a:t>
            </a:r>
            <a:r>
              <a:rPr lang="en-US" i="1" dirty="0">
                <a:latin typeface="Aparajita" panose="020B0604020202020204" pitchFamily="34" charset="0"/>
                <a:cs typeface="Aparajita" panose="020B0604020202020204" pitchFamily="34" charset="0"/>
              </a:rPr>
              <a:t>16</a:t>
            </a:r>
            <a:r>
              <a:rPr lang="en-US" dirty="0">
                <a:latin typeface="Aparajita" panose="020B0604020202020204" pitchFamily="34" charset="0"/>
                <a:cs typeface="Aparajita" panose="020B0604020202020204" pitchFamily="34" charset="0"/>
              </a:rPr>
              <a:t>(1),  </a:t>
            </a:r>
          </a:p>
          <a:p>
            <a:r>
              <a:rPr lang="en-US" dirty="0" err="1">
                <a:latin typeface="Aparajita" panose="020B0604020202020204" pitchFamily="34" charset="0"/>
                <a:cs typeface="Aparajita" panose="020B0604020202020204" pitchFamily="34" charset="0"/>
              </a:rPr>
              <a:t>Wampler</a:t>
            </a:r>
            <a:r>
              <a:rPr lang="en-US" dirty="0">
                <a:latin typeface="Aparajita" panose="020B0604020202020204" pitchFamily="34" charset="0"/>
                <a:cs typeface="Aparajita" panose="020B0604020202020204" pitchFamily="34" charset="0"/>
              </a:rPr>
              <a:t>, R., &amp; Downs, A. (2009). Parent and peer attachment in minority males at high risk for delinquency. </a:t>
            </a:r>
            <a:r>
              <a:rPr lang="en-US" i="1" dirty="0">
                <a:latin typeface="Aparajita" panose="020B0604020202020204" pitchFamily="34" charset="0"/>
                <a:cs typeface="Aparajita" panose="020B0604020202020204" pitchFamily="34" charset="0"/>
              </a:rPr>
              <a:t>Springer Science Business Media, LLC 2009</a:t>
            </a:r>
            <a:r>
              <a:rPr lang="en-US" dirty="0">
                <a:latin typeface="Aparajita" panose="020B0604020202020204" pitchFamily="34" charset="0"/>
                <a:cs typeface="Aparajita" panose="020B0604020202020204" pitchFamily="34" charset="0"/>
              </a:rPr>
              <a:t>, </a:t>
            </a:r>
            <a:r>
              <a:rPr lang="en-US" dirty="0" err="1">
                <a:latin typeface="Aparajita" panose="020B0604020202020204" pitchFamily="34" charset="0"/>
                <a:cs typeface="Aparajita" panose="020B0604020202020204" pitchFamily="34" charset="0"/>
              </a:rPr>
              <a:t>doi</a:t>
            </a:r>
            <a:r>
              <a:rPr lang="en-US" dirty="0">
                <a:latin typeface="Aparajita" panose="020B0604020202020204" pitchFamily="34" charset="0"/>
                <a:cs typeface="Aparajita" panose="020B0604020202020204" pitchFamily="34" charset="0"/>
              </a:rPr>
              <a:t>: 10.1007/s10615-009-0239-8</a:t>
            </a:r>
          </a:p>
          <a:p>
            <a:endParaRPr lang="en-US"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561395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New Familial Equations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2464" y="2403474"/>
            <a:ext cx="3042168" cy="1719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027" y="2405062"/>
            <a:ext cx="98742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263" y="4608520"/>
            <a:ext cx="2809875"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3489" y="4215614"/>
            <a:ext cx="12065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0979" y="2839457"/>
            <a:ext cx="2788639" cy="228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03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1000"/>
                                        <p:tgtEl>
                                          <p:spTgt spid="3075"/>
                                        </p:tgtEl>
                                      </p:cBhvr>
                                    </p:animEffect>
                                    <p:anim calcmode="lin" valueType="num">
                                      <p:cBhvr>
                                        <p:cTn id="15" dur="1000" fill="hold"/>
                                        <p:tgtEl>
                                          <p:spTgt spid="3075"/>
                                        </p:tgtEl>
                                        <p:attrNameLst>
                                          <p:attrName>ppt_x</p:attrName>
                                        </p:attrNameLst>
                                      </p:cBhvr>
                                      <p:tavLst>
                                        <p:tav tm="0">
                                          <p:val>
                                            <p:strVal val="#ppt_x"/>
                                          </p:val>
                                        </p:tav>
                                        <p:tav tm="100000">
                                          <p:val>
                                            <p:strVal val="#ppt_x"/>
                                          </p:val>
                                        </p:tav>
                                      </p:tavLst>
                                    </p:anim>
                                    <p:anim calcmode="lin" valueType="num">
                                      <p:cBhvr>
                                        <p:cTn id="1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7"/>
                                        </p:tgtEl>
                                        <p:attrNameLst>
                                          <p:attrName>style.visibility</p:attrName>
                                        </p:attrNameLst>
                                      </p:cBhvr>
                                      <p:to>
                                        <p:strVal val="visible"/>
                                      </p:to>
                                    </p:set>
                                    <p:animEffect transition="in" filter="fade">
                                      <p:cBhvr>
                                        <p:cTn id="28" dur="1000"/>
                                        <p:tgtEl>
                                          <p:spTgt spid="3077"/>
                                        </p:tgtEl>
                                      </p:cBhvr>
                                    </p:animEffect>
                                    <p:anim calcmode="lin" valueType="num">
                                      <p:cBhvr>
                                        <p:cTn id="29" dur="1000" fill="hold"/>
                                        <p:tgtEl>
                                          <p:spTgt spid="3077"/>
                                        </p:tgtEl>
                                        <p:attrNameLst>
                                          <p:attrName>ppt_x</p:attrName>
                                        </p:attrNameLst>
                                      </p:cBhvr>
                                      <p:tavLst>
                                        <p:tav tm="0">
                                          <p:val>
                                            <p:strVal val="#ppt_x"/>
                                          </p:val>
                                        </p:tav>
                                        <p:tav tm="100000">
                                          <p:val>
                                            <p:strVal val="#ppt_x"/>
                                          </p:val>
                                        </p:tav>
                                      </p:tavLst>
                                    </p:anim>
                                    <p:anim calcmode="lin" valueType="num">
                                      <p:cBhvr>
                                        <p:cTn id="30"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80"/>
                                        </p:tgtEl>
                                        <p:attrNameLst>
                                          <p:attrName>style.visibility</p:attrName>
                                        </p:attrNameLst>
                                      </p:cBhvr>
                                      <p:to>
                                        <p:strVal val="visible"/>
                                      </p:to>
                                    </p:set>
                                    <p:animEffect transition="in" filter="fade">
                                      <p:cBhvr>
                                        <p:cTn id="35" dur="1000"/>
                                        <p:tgtEl>
                                          <p:spTgt spid="3080"/>
                                        </p:tgtEl>
                                      </p:cBhvr>
                                    </p:animEffect>
                                    <p:anim calcmode="lin" valueType="num">
                                      <p:cBhvr>
                                        <p:cTn id="36" dur="1000" fill="hold"/>
                                        <p:tgtEl>
                                          <p:spTgt spid="3080"/>
                                        </p:tgtEl>
                                        <p:attrNameLst>
                                          <p:attrName>ppt_x</p:attrName>
                                        </p:attrNameLst>
                                      </p:cBhvr>
                                      <p:tavLst>
                                        <p:tav tm="0">
                                          <p:val>
                                            <p:strVal val="#ppt_x"/>
                                          </p:val>
                                        </p:tav>
                                        <p:tav tm="100000">
                                          <p:val>
                                            <p:strVal val="#ppt_x"/>
                                          </p:val>
                                        </p:tav>
                                      </p:tavLst>
                                    </p:anim>
                                    <p:anim calcmode="lin" valueType="num">
                                      <p:cBhvr>
                                        <p:cTn id="37"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Adverse Effects</a:t>
            </a:r>
          </a:p>
        </p:txBody>
      </p:sp>
      <p:sp>
        <p:nvSpPr>
          <p:cNvPr id="3" name="Content Placeholder 2"/>
          <p:cNvSpPr>
            <a:spLocks noGrp="1"/>
          </p:cNvSpPr>
          <p:nvPr>
            <p:ph idx="1"/>
          </p:nvPr>
        </p:nvSpPr>
        <p:spPr/>
        <p:txBody>
          <a:bodyPr/>
          <a:lstStyle/>
          <a:p>
            <a:r>
              <a:rPr lang="en-US" sz="2000" dirty="0">
                <a:latin typeface="Aparajita" panose="020B0604020202020204" pitchFamily="34" charset="0"/>
                <a:cs typeface="Aparajita" panose="020B0604020202020204" pitchFamily="34" charset="0"/>
              </a:rPr>
              <a:t>Researchers have pointed to incarceration as a primary cause of fathers being missing from the home, citing because of which, there is acute marital and social stress, which places couples at a high risk for divorce and separation. </a:t>
            </a:r>
          </a:p>
          <a:p>
            <a:r>
              <a:rPr lang="en-US" sz="2000" dirty="0">
                <a:latin typeface="Aparajita" panose="020B0604020202020204" pitchFamily="34" charset="0"/>
                <a:cs typeface="Aparajita" panose="020B0604020202020204" pitchFamily="34" charset="0"/>
              </a:rPr>
              <a:t>(Geller, </a:t>
            </a:r>
            <a:r>
              <a:rPr lang="en-US" sz="2000" dirty="0" err="1">
                <a:latin typeface="Aparajita" panose="020B0604020202020204" pitchFamily="34" charset="0"/>
                <a:cs typeface="Aparajita" panose="020B0604020202020204" pitchFamily="34" charset="0"/>
              </a:rPr>
              <a:t>Garkinkel</a:t>
            </a:r>
            <a:r>
              <a:rPr lang="en-US" sz="2000" dirty="0">
                <a:latin typeface="Aparajita" panose="020B0604020202020204" pitchFamily="34" charset="0"/>
                <a:cs typeface="Aparajita" panose="020B0604020202020204" pitchFamily="34" charset="0"/>
              </a:rPr>
              <a:t> &amp; Western, 2011)</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595" y="5014164"/>
            <a:ext cx="1978706" cy="12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966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haroni" panose="02010803020104030203" pitchFamily="2" charset="-79"/>
                <a:cs typeface="Aharoni" panose="02010803020104030203" pitchFamily="2" charset="-79"/>
              </a:rPr>
              <a:t>Consolidated Abuse/Neglect investigations (2017)</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406" y="2469643"/>
            <a:ext cx="8785032" cy="306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78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6822" y="1403350"/>
            <a:ext cx="7071973" cy="299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366" y="446088"/>
            <a:ext cx="19145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58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Aharoni" panose="02010803020104030203" pitchFamily="2" charset="-79"/>
                <a:cs typeface="Aharoni" panose="02010803020104030203" pitchFamily="2" charset="-79"/>
              </a:rPr>
              <a:t>MYTHS</a:t>
            </a:r>
          </a:p>
        </p:txBody>
      </p:sp>
      <p:sp>
        <p:nvSpPr>
          <p:cNvPr id="3" name="Content Placeholder 2"/>
          <p:cNvSpPr>
            <a:spLocks noGrp="1"/>
          </p:cNvSpPr>
          <p:nvPr>
            <p:ph idx="1"/>
          </p:nvPr>
        </p:nvSpPr>
        <p:spPr/>
        <p:txBody>
          <a:bodyPr>
            <a:normAutofit/>
          </a:bodyPr>
          <a:lstStyle/>
          <a:p>
            <a:pPr marL="457200" indent="-457200">
              <a:lnSpc>
                <a:spcPct val="200000"/>
              </a:lnSpc>
              <a:buFont typeface="+mj-lt"/>
              <a:buAutoNum type="arabicPeriod"/>
            </a:pPr>
            <a:r>
              <a:rPr lang="en-US" sz="2000" b="1" dirty="0">
                <a:latin typeface="Aparajita" panose="020B0604020202020204" pitchFamily="34" charset="0"/>
                <a:cs typeface="Aparajita" panose="020B0604020202020204" pitchFamily="34" charset="0"/>
              </a:rPr>
              <a:t>If fathers wants to be involved in their children’s lives they need only to step up (that simple)!</a:t>
            </a:r>
          </a:p>
          <a:p>
            <a:pPr marL="457200" indent="-457200">
              <a:lnSpc>
                <a:spcPct val="200000"/>
              </a:lnSpc>
              <a:buFont typeface="+mj-lt"/>
              <a:buAutoNum type="arabicPeriod"/>
            </a:pPr>
            <a:r>
              <a:rPr lang="en-US" sz="2000" b="1" dirty="0">
                <a:latin typeface="Aparajita" panose="020B0604020202020204" pitchFamily="34" charset="0"/>
                <a:cs typeface="Aparajita" panose="020B0604020202020204" pitchFamily="34" charset="0"/>
              </a:rPr>
              <a:t>The system supports cohesive family units.</a:t>
            </a:r>
          </a:p>
          <a:p>
            <a:pPr marL="457200" indent="-457200">
              <a:lnSpc>
                <a:spcPct val="200000"/>
              </a:lnSpc>
              <a:buFont typeface="+mj-lt"/>
              <a:buAutoNum type="arabicPeriod"/>
            </a:pPr>
            <a:r>
              <a:rPr lang="en-US" sz="2000" b="1" dirty="0">
                <a:latin typeface="Aparajita" panose="020B0604020202020204" pitchFamily="34" charset="0"/>
                <a:cs typeface="Aparajita" panose="020B0604020202020204" pitchFamily="34" charset="0"/>
              </a:rPr>
              <a:t>Human service agencies have the same level of commitment to the father as they do for the mother.</a:t>
            </a:r>
          </a:p>
          <a:p>
            <a:endParaRPr lang="en-US" dirty="0"/>
          </a:p>
        </p:txBody>
      </p:sp>
    </p:spTree>
    <p:extLst>
      <p:ext uri="{BB962C8B-B14F-4D97-AF65-F5344CB8AC3E}">
        <p14:creationId xmlns:p14="http://schemas.microsoft.com/office/powerpoint/2010/main" val="44373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{7224D7D0-A197-F949-8053-19F7E60E9B69}tf10001058</Template>
  <TotalTime>1377</TotalTime>
  <Words>1307</Words>
  <Application>Microsoft Office PowerPoint</Application>
  <PresentationFormat>On-screen Show (4:3)</PresentationFormat>
  <Paragraphs>147</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Aharoni</vt:lpstr>
      <vt:lpstr>Aparajita</vt:lpstr>
      <vt:lpstr>Arial</vt:lpstr>
      <vt:lpstr>Calibri</vt:lpstr>
      <vt:lpstr>Calibri Light</vt:lpstr>
      <vt:lpstr>Celestial</vt:lpstr>
      <vt:lpstr>Fatherhood and Family Wellness: understanding the root causes and solutions for addressing father absence</vt:lpstr>
      <vt:lpstr>Outline</vt:lpstr>
      <vt:lpstr>History of the problem</vt:lpstr>
      <vt:lpstr>MoynihaN Report (1965)</vt:lpstr>
      <vt:lpstr>New Familial Equations</vt:lpstr>
      <vt:lpstr>Adverse Effects</vt:lpstr>
      <vt:lpstr>Consolidated Abuse/Neglect investigations (2017)</vt:lpstr>
      <vt:lpstr>PowerPoint Presentation</vt:lpstr>
      <vt:lpstr>MYTHS</vt:lpstr>
      <vt:lpstr>PowerPoint Presentation</vt:lpstr>
      <vt:lpstr>1) Married Fathers</vt:lpstr>
      <vt:lpstr>2) Fathers Who Sign An Acknowledgment of Paternity </vt:lpstr>
      <vt:lpstr>3) Fathers Adjudicated Through Paternity Action</vt:lpstr>
      <vt:lpstr>Paternity: Children Benefit</vt:lpstr>
      <vt:lpstr>Myth # 2</vt:lpstr>
      <vt:lpstr>PowerPoint Presentation</vt:lpstr>
      <vt:lpstr>COSTS</vt:lpstr>
      <vt:lpstr>PowerPoint Presentation</vt:lpstr>
      <vt:lpstr>PowerPoint Presentation</vt:lpstr>
      <vt:lpstr>Consequences for Children</vt:lpstr>
      <vt:lpstr>Contributing to the stigma</vt:lpstr>
      <vt:lpstr>Debunking the Myth</vt:lpstr>
      <vt:lpstr>PowerPoint Presentation</vt:lpstr>
      <vt:lpstr>Dead-beat VS Dead-broke</vt:lpstr>
      <vt:lpstr>DISTRUST</vt:lpstr>
      <vt:lpstr>Myth # 3</vt:lpstr>
      <vt:lpstr>Implicit Bias</vt:lpstr>
      <vt:lpstr>The Role of Family Court</vt:lpstr>
      <vt:lpstr>PowerPoint Presentation</vt:lpstr>
      <vt:lpstr>Introduction</vt:lpstr>
      <vt:lpstr>PowerPoint Presentation</vt:lpstr>
      <vt:lpstr>Advocate –vs- Provider</vt:lpstr>
      <vt:lpstr>A Father’s reality world</vt:lpstr>
      <vt:lpstr>Current Reality</vt:lpstr>
      <vt:lpstr>Employed….But!</vt:lpstr>
      <vt:lpstr>Suggestions</vt:lpstr>
      <vt:lpstr>In the Circle</vt:lpstr>
      <vt:lpstr>Ideally</vt:lpstr>
      <vt:lpstr>Which will provide:</vt:lpstr>
      <vt:lpstr>PowerPoint Presentation</vt:lpstr>
      <vt:lpstr>Client and Organizational Success</vt:lpstr>
      <vt:lpstr>Our Pledge</vt:lpstr>
      <vt:lpstr>Final Thought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Oscar Becerra</dc:creator>
  <cp:lastModifiedBy>Cassidy, Samantha L (HEALTH)</cp:lastModifiedBy>
  <cp:revision>18</cp:revision>
  <dcterms:created xsi:type="dcterms:W3CDTF">2017-10-02T18:35:27Z</dcterms:created>
  <dcterms:modified xsi:type="dcterms:W3CDTF">2019-05-21T14:19:45Z</dcterms:modified>
</cp:coreProperties>
</file>