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56"/>
  </p:notesMasterIdLst>
  <p:sldIdLst>
    <p:sldId id="256" r:id="rId3"/>
    <p:sldId id="257" r:id="rId4"/>
    <p:sldId id="321" r:id="rId5"/>
    <p:sldId id="317" r:id="rId6"/>
    <p:sldId id="259" r:id="rId7"/>
    <p:sldId id="324" r:id="rId8"/>
    <p:sldId id="261" r:id="rId9"/>
    <p:sldId id="273" r:id="rId10"/>
    <p:sldId id="275" r:id="rId11"/>
    <p:sldId id="276" r:id="rId12"/>
    <p:sldId id="277" r:id="rId13"/>
    <p:sldId id="274" r:id="rId14"/>
    <p:sldId id="279" r:id="rId15"/>
    <p:sldId id="280" r:id="rId16"/>
    <p:sldId id="281" r:id="rId17"/>
    <p:sldId id="260" r:id="rId18"/>
    <p:sldId id="264" r:id="rId19"/>
    <p:sldId id="265" r:id="rId20"/>
    <p:sldId id="266" r:id="rId21"/>
    <p:sldId id="267" r:id="rId22"/>
    <p:sldId id="268" r:id="rId23"/>
    <p:sldId id="269" r:id="rId24"/>
    <p:sldId id="272" r:id="rId25"/>
    <p:sldId id="282" r:id="rId26"/>
    <p:sldId id="283" r:id="rId27"/>
    <p:sldId id="284" r:id="rId28"/>
    <p:sldId id="285" r:id="rId29"/>
    <p:sldId id="286" r:id="rId30"/>
    <p:sldId id="287" r:id="rId31"/>
    <p:sldId id="289" r:id="rId32"/>
    <p:sldId id="291" r:id="rId33"/>
    <p:sldId id="292" r:id="rId34"/>
    <p:sldId id="293" r:id="rId35"/>
    <p:sldId id="294" r:id="rId36"/>
    <p:sldId id="297" r:id="rId37"/>
    <p:sldId id="296" r:id="rId38"/>
    <p:sldId id="298" r:id="rId39"/>
    <p:sldId id="299" r:id="rId40"/>
    <p:sldId id="300" r:id="rId41"/>
    <p:sldId id="303" r:id="rId42"/>
    <p:sldId id="325" r:id="rId43"/>
    <p:sldId id="304" r:id="rId44"/>
    <p:sldId id="305" r:id="rId45"/>
    <p:sldId id="306" r:id="rId46"/>
    <p:sldId id="310" r:id="rId47"/>
    <p:sldId id="309" r:id="rId48"/>
    <p:sldId id="308" r:id="rId49"/>
    <p:sldId id="312" r:id="rId50"/>
    <p:sldId id="313" r:id="rId51"/>
    <p:sldId id="314" r:id="rId52"/>
    <p:sldId id="315" r:id="rId53"/>
    <p:sldId id="316" r:id="rId54"/>
    <p:sldId id="319"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2E93AF6-4060-4D1B-A402-105B899E3796}">
          <p14:sldIdLst>
            <p14:sldId id="256"/>
            <p14:sldId id="257"/>
            <p14:sldId id="321"/>
            <p14:sldId id="317"/>
          </p14:sldIdLst>
        </p14:section>
        <p14:section name="Untitled Section" id="{69A0D567-23C2-4B12-BA30-A8A9ED8B7A54}">
          <p14:sldIdLst>
            <p14:sldId id="259"/>
            <p14:sldId id="324"/>
            <p14:sldId id="261"/>
            <p14:sldId id="273"/>
            <p14:sldId id="275"/>
            <p14:sldId id="276"/>
            <p14:sldId id="277"/>
            <p14:sldId id="274"/>
            <p14:sldId id="279"/>
            <p14:sldId id="280"/>
            <p14:sldId id="281"/>
            <p14:sldId id="260"/>
            <p14:sldId id="264"/>
            <p14:sldId id="265"/>
            <p14:sldId id="266"/>
            <p14:sldId id="267"/>
            <p14:sldId id="268"/>
            <p14:sldId id="269"/>
            <p14:sldId id="272"/>
            <p14:sldId id="282"/>
            <p14:sldId id="283"/>
            <p14:sldId id="284"/>
            <p14:sldId id="285"/>
            <p14:sldId id="286"/>
            <p14:sldId id="287"/>
          </p14:sldIdLst>
        </p14:section>
        <p14:section name="Untitled Section" id="{86366027-E6F4-4467-B752-1B98FD914EB6}">
          <p14:sldIdLst>
            <p14:sldId id="289"/>
            <p14:sldId id="291"/>
            <p14:sldId id="292"/>
            <p14:sldId id="293"/>
            <p14:sldId id="294"/>
            <p14:sldId id="297"/>
            <p14:sldId id="296"/>
            <p14:sldId id="298"/>
            <p14:sldId id="299"/>
            <p14:sldId id="300"/>
            <p14:sldId id="303"/>
            <p14:sldId id="325"/>
            <p14:sldId id="304"/>
            <p14:sldId id="305"/>
            <p14:sldId id="306"/>
            <p14:sldId id="310"/>
            <p14:sldId id="309"/>
            <p14:sldId id="308"/>
            <p14:sldId id="312"/>
            <p14:sldId id="313"/>
            <p14:sldId id="314"/>
            <p14:sldId id="315"/>
            <p14:sldId id="316"/>
            <p14:sldId id="31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5C5E"/>
    <a:srgbClr val="53AAB9"/>
    <a:srgbClr val="48898C"/>
    <a:srgbClr val="D2E063"/>
    <a:srgbClr val="FFFFFF"/>
    <a:srgbClr val="FFCC66"/>
    <a:srgbClr val="4C83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9" autoAdjust="0"/>
    <p:restoredTop sz="73247" autoAdjust="0"/>
  </p:normalViewPr>
  <p:slideViewPr>
    <p:cSldViewPr snapToGrid="0">
      <p:cViewPr varScale="1">
        <p:scale>
          <a:sx n="84" d="100"/>
          <a:sy n="84" d="100"/>
        </p:scale>
        <p:origin x="1572" y="84"/>
      </p:cViewPr>
      <p:guideLst/>
    </p:cSldViewPr>
  </p:slideViewPr>
  <p:notesTextViewPr>
    <p:cViewPr>
      <p:scale>
        <a:sx n="1" d="1"/>
        <a:sy n="1" d="1"/>
      </p:scale>
      <p:origin x="0" y="0"/>
    </p:cViewPr>
  </p:notesTextViewPr>
  <p:notesViewPr>
    <p:cSldViewPr snapToGrid="0">
      <p:cViewPr varScale="1">
        <p:scale>
          <a:sx n="52" d="100"/>
          <a:sy n="52" d="100"/>
        </p:scale>
        <p:origin x="2010"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E48D97-1AC2-455B-A083-893DD5EEFFEB}" type="datetimeFigureOut">
              <a:rPr lang="en-US" smtClean="0"/>
              <a:t>4/16/2019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E4087C-A4BE-4EF1-8ADA-C1BD79B53DC6}" type="slidenum">
              <a:rPr lang="en-US" smtClean="0"/>
              <a:t>‹#›</a:t>
            </a:fld>
            <a:endParaRPr lang="en-US"/>
          </a:p>
        </p:txBody>
      </p:sp>
    </p:spTree>
    <p:extLst>
      <p:ext uri="{BB962C8B-B14F-4D97-AF65-F5344CB8AC3E}">
        <p14:creationId xmlns:p14="http://schemas.microsoft.com/office/powerpoint/2010/main" val="3211425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The negative aspects of helping people</a:t>
            </a:r>
          </a:p>
          <a:p>
            <a:r>
              <a:rPr lang="en-US" sz="1200" dirty="0">
                <a:solidFill>
                  <a:schemeClr val="tx1"/>
                </a:solidFill>
              </a:rPr>
              <a:t>Also called “vicarious traumatization”</a:t>
            </a:r>
          </a:p>
          <a:p>
            <a:r>
              <a:rPr lang="en-US" sz="1200" dirty="0">
                <a:solidFill>
                  <a:schemeClr val="tx1"/>
                </a:solidFill>
              </a:rPr>
              <a:t>Refers to the PTSD-related symptoms due to working with patients and families who have trauma or grief </a:t>
            </a:r>
          </a:p>
          <a:p>
            <a:r>
              <a:rPr lang="en-US" sz="1200" dirty="0">
                <a:solidFill>
                  <a:schemeClr val="tx1"/>
                </a:solidFill>
              </a:rPr>
              <a:t>Differs from burn-out, but can co-exist</a:t>
            </a:r>
          </a:p>
          <a:p>
            <a:r>
              <a:rPr lang="en-US" sz="1200" dirty="0">
                <a:solidFill>
                  <a:schemeClr val="tx1"/>
                </a:solidFill>
              </a:rPr>
              <a:t>Can occur due to exposure on one case or can be due to a “cumulative” level of trauma </a:t>
            </a:r>
          </a:p>
          <a:p>
            <a:endParaRPr lang="en-US" dirty="0"/>
          </a:p>
        </p:txBody>
      </p:sp>
      <p:sp>
        <p:nvSpPr>
          <p:cNvPr id="4" name="Slide Number Placeholder 3"/>
          <p:cNvSpPr>
            <a:spLocks noGrp="1"/>
          </p:cNvSpPr>
          <p:nvPr>
            <p:ph type="sldNum" sz="quarter" idx="10"/>
          </p:nvPr>
        </p:nvSpPr>
        <p:spPr/>
        <p:txBody>
          <a:bodyPr/>
          <a:lstStyle/>
          <a:p>
            <a:fld id="{63E4087C-A4BE-4EF1-8ADA-C1BD79B53DC6}" type="slidenum">
              <a:rPr lang="en-US" smtClean="0"/>
              <a:t>8</a:t>
            </a:fld>
            <a:endParaRPr lang="en-US"/>
          </a:p>
        </p:txBody>
      </p:sp>
    </p:spTree>
    <p:extLst>
      <p:ext uri="{BB962C8B-B14F-4D97-AF65-F5344CB8AC3E}">
        <p14:creationId xmlns:p14="http://schemas.microsoft.com/office/powerpoint/2010/main" val="2592355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embed</a:t>
            </a:r>
          </a:p>
        </p:txBody>
      </p:sp>
      <p:sp>
        <p:nvSpPr>
          <p:cNvPr id="4" name="Slide Number Placeholder 3"/>
          <p:cNvSpPr>
            <a:spLocks noGrp="1"/>
          </p:cNvSpPr>
          <p:nvPr>
            <p:ph type="sldNum" sz="quarter" idx="10"/>
          </p:nvPr>
        </p:nvSpPr>
        <p:spPr/>
        <p:txBody>
          <a:bodyPr/>
          <a:lstStyle/>
          <a:p>
            <a:fld id="{63E4087C-A4BE-4EF1-8ADA-C1BD79B53DC6}" type="slidenum">
              <a:rPr lang="en-US" smtClean="0"/>
              <a:t>41</a:t>
            </a:fld>
            <a:endParaRPr lang="en-US"/>
          </a:p>
        </p:txBody>
      </p:sp>
    </p:spTree>
    <p:extLst>
      <p:ext uri="{BB962C8B-B14F-4D97-AF65-F5344CB8AC3E}">
        <p14:creationId xmlns:p14="http://schemas.microsoft.com/office/powerpoint/2010/main" val="4206188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Reflection –Know your motivation for serving.</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Tackle Tiny goals daily to boost your will power</a:t>
            </a:r>
          </a:p>
          <a:p>
            <a:endParaRPr lang="en-US" dirty="0"/>
          </a:p>
        </p:txBody>
      </p:sp>
      <p:sp>
        <p:nvSpPr>
          <p:cNvPr id="4" name="Slide Number Placeholder 3"/>
          <p:cNvSpPr>
            <a:spLocks noGrp="1"/>
          </p:cNvSpPr>
          <p:nvPr>
            <p:ph type="sldNum" sz="quarter" idx="10"/>
          </p:nvPr>
        </p:nvSpPr>
        <p:spPr/>
        <p:txBody>
          <a:bodyPr/>
          <a:lstStyle/>
          <a:p>
            <a:fld id="{63E4087C-A4BE-4EF1-8ADA-C1BD79B53DC6}" type="slidenum">
              <a:rPr lang="en-US" smtClean="0"/>
              <a:t>42</a:t>
            </a:fld>
            <a:endParaRPr lang="en-US"/>
          </a:p>
        </p:txBody>
      </p:sp>
    </p:spTree>
    <p:extLst>
      <p:ext uri="{BB962C8B-B14F-4D97-AF65-F5344CB8AC3E}">
        <p14:creationId xmlns:p14="http://schemas.microsoft.com/office/powerpoint/2010/main" val="1062471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Maintain your emotional health</a:t>
            </a:r>
          </a:p>
          <a:p>
            <a:r>
              <a:rPr lang="en-US" sz="1200" dirty="0">
                <a:solidFill>
                  <a:schemeClr val="tx1"/>
                </a:solidFill>
              </a:rPr>
              <a:t>Develop good problem solving skills</a:t>
            </a:r>
          </a:p>
          <a:p>
            <a:r>
              <a:rPr lang="en-US" sz="1200" dirty="0">
                <a:solidFill>
                  <a:schemeClr val="tx1"/>
                </a:solidFill>
              </a:rPr>
              <a:t>Develop your inner self</a:t>
            </a:r>
          </a:p>
          <a:p>
            <a:r>
              <a:rPr lang="en-US" sz="1200" dirty="0">
                <a:solidFill>
                  <a:schemeClr val="tx1"/>
                </a:solidFill>
              </a:rPr>
              <a:t>Discover the skills and attribute in highly resilient people.</a:t>
            </a:r>
          </a:p>
          <a:p>
            <a:r>
              <a:rPr lang="en-US" sz="1200" dirty="0">
                <a:solidFill>
                  <a:schemeClr val="tx1"/>
                </a:solidFill>
              </a:rPr>
              <a:t>Shoot for the highest level of resiliency</a:t>
            </a:r>
          </a:p>
          <a:p>
            <a:endParaRPr lang="en-US" dirty="0"/>
          </a:p>
        </p:txBody>
      </p:sp>
      <p:sp>
        <p:nvSpPr>
          <p:cNvPr id="4" name="Slide Number Placeholder 3"/>
          <p:cNvSpPr>
            <a:spLocks noGrp="1"/>
          </p:cNvSpPr>
          <p:nvPr>
            <p:ph type="sldNum" sz="quarter" idx="10"/>
          </p:nvPr>
        </p:nvSpPr>
        <p:spPr/>
        <p:txBody>
          <a:bodyPr/>
          <a:lstStyle/>
          <a:p>
            <a:fld id="{63E4087C-A4BE-4EF1-8ADA-C1BD79B53DC6}" type="slidenum">
              <a:rPr lang="en-US" smtClean="0"/>
              <a:t>45</a:t>
            </a:fld>
            <a:endParaRPr lang="en-US"/>
          </a:p>
        </p:txBody>
      </p:sp>
    </p:spTree>
    <p:extLst>
      <p:ext uri="{BB962C8B-B14F-4D97-AF65-F5344CB8AC3E}">
        <p14:creationId xmlns:p14="http://schemas.microsoft.com/office/powerpoint/2010/main" val="2068564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Maintain your emotional health</a:t>
            </a:r>
          </a:p>
          <a:p>
            <a:r>
              <a:rPr lang="en-US" sz="1200" dirty="0">
                <a:solidFill>
                  <a:schemeClr val="tx1"/>
                </a:solidFill>
              </a:rPr>
              <a:t>Develop good problem solving skills</a:t>
            </a:r>
          </a:p>
          <a:p>
            <a:r>
              <a:rPr lang="en-US" sz="1200" dirty="0">
                <a:solidFill>
                  <a:schemeClr val="tx1"/>
                </a:solidFill>
              </a:rPr>
              <a:t>Develop your inner self</a:t>
            </a:r>
          </a:p>
          <a:p>
            <a:r>
              <a:rPr lang="en-US" sz="1200" dirty="0">
                <a:solidFill>
                  <a:schemeClr val="tx1"/>
                </a:solidFill>
              </a:rPr>
              <a:t>Discover the skills and attribute in highly resilient people.</a:t>
            </a:r>
          </a:p>
          <a:p>
            <a:r>
              <a:rPr lang="en-US" sz="1200" dirty="0">
                <a:solidFill>
                  <a:schemeClr val="tx1"/>
                </a:solidFill>
              </a:rPr>
              <a:t>Shoot for the highest level of resiliency</a:t>
            </a:r>
          </a:p>
          <a:p>
            <a:endParaRPr lang="en-US" dirty="0"/>
          </a:p>
        </p:txBody>
      </p:sp>
      <p:sp>
        <p:nvSpPr>
          <p:cNvPr id="4" name="Slide Number Placeholder 3"/>
          <p:cNvSpPr>
            <a:spLocks noGrp="1"/>
          </p:cNvSpPr>
          <p:nvPr>
            <p:ph type="sldNum" sz="quarter" idx="10"/>
          </p:nvPr>
        </p:nvSpPr>
        <p:spPr/>
        <p:txBody>
          <a:bodyPr/>
          <a:lstStyle/>
          <a:p>
            <a:fld id="{63E4087C-A4BE-4EF1-8ADA-C1BD79B53DC6}" type="slidenum">
              <a:rPr lang="en-US" smtClean="0"/>
              <a:t>46</a:t>
            </a:fld>
            <a:endParaRPr lang="en-US"/>
          </a:p>
        </p:txBody>
      </p:sp>
    </p:spTree>
    <p:extLst>
      <p:ext uri="{BB962C8B-B14F-4D97-AF65-F5344CB8AC3E}">
        <p14:creationId xmlns:p14="http://schemas.microsoft.com/office/powerpoint/2010/main" val="2744199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3000" dirty="0">
                <a:solidFill>
                  <a:schemeClr val="tx1"/>
                </a:solidFill>
              </a:rPr>
              <a:t>The Positive aspects of helping </a:t>
            </a:r>
          </a:p>
          <a:p>
            <a:pPr marL="457200" lvl="1" indent="0">
              <a:buNone/>
            </a:pPr>
            <a:r>
              <a:rPr lang="en-US" sz="3000" dirty="0">
                <a:solidFill>
                  <a:schemeClr val="tx1"/>
                </a:solidFill>
              </a:rPr>
              <a:t>Pleasure and satisfaction derived from working in helping, care giving systems</a:t>
            </a:r>
          </a:p>
          <a:p>
            <a:pPr marL="0" indent="0">
              <a:buNone/>
            </a:pPr>
            <a:r>
              <a:rPr lang="en-US" sz="3000" dirty="0">
                <a:solidFill>
                  <a:schemeClr val="tx1"/>
                </a:solidFill>
              </a:rPr>
              <a:t>May be related to</a:t>
            </a:r>
          </a:p>
          <a:p>
            <a:pPr marL="457200" lvl="1" indent="0">
              <a:buNone/>
            </a:pPr>
            <a:r>
              <a:rPr lang="en-US" sz="3000" dirty="0">
                <a:solidFill>
                  <a:schemeClr val="tx1"/>
                </a:solidFill>
              </a:rPr>
              <a:t>Providing care</a:t>
            </a:r>
          </a:p>
          <a:p>
            <a:pPr marL="457200" lvl="1" indent="0">
              <a:buNone/>
            </a:pPr>
            <a:r>
              <a:rPr lang="en-US" sz="3000" dirty="0">
                <a:solidFill>
                  <a:schemeClr val="tx1"/>
                </a:solidFill>
              </a:rPr>
              <a:t>Dedication to the system</a:t>
            </a:r>
          </a:p>
          <a:p>
            <a:pPr marL="457200" lvl="1" indent="0">
              <a:buNone/>
            </a:pPr>
            <a:r>
              <a:rPr lang="en-US" sz="3000" dirty="0">
                <a:solidFill>
                  <a:schemeClr val="tx1"/>
                </a:solidFill>
              </a:rPr>
              <a:t>Work with colleagues</a:t>
            </a:r>
          </a:p>
          <a:p>
            <a:pPr marL="457200" lvl="1" indent="0">
              <a:buNone/>
            </a:pPr>
            <a:r>
              <a:rPr lang="en-US" sz="3000" dirty="0">
                <a:solidFill>
                  <a:schemeClr val="tx1"/>
                </a:solidFill>
              </a:rPr>
              <a:t>Beliefs about self</a:t>
            </a:r>
          </a:p>
          <a:p>
            <a:pPr marL="457200" lvl="1" indent="0">
              <a:buNone/>
            </a:pPr>
            <a:r>
              <a:rPr lang="en-US" sz="3000" dirty="0">
                <a:solidFill>
                  <a:schemeClr val="tx1"/>
                </a:solidFill>
              </a:rPr>
              <a:t>Altruism</a:t>
            </a:r>
          </a:p>
          <a:p>
            <a:endParaRPr lang="en-US" dirty="0"/>
          </a:p>
        </p:txBody>
      </p:sp>
      <p:sp>
        <p:nvSpPr>
          <p:cNvPr id="4" name="Slide Number Placeholder 3"/>
          <p:cNvSpPr>
            <a:spLocks noGrp="1"/>
          </p:cNvSpPr>
          <p:nvPr>
            <p:ph type="sldNum" sz="quarter" idx="10"/>
          </p:nvPr>
        </p:nvSpPr>
        <p:spPr/>
        <p:txBody>
          <a:bodyPr/>
          <a:lstStyle/>
          <a:p>
            <a:fld id="{63E4087C-A4BE-4EF1-8ADA-C1BD79B53DC6}" type="slidenum">
              <a:rPr lang="en-US" smtClean="0"/>
              <a:t>48</a:t>
            </a:fld>
            <a:endParaRPr lang="en-US"/>
          </a:p>
        </p:txBody>
      </p:sp>
    </p:spTree>
    <p:extLst>
      <p:ext uri="{BB962C8B-B14F-4D97-AF65-F5344CB8AC3E}">
        <p14:creationId xmlns:p14="http://schemas.microsoft.com/office/powerpoint/2010/main" val="679720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3000" dirty="0">
                <a:solidFill>
                  <a:schemeClr val="tx1"/>
                </a:solidFill>
              </a:rPr>
              <a:t>The Positive aspects of helping </a:t>
            </a:r>
          </a:p>
          <a:p>
            <a:pPr marL="457200" lvl="1" indent="0">
              <a:buNone/>
            </a:pPr>
            <a:r>
              <a:rPr lang="en-US" sz="3000" dirty="0">
                <a:solidFill>
                  <a:schemeClr val="tx1"/>
                </a:solidFill>
              </a:rPr>
              <a:t>Pleasure and satisfaction derived from working in helping, care giving systems</a:t>
            </a:r>
          </a:p>
          <a:p>
            <a:pPr marL="0" indent="0">
              <a:buNone/>
            </a:pPr>
            <a:r>
              <a:rPr lang="en-US" sz="3000" dirty="0">
                <a:solidFill>
                  <a:schemeClr val="tx1"/>
                </a:solidFill>
              </a:rPr>
              <a:t>May be related to</a:t>
            </a:r>
          </a:p>
          <a:p>
            <a:pPr marL="457200" lvl="1" indent="0">
              <a:buNone/>
            </a:pPr>
            <a:r>
              <a:rPr lang="en-US" sz="3000" dirty="0">
                <a:solidFill>
                  <a:schemeClr val="tx1"/>
                </a:solidFill>
              </a:rPr>
              <a:t>Providing care</a:t>
            </a:r>
          </a:p>
          <a:p>
            <a:pPr marL="457200" lvl="1" indent="0">
              <a:buNone/>
            </a:pPr>
            <a:r>
              <a:rPr lang="en-US" sz="3000" dirty="0">
                <a:solidFill>
                  <a:schemeClr val="tx1"/>
                </a:solidFill>
              </a:rPr>
              <a:t>Dedication to the system</a:t>
            </a:r>
          </a:p>
          <a:p>
            <a:pPr marL="457200" lvl="1" indent="0">
              <a:buNone/>
            </a:pPr>
            <a:r>
              <a:rPr lang="en-US" sz="3000" dirty="0">
                <a:solidFill>
                  <a:schemeClr val="tx1"/>
                </a:solidFill>
              </a:rPr>
              <a:t>Work with colleagues</a:t>
            </a:r>
          </a:p>
          <a:p>
            <a:pPr marL="457200" lvl="1" indent="0">
              <a:buNone/>
            </a:pPr>
            <a:r>
              <a:rPr lang="en-US" sz="3000" dirty="0">
                <a:solidFill>
                  <a:schemeClr val="tx1"/>
                </a:solidFill>
              </a:rPr>
              <a:t>Beliefs about self</a:t>
            </a:r>
          </a:p>
          <a:p>
            <a:pPr marL="457200" lvl="1" indent="0">
              <a:buNone/>
            </a:pPr>
            <a:r>
              <a:rPr lang="en-US" sz="3000" dirty="0">
                <a:solidFill>
                  <a:schemeClr val="tx1"/>
                </a:solidFill>
              </a:rPr>
              <a:t>Altruism</a:t>
            </a:r>
          </a:p>
          <a:p>
            <a:endParaRPr lang="en-US" dirty="0"/>
          </a:p>
        </p:txBody>
      </p:sp>
      <p:sp>
        <p:nvSpPr>
          <p:cNvPr id="4" name="Slide Number Placeholder 3"/>
          <p:cNvSpPr>
            <a:spLocks noGrp="1"/>
          </p:cNvSpPr>
          <p:nvPr>
            <p:ph type="sldNum" sz="quarter" idx="10"/>
          </p:nvPr>
        </p:nvSpPr>
        <p:spPr/>
        <p:txBody>
          <a:bodyPr/>
          <a:lstStyle/>
          <a:p>
            <a:fld id="{63E4087C-A4BE-4EF1-8ADA-C1BD79B53DC6}" type="slidenum">
              <a:rPr lang="en-US" smtClean="0"/>
              <a:t>49</a:t>
            </a:fld>
            <a:endParaRPr lang="en-US"/>
          </a:p>
        </p:txBody>
      </p:sp>
    </p:spTree>
    <p:extLst>
      <p:ext uri="{BB962C8B-B14F-4D97-AF65-F5344CB8AC3E}">
        <p14:creationId xmlns:p14="http://schemas.microsoft.com/office/powerpoint/2010/main" val="3390990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E4087C-A4BE-4EF1-8ADA-C1BD79B53DC6}" type="slidenum">
              <a:rPr lang="en-US" smtClean="0"/>
              <a:t>51</a:t>
            </a:fld>
            <a:endParaRPr lang="en-US"/>
          </a:p>
        </p:txBody>
      </p:sp>
    </p:spTree>
    <p:extLst>
      <p:ext uri="{BB962C8B-B14F-4D97-AF65-F5344CB8AC3E}">
        <p14:creationId xmlns:p14="http://schemas.microsoft.com/office/powerpoint/2010/main" val="1967094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The negative aspects of helping people</a:t>
            </a:r>
          </a:p>
          <a:p>
            <a:r>
              <a:rPr lang="en-US" sz="1200" dirty="0">
                <a:solidFill>
                  <a:schemeClr val="tx1"/>
                </a:solidFill>
              </a:rPr>
              <a:t>Also called “vicarious traumatization”</a:t>
            </a:r>
          </a:p>
          <a:p>
            <a:r>
              <a:rPr lang="en-US" sz="1200" dirty="0">
                <a:solidFill>
                  <a:schemeClr val="tx1"/>
                </a:solidFill>
              </a:rPr>
              <a:t>Refers to the PTSD-related symptoms due to working with patients and families who have trauma or grief </a:t>
            </a:r>
          </a:p>
          <a:p>
            <a:r>
              <a:rPr lang="en-US" sz="1200" dirty="0">
                <a:solidFill>
                  <a:schemeClr val="tx1"/>
                </a:solidFill>
              </a:rPr>
              <a:t>Differs from burn-out, but can co-exist</a:t>
            </a:r>
          </a:p>
          <a:p>
            <a:r>
              <a:rPr lang="en-US" sz="1200" dirty="0">
                <a:solidFill>
                  <a:schemeClr val="tx1"/>
                </a:solidFill>
              </a:rPr>
              <a:t>Can occur due to exposure on one case or can be due to a “cumulative” level of trauma </a:t>
            </a:r>
          </a:p>
          <a:p>
            <a:endParaRPr lang="en-US" dirty="0"/>
          </a:p>
        </p:txBody>
      </p:sp>
      <p:sp>
        <p:nvSpPr>
          <p:cNvPr id="4" name="Slide Number Placeholder 3"/>
          <p:cNvSpPr>
            <a:spLocks noGrp="1"/>
          </p:cNvSpPr>
          <p:nvPr>
            <p:ph type="sldNum" sz="quarter" idx="10"/>
          </p:nvPr>
        </p:nvSpPr>
        <p:spPr/>
        <p:txBody>
          <a:bodyPr/>
          <a:lstStyle/>
          <a:p>
            <a:fld id="{63E4087C-A4BE-4EF1-8ADA-C1BD79B53DC6}" type="slidenum">
              <a:rPr lang="en-US" smtClean="0"/>
              <a:t>9</a:t>
            </a:fld>
            <a:endParaRPr lang="en-US"/>
          </a:p>
        </p:txBody>
      </p:sp>
    </p:spTree>
    <p:extLst>
      <p:ext uri="{BB962C8B-B14F-4D97-AF65-F5344CB8AC3E}">
        <p14:creationId xmlns:p14="http://schemas.microsoft.com/office/powerpoint/2010/main" val="2238231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The negative aspects of helping people</a:t>
            </a:r>
          </a:p>
          <a:p>
            <a:r>
              <a:rPr lang="en-US" sz="1200" dirty="0">
                <a:solidFill>
                  <a:schemeClr val="tx1"/>
                </a:solidFill>
              </a:rPr>
              <a:t>Also called “vicarious traumatization”</a:t>
            </a:r>
          </a:p>
          <a:p>
            <a:r>
              <a:rPr lang="en-US" sz="1200" dirty="0">
                <a:solidFill>
                  <a:schemeClr val="tx1"/>
                </a:solidFill>
              </a:rPr>
              <a:t>Refers to the PTSD-related symptoms due to working with patients and families who have trauma or grief </a:t>
            </a:r>
          </a:p>
          <a:p>
            <a:r>
              <a:rPr lang="en-US" sz="1200" dirty="0">
                <a:solidFill>
                  <a:schemeClr val="tx1"/>
                </a:solidFill>
              </a:rPr>
              <a:t>Differs from burn-out, but can co-exist</a:t>
            </a:r>
          </a:p>
          <a:p>
            <a:r>
              <a:rPr lang="en-US" sz="1200" dirty="0">
                <a:solidFill>
                  <a:schemeClr val="tx1"/>
                </a:solidFill>
              </a:rPr>
              <a:t>Can occur due to exposure on one case or can be due to a “cumulative” level of trauma </a:t>
            </a:r>
          </a:p>
          <a:p>
            <a:endParaRPr lang="en-US" dirty="0"/>
          </a:p>
        </p:txBody>
      </p:sp>
      <p:sp>
        <p:nvSpPr>
          <p:cNvPr id="4" name="Slide Number Placeholder 3"/>
          <p:cNvSpPr>
            <a:spLocks noGrp="1"/>
          </p:cNvSpPr>
          <p:nvPr>
            <p:ph type="sldNum" sz="quarter" idx="10"/>
          </p:nvPr>
        </p:nvSpPr>
        <p:spPr/>
        <p:txBody>
          <a:bodyPr/>
          <a:lstStyle/>
          <a:p>
            <a:fld id="{63E4087C-A4BE-4EF1-8ADA-C1BD79B53DC6}" type="slidenum">
              <a:rPr lang="en-US" smtClean="0"/>
              <a:t>10</a:t>
            </a:fld>
            <a:endParaRPr lang="en-US"/>
          </a:p>
        </p:txBody>
      </p:sp>
    </p:spTree>
    <p:extLst>
      <p:ext uri="{BB962C8B-B14F-4D97-AF65-F5344CB8AC3E}">
        <p14:creationId xmlns:p14="http://schemas.microsoft.com/office/powerpoint/2010/main" val="1937299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The negative aspects of helping people</a:t>
            </a:r>
          </a:p>
          <a:p>
            <a:r>
              <a:rPr lang="en-US" sz="1200" dirty="0">
                <a:solidFill>
                  <a:schemeClr val="tx1"/>
                </a:solidFill>
              </a:rPr>
              <a:t>Also called “vicarious traumatization”</a:t>
            </a:r>
          </a:p>
          <a:p>
            <a:r>
              <a:rPr lang="en-US" sz="1200" dirty="0">
                <a:solidFill>
                  <a:schemeClr val="tx1"/>
                </a:solidFill>
              </a:rPr>
              <a:t>Refers to the PTSD-related symptoms due to working with patients and families who have trauma or grief </a:t>
            </a:r>
          </a:p>
          <a:p>
            <a:r>
              <a:rPr lang="en-US" sz="1200" dirty="0">
                <a:solidFill>
                  <a:schemeClr val="tx1"/>
                </a:solidFill>
              </a:rPr>
              <a:t>Differs from burn-out, but can co-exist</a:t>
            </a:r>
          </a:p>
          <a:p>
            <a:r>
              <a:rPr lang="en-US" sz="1200" dirty="0">
                <a:solidFill>
                  <a:schemeClr val="tx1"/>
                </a:solidFill>
              </a:rPr>
              <a:t>Can occur due to exposure on one case or can be due to a “cumulative” level of trauma </a:t>
            </a:r>
          </a:p>
          <a:p>
            <a:endParaRPr lang="en-US" dirty="0"/>
          </a:p>
        </p:txBody>
      </p:sp>
      <p:sp>
        <p:nvSpPr>
          <p:cNvPr id="4" name="Slide Number Placeholder 3"/>
          <p:cNvSpPr>
            <a:spLocks noGrp="1"/>
          </p:cNvSpPr>
          <p:nvPr>
            <p:ph type="sldNum" sz="quarter" idx="10"/>
          </p:nvPr>
        </p:nvSpPr>
        <p:spPr/>
        <p:txBody>
          <a:bodyPr/>
          <a:lstStyle/>
          <a:p>
            <a:fld id="{63E4087C-A4BE-4EF1-8ADA-C1BD79B53DC6}" type="slidenum">
              <a:rPr lang="en-US" smtClean="0"/>
              <a:t>11</a:t>
            </a:fld>
            <a:endParaRPr lang="en-US"/>
          </a:p>
        </p:txBody>
      </p:sp>
    </p:spTree>
    <p:extLst>
      <p:ext uri="{BB962C8B-B14F-4D97-AF65-F5344CB8AC3E}">
        <p14:creationId xmlns:p14="http://schemas.microsoft.com/office/powerpoint/2010/main" val="2655150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latin typeface="Rockwell" panose="02060603020205020403" pitchFamily="18" charset="0"/>
              </a:rPr>
              <a:t>Anger / Irritability</a:t>
            </a:r>
            <a:r>
              <a:rPr lang="en-US" sz="1600" dirty="0">
                <a:latin typeface="Rockwell" panose="02060603020205020403" pitchFamily="18" charset="0"/>
              </a:rPr>
              <a:t>:  </a:t>
            </a:r>
            <a:r>
              <a:rPr lang="en-US" sz="1200" dirty="0">
                <a:latin typeface="Rockwell" panose="02060603020205020403" pitchFamily="18" charset="0"/>
              </a:rPr>
              <a:t>Blaming others for your problems.  Feeling “angry at the world.”</a:t>
            </a:r>
          </a:p>
          <a:p>
            <a:r>
              <a:rPr lang="en-US" sz="1600" b="1" dirty="0">
                <a:latin typeface="Rockwell" panose="02060603020205020403" pitchFamily="18" charset="0"/>
              </a:rPr>
              <a:t>Sadness, Depression</a:t>
            </a:r>
            <a:r>
              <a:rPr lang="en-US" sz="1600" dirty="0">
                <a:latin typeface="Rockwell" panose="02060603020205020403" pitchFamily="18" charset="0"/>
              </a:rPr>
              <a:t>:  </a:t>
            </a:r>
            <a:r>
              <a:rPr lang="en-US" sz="1200" dirty="0">
                <a:latin typeface="Rockwell" panose="02060603020205020403" pitchFamily="18" charset="0"/>
              </a:rPr>
              <a:t>Lost your joy</a:t>
            </a:r>
          </a:p>
          <a:p>
            <a:r>
              <a:rPr lang="en-US" sz="1600" b="1" dirty="0">
                <a:latin typeface="Rockwell" panose="02060603020205020403" pitchFamily="18" charset="0"/>
              </a:rPr>
              <a:t>Prolonged grief </a:t>
            </a:r>
            <a:endParaRPr lang="en-US" sz="1600" b="1" dirty="0">
              <a:latin typeface="Rockwell" panose="02060603020205020403" pitchFamily="18" charset="0"/>
              <a:ea typeface="ヒラギノ明朝 ProN W6" pitchFamily="-109" charset="-128"/>
              <a:cs typeface="ヒラギノ明朝 ProN W6" pitchFamily="-109" charset="-128"/>
            </a:endParaRPr>
          </a:p>
          <a:p>
            <a:r>
              <a:rPr lang="en-US" sz="1600" b="1" dirty="0">
                <a:latin typeface="Rockwell" panose="02060603020205020403" pitchFamily="18" charset="0"/>
              </a:rPr>
              <a:t>Anxiety</a:t>
            </a:r>
            <a:r>
              <a:rPr lang="en-US" sz="1600" dirty="0">
                <a:latin typeface="Rockwell" panose="02060603020205020403" pitchFamily="18" charset="0"/>
              </a:rPr>
              <a:t>:  </a:t>
            </a:r>
            <a:r>
              <a:rPr lang="en-US" sz="1200" dirty="0">
                <a:latin typeface="Rockwell" panose="02060603020205020403" pitchFamily="18" charset="0"/>
              </a:rPr>
              <a:t>View the world as dangerous, and increasingly vigilant about personal/family safety</a:t>
            </a:r>
          </a:p>
          <a:p>
            <a:r>
              <a:rPr lang="en-US" sz="1600" b="1" dirty="0">
                <a:latin typeface="Rockwell" panose="02060603020205020403" pitchFamily="18" charset="0"/>
              </a:rPr>
              <a:t>Numb</a:t>
            </a:r>
            <a:r>
              <a:rPr lang="en-US" sz="1600" dirty="0">
                <a:latin typeface="Rockwell" panose="02060603020205020403" pitchFamily="18" charset="0"/>
              </a:rPr>
              <a:t>:  </a:t>
            </a:r>
            <a:r>
              <a:rPr lang="en-US" sz="1200" dirty="0">
                <a:latin typeface="Rockwell" panose="02060603020205020403" pitchFamily="18" charset="0"/>
              </a:rPr>
              <a:t>Feeling hopelessness.  Overwhelmed and exhausted.   Don’t care anymore.</a:t>
            </a:r>
          </a:p>
          <a:p>
            <a:endParaRPr lang="en-US" dirty="0"/>
          </a:p>
        </p:txBody>
      </p:sp>
      <p:sp>
        <p:nvSpPr>
          <p:cNvPr id="4" name="Slide Number Placeholder 3"/>
          <p:cNvSpPr>
            <a:spLocks noGrp="1"/>
          </p:cNvSpPr>
          <p:nvPr>
            <p:ph type="sldNum" sz="quarter" idx="10"/>
          </p:nvPr>
        </p:nvSpPr>
        <p:spPr/>
        <p:txBody>
          <a:bodyPr/>
          <a:lstStyle/>
          <a:p>
            <a:fld id="{63E4087C-A4BE-4EF1-8ADA-C1BD79B53DC6}" type="slidenum">
              <a:rPr lang="en-US" smtClean="0"/>
              <a:t>18</a:t>
            </a:fld>
            <a:endParaRPr lang="en-US"/>
          </a:p>
        </p:txBody>
      </p:sp>
    </p:spTree>
    <p:extLst>
      <p:ext uri="{BB962C8B-B14F-4D97-AF65-F5344CB8AC3E}">
        <p14:creationId xmlns:p14="http://schemas.microsoft.com/office/powerpoint/2010/main" val="422681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Rockwell" panose="02060603020205020403" pitchFamily="18" charset="0"/>
              </a:rPr>
              <a:t>Isolation </a:t>
            </a:r>
          </a:p>
          <a:p>
            <a:r>
              <a:rPr lang="en-US" sz="1200" b="1" dirty="0">
                <a:latin typeface="Rockwell" panose="02060603020205020403" pitchFamily="18" charset="0"/>
              </a:rPr>
              <a:t>Cynical, Pessimistic, Critical</a:t>
            </a:r>
          </a:p>
          <a:p>
            <a:r>
              <a:rPr lang="en-US" sz="1200" b="1" dirty="0">
                <a:latin typeface="Rockwell" panose="02060603020205020403" pitchFamily="18" charset="0"/>
              </a:rPr>
              <a:t>Mood swings:  </a:t>
            </a:r>
            <a:r>
              <a:rPr lang="en-US" sz="1050" dirty="0">
                <a:latin typeface="Rockwell" panose="02060603020205020403" pitchFamily="18" charset="0"/>
              </a:rPr>
              <a:t>Irritable with family</a:t>
            </a:r>
          </a:p>
          <a:p>
            <a:r>
              <a:rPr lang="en-US" sz="1200" b="1" dirty="0">
                <a:latin typeface="Rockwell" panose="02060603020205020403" pitchFamily="18" charset="0"/>
              </a:rPr>
              <a:t>Substance abusing: </a:t>
            </a:r>
            <a:r>
              <a:rPr lang="en-US" sz="1050" dirty="0">
                <a:latin typeface="Rockwell" panose="02060603020205020403" pitchFamily="18" charset="0"/>
              </a:rPr>
              <a:t>drugs, alcohol, food or sex.  Secretive self-medication</a:t>
            </a:r>
          </a:p>
          <a:p>
            <a:r>
              <a:rPr lang="en-US" sz="1200" b="1" dirty="0">
                <a:latin typeface="Rockwell" panose="02060603020205020403" pitchFamily="18" charset="0"/>
              </a:rPr>
              <a:t>Memory / Concentration problems</a:t>
            </a:r>
          </a:p>
          <a:p>
            <a:r>
              <a:rPr lang="en-US" sz="1200" b="1" dirty="0">
                <a:latin typeface="Rockwell" panose="02060603020205020403" pitchFamily="18" charset="0"/>
              </a:rPr>
              <a:t>Self - Entitlement</a:t>
            </a:r>
          </a:p>
          <a:p>
            <a:endParaRPr lang="en-US" dirty="0"/>
          </a:p>
        </p:txBody>
      </p:sp>
      <p:sp>
        <p:nvSpPr>
          <p:cNvPr id="4" name="Slide Number Placeholder 3"/>
          <p:cNvSpPr>
            <a:spLocks noGrp="1"/>
          </p:cNvSpPr>
          <p:nvPr>
            <p:ph type="sldNum" sz="quarter" idx="10"/>
          </p:nvPr>
        </p:nvSpPr>
        <p:spPr/>
        <p:txBody>
          <a:bodyPr/>
          <a:lstStyle/>
          <a:p>
            <a:fld id="{63E4087C-A4BE-4EF1-8ADA-C1BD79B53DC6}" type="slidenum">
              <a:rPr lang="en-US" smtClean="0"/>
              <a:t>19</a:t>
            </a:fld>
            <a:endParaRPr lang="en-US"/>
          </a:p>
        </p:txBody>
      </p:sp>
    </p:spTree>
    <p:extLst>
      <p:ext uri="{BB962C8B-B14F-4D97-AF65-F5344CB8AC3E}">
        <p14:creationId xmlns:p14="http://schemas.microsoft.com/office/powerpoint/2010/main" val="3598527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latin typeface="Rockwell" panose="02060603020205020403" pitchFamily="18" charset="0"/>
              </a:rPr>
              <a:t>General Sickness: </a:t>
            </a:r>
            <a:r>
              <a:rPr lang="en-US" sz="1200" dirty="0">
                <a:latin typeface="Rockwell" panose="02060603020205020403" pitchFamily="18" charset="0"/>
              </a:rPr>
              <a:t>Headaches, Stomach aches, Dizziness, Heart palpitations, shortness of breath</a:t>
            </a:r>
          </a:p>
          <a:p>
            <a:r>
              <a:rPr lang="en-US" sz="1200" dirty="0">
                <a:latin typeface="Rockwell" panose="02060603020205020403" pitchFamily="18" charset="0"/>
              </a:rPr>
              <a:t>Feeling panicky.  </a:t>
            </a:r>
          </a:p>
          <a:p>
            <a:r>
              <a:rPr lang="en-US" sz="1600" b="1" dirty="0">
                <a:latin typeface="Rockwell" panose="02060603020205020403" pitchFamily="18" charset="0"/>
              </a:rPr>
              <a:t>Flu or cold like symptoms.  </a:t>
            </a:r>
            <a:r>
              <a:rPr lang="en-US" sz="1200" dirty="0">
                <a:latin typeface="Rockwell" panose="02060603020205020403" pitchFamily="18" charset="0"/>
              </a:rPr>
              <a:t>There is some evidence that CF leads to a weakening of the immune system. </a:t>
            </a:r>
          </a:p>
          <a:p>
            <a:r>
              <a:rPr lang="en-US" sz="1600" b="1" dirty="0">
                <a:latin typeface="Rockwell" panose="02060603020205020403" pitchFamily="18" charset="0"/>
              </a:rPr>
              <a:t>Lethargy:  </a:t>
            </a:r>
            <a:r>
              <a:rPr lang="en-US" sz="1200" dirty="0">
                <a:latin typeface="Rockwell" panose="02060603020205020403" pitchFamily="18" charset="0"/>
              </a:rPr>
              <a:t>Chronic lateness, Exhaustion (mental and physical)</a:t>
            </a:r>
          </a:p>
          <a:p>
            <a:r>
              <a:rPr lang="en-US" sz="1600" b="1" dirty="0">
                <a:latin typeface="Rockwell" panose="02060603020205020403" pitchFamily="18" charset="0"/>
              </a:rPr>
              <a:t>Sleep problems:  </a:t>
            </a:r>
            <a:r>
              <a:rPr lang="en-US" sz="1200" dirty="0">
                <a:latin typeface="Rockwell" panose="02060603020205020403" pitchFamily="18" charset="0"/>
              </a:rPr>
              <a:t>Can’t sleep, or sleep all the time, Nightmares from client’s stories</a:t>
            </a:r>
          </a:p>
          <a:p>
            <a:endParaRPr lang="en-US" dirty="0"/>
          </a:p>
        </p:txBody>
      </p:sp>
      <p:sp>
        <p:nvSpPr>
          <p:cNvPr id="4" name="Slide Number Placeholder 3"/>
          <p:cNvSpPr>
            <a:spLocks noGrp="1"/>
          </p:cNvSpPr>
          <p:nvPr>
            <p:ph type="sldNum" sz="quarter" idx="10"/>
          </p:nvPr>
        </p:nvSpPr>
        <p:spPr/>
        <p:txBody>
          <a:bodyPr/>
          <a:lstStyle/>
          <a:p>
            <a:fld id="{63E4087C-A4BE-4EF1-8ADA-C1BD79B53DC6}" type="slidenum">
              <a:rPr lang="en-US" smtClean="0"/>
              <a:t>20</a:t>
            </a:fld>
            <a:endParaRPr lang="en-US"/>
          </a:p>
        </p:txBody>
      </p:sp>
    </p:spTree>
    <p:extLst>
      <p:ext uri="{BB962C8B-B14F-4D97-AF65-F5344CB8AC3E}">
        <p14:creationId xmlns:p14="http://schemas.microsoft.com/office/powerpoint/2010/main" val="2341614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It is during normal “deep” sleep that much of the processing of the traumatic experiences occur.  When sleep is disrupted (either shorten or disturbed), the traumatic experience can become lodged in the sympathetic nervous system.  Over time  an accumulation of these unprocessed traumatic experiences can lead to Compassion Fatigue.</a:t>
            </a:r>
          </a:p>
          <a:p>
            <a:endParaRPr lang="en-US" dirty="0"/>
          </a:p>
        </p:txBody>
      </p:sp>
      <p:sp>
        <p:nvSpPr>
          <p:cNvPr id="4" name="Slide Number Placeholder 3"/>
          <p:cNvSpPr>
            <a:spLocks noGrp="1"/>
          </p:cNvSpPr>
          <p:nvPr>
            <p:ph type="sldNum" sz="quarter" idx="10"/>
          </p:nvPr>
        </p:nvSpPr>
        <p:spPr/>
        <p:txBody>
          <a:bodyPr/>
          <a:lstStyle/>
          <a:p>
            <a:fld id="{63E4087C-A4BE-4EF1-8ADA-C1BD79B53DC6}" type="slidenum">
              <a:rPr lang="en-US" smtClean="0"/>
              <a:t>21</a:t>
            </a:fld>
            <a:endParaRPr lang="en-US"/>
          </a:p>
        </p:txBody>
      </p:sp>
    </p:spTree>
    <p:extLst>
      <p:ext uri="{BB962C8B-B14F-4D97-AF65-F5344CB8AC3E}">
        <p14:creationId xmlns:p14="http://schemas.microsoft.com/office/powerpoint/2010/main" val="655087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Rockwell" panose="02060603020205020403" pitchFamily="18" charset="0"/>
              </a:rPr>
              <a:t>Avoiding certain people</a:t>
            </a:r>
          </a:p>
          <a:p>
            <a:r>
              <a:rPr lang="en-US" sz="1200" dirty="0">
                <a:latin typeface="Rockwell" panose="02060603020205020403" pitchFamily="18" charset="0"/>
              </a:rPr>
              <a:t>Missed  appointments</a:t>
            </a:r>
          </a:p>
          <a:p>
            <a:r>
              <a:rPr lang="en-US" sz="1200" dirty="0">
                <a:latin typeface="Rockwell" panose="02060603020205020403" pitchFamily="18" charset="0"/>
              </a:rPr>
              <a:t>Tardiness</a:t>
            </a:r>
          </a:p>
          <a:p>
            <a:r>
              <a:rPr lang="en-US" sz="1200" dirty="0">
                <a:latin typeface="Rockwell" panose="02060603020205020403" pitchFamily="18" charset="0"/>
              </a:rPr>
              <a:t>Lack of motivation </a:t>
            </a:r>
          </a:p>
          <a:p>
            <a:r>
              <a:rPr lang="en-US" sz="1200" b="1" dirty="0">
                <a:latin typeface="Rockwell" panose="02060603020205020403" pitchFamily="18" charset="0"/>
              </a:rPr>
              <a:t>Workaholism</a:t>
            </a:r>
          </a:p>
          <a:p>
            <a:r>
              <a:rPr lang="en-US" sz="1200" dirty="0">
                <a:latin typeface="Rockwell" panose="02060603020205020403" pitchFamily="18" charset="0"/>
              </a:rPr>
              <a:t>Demoralized and question one’s competence and effectiveness </a:t>
            </a:r>
          </a:p>
          <a:p>
            <a:r>
              <a:rPr lang="en-US" sz="1200" dirty="0">
                <a:latin typeface="Rockwell" panose="02060603020205020403" pitchFamily="18" charset="0"/>
              </a:rPr>
              <a:t>Un-appreciated and under-resourced</a:t>
            </a:r>
            <a:endParaRPr lang="en-US" sz="1050" dirty="0">
              <a:latin typeface="Rockwell" panose="02060603020205020403" pitchFamily="18" charset="0"/>
            </a:endParaRPr>
          </a:p>
          <a:p>
            <a:endParaRPr lang="en-US" dirty="0"/>
          </a:p>
        </p:txBody>
      </p:sp>
      <p:sp>
        <p:nvSpPr>
          <p:cNvPr id="4" name="Slide Number Placeholder 3"/>
          <p:cNvSpPr>
            <a:spLocks noGrp="1"/>
          </p:cNvSpPr>
          <p:nvPr>
            <p:ph type="sldNum" sz="quarter" idx="10"/>
          </p:nvPr>
        </p:nvSpPr>
        <p:spPr/>
        <p:txBody>
          <a:bodyPr/>
          <a:lstStyle/>
          <a:p>
            <a:fld id="{63E4087C-A4BE-4EF1-8ADA-C1BD79B53DC6}" type="slidenum">
              <a:rPr lang="en-US" smtClean="0"/>
              <a:t>22</a:t>
            </a:fld>
            <a:endParaRPr lang="en-US"/>
          </a:p>
        </p:txBody>
      </p:sp>
    </p:spTree>
    <p:extLst>
      <p:ext uri="{BB962C8B-B14F-4D97-AF65-F5344CB8AC3E}">
        <p14:creationId xmlns:p14="http://schemas.microsoft.com/office/powerpoint/2010/main" val="3280362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696AB36-AF2E-42FE-A664-39008342A19A}" type="datetimeFigureOut">
              <a:rPr lang="en-US" smtClean="0"/>
              <a:t>4/16/2019</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039CBA-4306-4085-8AE6-D803856A5DF9}" type="slidenum">
              <a:rPr lang="en-US" smtClean="0"/>
              <a:t>‹#›</a:t>
            </a:fld>
            <a:endParaRPr lang="en-US"/>
          </a:p>
        </p:txBody>
      </p:sp>
    </p:spTree>
    <p:extLst>
      <p:ext uri="{BB962C8B-B14F-4D97-AF65-F5344CB8AC3E}">
        <p14:creationId xmlns:p14="http://schemas.microsoft.com/office/powerpoint/2010/main" val="2535649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96AB36-AF2E-42FE-A664-39008342A19A}" type="datetimeFigureOut">
              <a:rPr lang="en-US" smtClean="0"/>
              <a:t>4/16/2019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039CBA-4306-4085-8AE6-D803856A5DF9}" type="slidenum">
              <a:rPr lang="en-US" smtClean="0"/>
              <a:t>‹#›</a:t>
            </a:fld>
            <a:endParaRPr lang="en-US"/>
          </a:p>
        </p:txBody>
      </p:sp>
    </p:spTree>
    <p:extLst>
      <p:ext uri="{BB962C8B-B14F-4D97-AF65-F5344CB8AC3E}">
        <p14:creationId xmlns:p14="http://schemas.microsoft.com/office/powerpoint/2010/main" val="1626107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96AB36-AF2E-42FE-A664-39008342A19A}" type="datetimeFigureOut">
              <a:rPr lang="en-US" smtClean="0"/>
              <a:t>4/16/2019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039CBA-4306-4085-8AE6-D803856A5DF9}" type="slidenum">
              <a:rPr lang="en-US" smtClean="0"/>
              <a:t>‹#›</a:t>
            </a:fld>
            <a:endParaRPr lang="en-US"/>
          </a:p>
        </p:txBody>
      </p:sp>
    </p:spTree>
    <p:extLst>
      <p:ext uri="{BB962C8B-B14F-4D97-AF65-F5344CB8AC3E}">
        <p14:creationId xmlns:p14="http://schemas.microsoft.com/office/powerpoint/2010/main" val="4159719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01">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9990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88C58-7A8B-4B9D-8578-932C53B9EF2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E322979-D365-45AA-A700-05BFF9FD689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1982C66-9023-4E99-9F12-785BD28D0118}"/>
              </a:ext>
            </a:extLst>
          </p:cNvPr>
          <p:cNvSpPr>
            <a:spLocks noGrp="1"/>
          </p:cNvSpPr>
          <p:nvPr>
            <p:ph type="dt" sz="half" idx="10"/>
          </p:nvPr>
        </p:nvSpPr>
        <p:spPr/>
        <p:txBody>
          <a:bodyPr/>
          <a:lstStyle/>
          <a:p>
            <a:fld id="{136D59F0-10AA-42BD-9BCC-67EED89A968B}" type="datetime1">
              <a:rPr lang="en-US" smtClean="0"/>
              <a:t>4/16/2019</a:t>
            </a:fld>
            <a:endParaRPr lang="en-US" dirty="0"/>
          </a:p>
        </p:txBody>
      </p:sp>
      <p:sp>
        <p:nvSpPr>
          <p:cNvPr id="5" name="Footer Placeholder 4">
            <a:extLst>
              <a:ext uri="{FF2B5EF4-FFF2-40B4-BE49-F238E27FC236}">
                <a16:creationId xmlns:a16="http://schemas.microsoft.com/office/drawing/2014/main" id="{B6EBBD40-7709-417C-B5E8-74109D2D6D1E}"/>
              </a:ext>
            </a:extLst>
          </p:cNvPr>
          <p:cNvSpPr>
            <a:spLocks noGrp="1"/>
          </p:cNvSpPr>
          <p:nvPr>
            <p:ph type="ftr" sz="quarter" idx="11"/>
          </p:nvPr>
        </p:nvSpPr>
        <p:spPr/>
        <p:txBody>
          <a:bodyPr/>
          <a:lstStyle/>
          <a:p>
            <a:r>
              <a:rPr lang="en-US"/>
              <a:t>© Vizualus. All Rights Reserved.</a:t>
            </a:r>
            <a:endParaRPr lang="en-US" dirty="0"/>
          </a:p>
        </p:txBody>
      </p:sp>
      <p:sp>
        <p:nvSpPr>
          <p:cNvPr id="6" name="Slide Number Placeholder 5">
            <a:extLst>
              <a:ext uri="{FF2B5EF4-FFF2-40B4-BE49-F238E27FC236}">
                <a16:creationId xmlns:a16="http://schemas.microsoft.com/office/drawing/2014/main" id="{4D13F455-9D1A-4E8C-9D84-6851428F9D5C}"/>
              </a:ext>
            </a:extLst>
          </p:cNvPr>
          <p:cNvSpPr>
            <a:spLocks noGrp="1"/>
          </p:cNvSpPr>
          <p:nvPr>
            <p:ph type="sldNum" sz="quarter" idx="12"/>
          </p:nvPr>
        </p:nvSpPr>
        <p:spPr/>
        <p:txBody>
          <a:bodyPr/>
          <a:lstStyle/>
          <a:p>
            <a:fld id="{B5C01996-2D0B-4E1B-998A-4107E0F8DE91}" type="slidenum">
              <a:rPr lang="en-US" smtClean="0"/>
              <a:pPr/>
              <a:t>‹#›</a:t>
            </a:fld>
            <a:endParaRPr lang="en-US"/>
          </a:p>
        </p:txBody>
      </p:sp>
    </p:spTree>
    <p:extLst>
      <p:ext uri="{BB962C8B-B14F-4D97-AF65-F5344CB8AC3E}">
        <p14:creationId xmlns:p14="http://schemas.microsoft.com/office/powerpoint/2010/main" val="34325673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F1961-C974-43B0-B6F4-0A958CDCF8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0B09B0-6ECF-4AAF-868D-0AA38A85104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EF277A-277C-4CC5-A5DE-17433E018D7B}"/>
              </a:ext>
            </a:extLst>
          </p:cNvPr>
          <p:cNvSpPr>
            <a:spLocks noGrp="1"/>
          </p:cNvSpPr>
          <p:nvPr>
            <p:ph type="dt" sz="half" idx="10"/>
          </p:nvPr>
        </p:nvSpPr>
        <p:spPr/>
        <p:txBody>
          <a:bodyPr/>
          <a:lstStyle/>
          <a:p>
            <a:fld id="{4B9BFC15-957E-4047-BD7E-FB1253902444}" type="datetime1">
              <a:rPr lang="en-US" smtClean="0"/>
              <a:t>4/16/2019</a:t>
            </a:fld>
            <a:endParaRPr lang="en-US" dirty="0"/>
          </a:p>
        </p:txBody>
      </p:sp>
      <p:sp>
        <p:nvSpPr>
          <p:cNvPr id="5" name="Footer Placeholder 4">
            <a:extLst>
              <a:ext uri="{FF2B5EF4-FFF2-40B4-BE49-F238E27FC236}">
                <a16:creationId xmlns:a16="http://schemas.microsoft.com/office/drawing/2014/main" id="{D5BB3719-379E-4C3C-8151-C2BA4C1D208B}"/>
              </a:ext>
            </a:extLst>
          </p:cNvPr>
          <p:cNvSpPr>
            <a:spLocks noGrp="1"/>
          </p:cNvSpPr>
          <p:nvPr>
            <p:ph type="ftr" sz="quarter" idx="11"/>
          </p:nvPr>
        </p:nvSpPr>
        <p:spPr/>
        <p:txBody>
          <a:bodyPr/>
          <a:lstStyle/>
          <a:p>
            <a:r>
              <a:rPr lang="en-US"/>
              <a:t>© Vizualus. All Rights Reserved.</a:t>
            </a:r>
            <a:endParaRPr lang="en-US" dirty="0"/>
          </a:p>
        </p:txBody>
      </p:sp>
      <p:sp>
        <p:nvSpPr>
          <p:cNvPr id="6" name="Slide Number Placeholder 5">
            <a:extLst>
              <a:ext uri="{FF2B5EF4-FFF2-40B4-BE49-F238E27FC236}">
                <a16:creationId xmlns:a16="http://schemas.microsoft.com/office/drawing/2014/main" id="{A34BC76F-6B7B-4ABB-A4E5-0597B80B5F2C}"/>
              </a:ext>
            </a:extLst>
          </p:cNvPr>
          <p:cNvSpPr>
            <a:spLocks noGrp="1"/>
          </p:cNvSpPr>
          <p:nvPr>
            <p:ph type="sldNum" sz="quarter" idx="12"/>
          </p:nvPr>
        </p:nvSpPr>
        <p:spPr/>
        <p:txBody>
          <a:bodyPr/>
          <a:lstStyle/>
          <a:p>
            <a:fld id="{B5C01996-2D0B-4E1B-998A-4107E0F8DE91}" type="slidenum">
              <a:rPr lang="en-US" smtClean="0"/>
              <a:pPr/>
              <a:t>‹#›</a:t>
            </a:fld>
            <a:endParaRPr lang="en-US"/>
          </a:p>
        </p:txBody>
      </p:sp>
    </p:spTree>
    <p:extLst>
      <p:ext uri="{BB962C8B-B14F-4D97-AF65-F5344CB8AC3E}">
        <p14:creationId xmlns:p14="http://schemas.microsoft.com/office/powerpoint/2010/main" val="2945600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9A866-732F-4074-AA81-5C69CF1D2A95}"/>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90AD328-782F-44BB-A162-0F7D377FCD9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C269780-AB46-4DA8-8C5A-AB3F43963912}"/>
              </a:ext>
            </a:extLst>
          </p:cNvPr>
          <p:cNvSpPr>
            <a:spLocks noGrp="1"/>
          </p:cNvSpPr>
          <p:nvPr>
            <p:ph type="dt" sz="half" idx="10"/>
          </p:nvPr>
        </p:nvSpPr>
        <p:spPr/>
        <p:txBody>
          <a:bodyPr/>
          <a:lstStyle/>
          <a:p>
            <a:fld id="{23D3311B-63F9-4F59-BED8-EEBD56C34BDB}" type="datetime1">
              <a:rPr lang="en-US" smtClean="0"/>
              <a:t>4/16/2019</a:t>
            </a:fld>
            <a:endParaRPr lang="en-US" dirty="0"/>
          </a:p>
        </p:txBody>
      </p:sp>
      <p:sp>
        <p:nvSpPr>
          <p:cNvPr id="5" name="Footer Placeholder 4">
            <a:extLst>
              <a:ext uri="{FF2B5EF4-FFF2-40B4-BE49-F238E27FC236}">
                <a16:creationId xmlns:a16="http://schemas.microsoft.com/office/drawing/2014/main" id="{2C78FF54-5E7F-4701-8969-3040D09E365D}"/>
              </a:ext>
            </a:extLst>
          </p:cNvPr>
          <p:cNvSpPr>
            <a:spLocks noGrp="1"/>
          </p:cNvSpPr>
          <p:nvPr>
            <p:ph type="ftr" sz="quarter" idx="11"/>
          </p:nvPr>
        </p:nvSpPr>
        <p:spPr/>
        <p:txBody>
          <a:bodyPr/>
          <a:lstStyle/>
          <a:p>
            <a:r>
              <a:rPr lang="en-US"/>
              <a:t>© Vizualus. All Rights Reserved.</a:t>
            </a:r>
            <a:endParaRPr lang="en-US" dirty="0"/>
          </a:p>
        </p:txBody>
      </p:sp>
      <p:sp>
        <p:nvSpPr>
          <p:cNvPr id="6" name="Slide Number Placeholder 5">
            <a:extLst>
              <a:ext uri="{FF2B5EF4-FFF2-40B4-BE49-F238E27FC236}">
                <a16:creationId xmlns:a16="http://schemas.microsoft.com/office/drawing/2014/main" id="{4F3AE447-2623-4169-AA22-8949ACBF1949}"/>
              </a:ext>
            </a:extLst>
          </p:cNvPr>
          <p:cNvSpPr>
            <a:spLocks noGrp="1"/>
          </p:cNvSpPr>
          <p:nvPr>
            <p:ph type="sldNum" sz="quarter" idx="12"/>
          </p:nvPr>
        </p:nvSpPr>
        <p:spPr/>
        <p:txBody>
          <a:bodyPr/>
          <a:lstStyle/>
          <a:p>
            <a:fld id="{B5C01996-2D0B-4E1B-998A-4107E0F8DE91}" type="slidenum">
              <a:rPr lang="en-US" smtClean="0"/>
              <a:pPr/>
              <a:t>‹#›</a:t>
            </a:fld>
            <a:endParaRPr lang="en-US"/>
          </a:p>
        </p:txBody>
      </p:sp>
    </p:spTree>
    <p:extLst>
      <p:ext uri="{BB962C8B-B14F-4D97-AF65-F5344CB8AC3E}">
        <p14:creationId xmlns:p14="http://schemas.microsoft.com/office/powerpoint/2010/main" val="3809656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4914D-1ED7-43B7-B3B2-51BB3E22EE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794A52-6F9A-4BDD-9B7A-38CC86F265F1}"/>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2E3873-4420-4601-BE28-C00DF92A777B}"/>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8F9D64-0AA3-4530-9B11-861569D1C0C3}"/>
              </a:ext>
            </a:extLst>
          </p:cNvPr>
          <p:cNvSpPr>
            <a:spLocks noGrp="1"/>
          </p:cNvSpPr>
          <p:nvPr>
            <p:ph type="dt" sz="half" idx="10"/>
          </p:nvPr>
        </p:nvSpPr>
        <p:spPr/>
        <p:txBody>
          <a:bodyPr/>
          <a:lstStyle/>
          <a:p>
            <a:fld id="{2434DC53-8734-440A-B3E2-9F89D4716305}" type="datetime1">
              <a:rPr lang="en-US" smtClean="0"/>
              <a:t>4/16/2019</a:t>
            </a:fld>
            <a:endParaRPr lang="en-US" dirty="0"/>
          </a:p>
        </p:txBody>
      </p:sp>
      <p:sp>
        <p:nvSpPr>
          <p:cNvPr id="6" name="Footer Placeholder 5">
            <a:extLst>
              <a:ext uri="{FF2B5EF4-FFF2-40B4-BE49-F238E27FC236}">
                <a16:creationId xmlns:a16="http://schemas.microsoft.com/office/drawing/2014/main" id="{3BD5F964-1D99-457B-96DF-C1D33FFA01A9}"/>
              </a:ext>
            </a:extLst>
          </p:cNvPr>
          <p:cNvSpPr>
            <a:spLocks noGrp="1"/>
          </p:cNvSpPr>
          <p:nvPr>
            <p:ph type="ftr" sz="quarter" idx="11"/>
          </p:nvPr>
        </p:nvSpPr>
        <p:spPr/>
        <p:txBody>
          <a:bodyPr/>
          <a:lstStyle/>
          <a:p>
            <a:r>
              <a:rPr lang="en-US"/>
              <a:t>© Vizualus. All Rights Reserved.</a:t>
            </a:r>
            <a:endParaRPr lang="en-US" dirty="0"/>
          </a:p>
        </p:txBody>
      </p:sp>
      <p:sp>
        <p:nvSpPr>
          <p:cNvPr id="7" name="Slide Number Placeholder 6">
            <a:extLst>
              <a:ext uri="{FF2B5EF4-FFF2-40B4-BE49-F238E27FC236}">
                <a16:creationId xmlns:a16="http://schemas.microsoft.com/office/drawing/2014/main" id="{0810B5DF-9EED-4351-BBBD-DA7AC0A83BFD}"/>
              </a:ext>
            </a:extLst>
          </p:cNvPr>
          <p:cNvSpPr>
            <a:spLocks noGrp="1"/>
          </p:cNvSpPr>
          <p:nvPr>
            <p:ph type="sldNum" sz="quarter" idx="12"/>
          </p:nvPr>
        </p:nvSpPr>
        <p:spPr/>
        <p:txBody>
          <a:bodyPr/>
          <a:lstStyle/>
          <a:p>
            <a:fld id="{B5C01996-2D0B-4E1B-998A-4107E0F8DE91}" type="slidenum">
              <a:rPr lang="en-US" smtClean="0"/>
              <a:pPr/>
              <a:t>‹#›</a:t>
            </a:fld>
            <a:endParaRPr lang="en-US"/>
          </a:p>
        </p:txBody>
      </p:sp>
    </p:spTree>
    <p:extLst>
      <p:ext uri="{BB962C8B-B14F-4D97-AF65-F5344CB8AC3E}">
        <p14:creationId xmlns:p14="http://schemas.microsoft.com/office/powerpoint/2010/main" val="30565484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521EA-E5DC-42C5-A6F5-A1727C5E00D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93B3E2-D969-492D-8DE0-2B4F91D1736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2D447AD4-230F-4F2A-8272-1164A4AC4E5C}"/>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9EF2CE-AA55-4FFA-97FB-96C421E7A3A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FA61F1D9-B070-4BA5-91EE-A21908E245D1}"/>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3FB234-2C98-412F-9751-A0505048FCCD}"/>
              </a:ext>
            </a:extLst>
          </p:cNvPr>
          <p:cNvSpPr>
            <a:spLocks noGrp="1"/>
          </p:cNvSpPr>
          <p:nvPr>
            <p:ph type="dt" sz="half" idx="10"/>
          </p:nvPr>
        </p:nvSpPr>
        <p:spPr/>
        <p:txBody>
          <a:bodyPr/>
          <a:lstStyle/>
          <a:p>
            <a:fld id="{07031C15-0104-4A64-9AC4-EB0B0104B349}" type="datetime1">
              <a:rPr lang="en-US" smtClean="0"/>
              <a:t>4/16/2019</a:t>
            </a:fld>
            <a:endParaRPr lang="en-US" dirty="0"/>
          </a:p>
        </p:txBody>
      </p:sp>
      <p:sp>
        <p:nvSpPr>
          <p:cNvPr id="8" name="Footer Placeholder 7">
            <a:extLst>
              <a:ext uri="{FF2B5EF4-FFF2-40B4-BE49-F238E27FC236}">
                <a16:creationId xmlns:a16="http://schemas.microsoft.com/office/drawing/2014/main" id="{640BF25E-FAC6-4103-86F0-01D2EE3E9BD8}"/>
              </a:ext>
            </a:extLst>
          </p:cNvPr>
          <p:cNvSpPr>
            <a:spLocks noGrp="1"/>
          </p:cNvSpPr>
          <p:nvPr>
            <p:ph type="ftr" sz="quarter" idx="11"/>
          </p:nvPr>
        </p:nvSpPr>
        <p:spPr/>
        <p:txBody>
          <a:bodyPr/>
          <a:lstStyle/>
          <a:p>
            <a:r>
              <a:rPr lang="en-US"/>
              <a:t>© Vizualus. All Rights Reserved.</a:t>
            </a:r>
            <a:endParaRPr lang="en-US" dirty="0"/>
          </a:p>
        </p:txBody>
      </p:sp>
      <p:sp>
        <p:nvSpPr>
          <p:cNvPr id="9" name="Slide Number Placeholder 8">
            <a:extLst>
              <a:ext uri="{FF2B5EF4-FFF2-40B4-BE49-F238E27FC236}">
                <a16:creationId xmlns:a16="http://schemas.microsoft.com/office/drawing/2014/main" id="{C76E7468-BA4B-4E91-B5CE-BFC74E2A610D}"/>
              </a:ext>
            </a:extLst>
          </p:cNvPr>
          <p:cNvSpPr>
            <a:spLocks noGrp="1"/>
          </p:cNvSpPr>
          <p:nvPr>
            <p:ph type="sldNum" sz="quarter" idx="12"/>
          </p:nvPr>
        </p:nvSpPr>
        <p:spPr/>
        <p:txBody>
          <a:bodyPr/>
          <a:lstStyle/>
          <a:p>
            <a:fld id="{B5C01996-2D0B-4E1B-998A-4107E0F8DE91}" type="slidenum">
              <a:rPr lang="en-US" smtClean="0"/>
              <a:pPr/>
              <a:t>‹#›</a:t>
            </a:fld>
            <a:endParaRPr lang="en-US"/>
          </a:p>
        </p:txBody>
      </p:sp>
    </p:spTree>
    <p:extLst>
      <p:ext uri="{BB962C8B-B14F-4D97-AF65-F5344CB8AC3E}">
        <p14:creationId xmlns:p14="http://schemas.microsoft.com/office/powerpoint/2010/main" val="11006433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4373F-A231-433A-91A1-C4555481B5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707121-44DB-473A-8132-F299FB5B7162}"/>
              </a:ext>
            </a:extLst>
          </p:cNvPr>
          <p:cNvSpPr>
            <a:spLocks noGrp="1"/>
          </p:cNvSpPr>
          <p:nvPr>
            <p:ph type="dt" sz="half" idx="10"/>
          </p:nvPr>
        </p:nvSpPr>
        <p:spPr/>
        <p:txBody>
          <a:bodyPr/>
          <a:lstStyle/>
          <a:p>
            <a:fld id="{B8A8E424-6C8C-411D-AADF-FD85F6690E3D}" type="datetime1">
              <a:rPr lang="en-US" smtClean="0"/>
              <a:t>4/16/2019</a:t>
            </a:fld>
            <a:endParaRPr lang="en-US" dirty="0"/>
          </a:p>
        </p:txBody>
      </p:sp>
      <p:sp>
        <p:nvSpPr>
          <p:cNvPr id="4" name="Footer Placeholder 3">
            <a:extLst>
              <a:ext uri="{FF2B5EF4-FFF2-40B4-BE49-F238E27FC236}">
                <a16:creationId xmlns:a16="http://schemas.microsoft.com/office/drawing/2014/main" id="{4E4E0DEC-B226-45B2-9F83-183D5E11F0C6}"/>
              </a:ext>
            </a:extLst>
          </p:cNvPr>
          <p:cNvSpPr>
            <a:spLocks noGrp="1"/>
          </p:cNvSpPr>
          <p:nvPr>
            <p:ph type="ftr" sz="quarter" idx="11"/>
          </p:nvPr>
        </p:nvSpPr>
        <p:spPr/>
        <p:txBody>
          <a:bodyPr/>
          <a:lstStyle/>
          <a:p>
            <a:r>
              <a:rPr lang="en-US"/>
              <a:t>© Vizualus. All Rights Reserved.</a:t>
            </a:r>
            <a:endParaRPr lang="en-US" dirty="0"/>
          </a:p>
        </p:txBody>
      </p:sp>
      <p:sp>
        <p:nvSpPr>
          <p:cNvPr id="5" name="Slide Number Placeholder 4">
            <a:extLst>
              <a:ext uri="{FF2B5EF4-FFF2-40B4-BE49-F238E27FC236}">
                <a16:creationId xmlns:a16="http://schemas.microsoft.com/office/drawing/2014/main" id="{578EEE55-20A3-4ECC-961F-6D0CD7C0BA90}"/>
              </a:ext>
            </a:extLst>
          </p:cNvPr>
          <p:cNvSpPr>
            <a:spLocks noGrp="1"/>
          </p:cNvSpPr>
          <p:nvPr>
            <p:ph type="sldNum" sz="quarter" idx="12"/>
          </p:nvPr>
        </p:nvSpPr>
        <p:spPr/>
        <p:txBody>
          <a:bodyPr/>
          <a:lstStyle/>
          <a:p>
            <a:fld id="{B5C01996-2D0B-4E1B-998A-4107E0F8DE91}" type="slidenum">
              <a:rPr lang="en-US" smtClean="0"/>
              <a:pPr/>
              <a:t>‹#›</a:t>
            </a:fld>
            <a:endParaRPr lang="en-US"/>
          </a:p>
        </p:txBody>
      </p:sp>
    </p:spTree>
    <p:extLst>
      <p:ext uri="{BB962C8B-B14F-4D97-AF65-F5344CB8AC3E}">
        <p14:creationId xmlns:p14="http://schemas.microsoft.com/office/powerpoint/2010/main" val="38691729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6A2AA4-E3D8-4635-BFA3-BD75CD3077BE}"/>
              </a:ext>
            </a:extLst>
          </p:cNvPr>
          <p:cNvSpPr>
            <a:spLocks noGrp="1"/>
          </p:cNvSpPr>
          <p:nvPr>
            <p:ph type="dt" sz="half" idx="10"/>
          </p:nvPr>
        </p:nvSpPr>
        <p:spPr/>
        <p:txBody>
          <a:bodyPr/>
          <a:lstStyle/>
          <a:p>
            <a:fld id="{DC62F714-D304-42F8-A8D2-74F81D1AEF1E}" type="datetimeFigureOut">
              <a:rPr lang="en-US" smtClean="0"/>
              <a:t>4/16/2019</a:t>
            </a:fld>
            <a:endParaRPr lang="en-US"/>
          </a:p>
        </p:txBody>
      </p:sp>
      <p:sp>
        <p:nvSpPr>
          <p:cNvPr id="3" name="Footer Placeholder 2">
            <a:extLst>
              <a:ext uri="{FF2B5EF4-FFF2-40B4-BE49-F238E27FC236}">
                <a16:creationId xmlns:a16="http://schemas.microsoft.com/office/drawing/2014/main" id="{455FD069-29D1-4E5E-9F42-E17A5434B4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318BED-AFC1-4474-A9CC-0EFE30731D0A}"/>
              </a:ext>
            </a:extLst>
          </p:cNvPr>
          <p:cNvSpPr>
            <a:spLocks noGrp="1"/>
          </p:cNvSpPr>
          <p:nvPr>
            <p:ph type="sldNum" sz="quarter" idx="12"/>
          </p:nvPr>
        </p:nvSpPr>
        <p:spPr/>
        <p:txBody>
          <a:bodyPr/>
          <a:lstStyle/>
          <a:p>
            <a:fld id="{26753A6B-F40B-4BF7-BD8C-D24F122AB028}" type="slidenum">
              <a:rPr lang="en-US" smtClean="0"/>
              <a:t>‹#›</a:t>
            </a:fld>
            <a:endParaRPr lang="en-US"/>
          </a:p>
        </p:txBody>
      </p:sp>
    </p:spTree>
    <p:extLst>
      <p:ext uri="{BB962C8B-B14F-4D97-AF65-F5344CB8AC3E}">
        <p14:creationId xmlns:p14="http://schemas.microsoft.com/office/powerpoint/2010/main" val="1508207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96AB36-AF2E-42FE-A664-39008342A19A}" type="datetimeFigureOut">
              <a:rPr lang="en-US" smtClean="0"/>
              <a:t>4/16/2019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039CBA-4306-4085-8AE6-D803856A5DF9}" type="slidenum">
              <a:rPr lang="en-US" smtClean="0"/>
              <a:t>‹#›</a:t>
            </a:fld>
            <a:endParaRPr lang="en-US"/>
          </a:p>
        </p:txBody>
      </p:sp>
    </p:spTree>
    <p:extLst>
      <p:ext uri="{BB962C8B-B14F-4D97-AF65-F5344CB8AC3E}">
        <p14:creationId xmlns:p14="http://schemas.microsoft.com/office/powerpoint/2010/main" val="13068780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8DE45-42E1-4D7F-9F26-69E742C4907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01DD3CF-AA5D-4B60-9CFB-9EAEBF972F27}"/>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4249AA-E054-4DA1-96DA-B3BAD3FC210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05DAD6B6-AFD8-49FB-A6F5-646F70C88373}"/>
              </a:ext>
            </a:extLst>
          </p:cNvPr>
          <p:cNvSpPr>
            <a:spLocks noGrp="1"/>
          </p:cNvSpPr>
          <p:nvPr>
            <p:ph type="dt" sz="half" idx="10"/>
          </p:nvPr>
        </p:nvSpPr>
        <p:spPr/>
        <p:txBody>
          <a:bodyPr/>
          <a:lstStyle/>
          <a:p>
            <a:fld id="{01AB987E-253A-4219-81E7-6216E4283B07}" type="datetime1">
              <a:rPr lang="en-US" smtClean="0"/>
              <a:t>4/16/2019</a:t>
            </a:fld>
            <a:endParaRPr lang="en-US" dirty="0"/>
          </a:p>
        </p:txBody>
      </p:sp>
      <p:sp>
        <p:nvSpPr>
          <p:cNvPr id="6" name="Footer Placeholder 5">
            <a:extLst>
              <a:ext uri="{FF2B5EF4-FFF2-40B4-BE49-F238E27FC236}">
                <a16:creationId xmlns:a16="http://schemas.microsoft.com/office/drawing/2014/main" id="{C760D3E2-4887-479A-809E-ABFA1973D72C}"/>
              </a:ext>
            </a:extLst>
          </p:cNvPr>
          <p:cNvSpPr>
            <a:spLocks noGrp="1"/>
          </p:cNvSpPr>
          <p:nvPr>
            <p:ph type="ftr" sz="quarter" idx="11"/>
          </p:nvPr>
        </p:nvSpPr>
        <p:spPr/>
        <p:txBody>
          <a:bodyPr/>
          <a:lstStyle/>
          <a:p>
            <a:r>
              <a:rPr lang="en-US"/>
              <a:t>© Vizualus. All Rights Reserved.</a:t>
            </a:r>
            <a:endParaRPr lang="en-US" dirty="0"/>
          </a:p>
        </p:txBody>
      </p:sp>
      <p:sp>
        <p:nvSpPr>
          <p:cNvPr id="7" name="Slide Number Placeholder 6">
            <a:extLst>
              <a:ext uri="{FF2B5EF4-FFF2-40B4-BE49-F238E27FC236}">
                <a16:creationId xmlns:a16="http://schemas.microsoft.com/office/drawing/2014/main" id="{0848CA57-5D6D-47F9-AEFC-A54C4767BEFE}"/>
              </a:ext>
            </a:extLst>
          </p:cNvPr>
          <p:cNvSpPr>
            <a:spLocks noGrp="1"/>
          </p:cNvSpPr>
          <p:nvPr>
            <p:ph type="sldNum" sz="quarter" idx="12"/>
          </p:nvPr>
        </p:nvSpPr>
        <p:spPr/>
        <p:txBody>
          <a:bodyPr/>
          <a:lstStyle/>
          <a:p>
            <a:fld id="{B5C01996-2D0B-4E1B-998A-4107E0F8DE91}" type="slidenum">
              <a:rPr lang="en-US" smtClean="0"/>
              <a:pPr/>
              <a:t>‹#›</a:t>
            </a:fld>
            <a:endParaRPr lang="en-US"/>
          </a:p>
        </p:txBody>
      </p:sp>
    </p:spTree>
    <p:extLst>
      <p:ext uri="{BB962C8B-B14F-4D97-AF65-F5344CB8AC3E}">
        <p14:creationId xmlns:p14="http://schemas.microsoft.com/office/powerpoint/2010/main" val="28339443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68EB5-D398-4AC2-BC57-FEF83302534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E4CCE2A-32A2-47F0-AB1F-267093AABD6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0E5BE85-ABD0-4747-A166-C1796D6D0B0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9A484F1C-B5DC-45DA-A15A-7FBE6D5A77F9}"/>
              </a:ext>
            </a:extLst>
          </p:cNvPr>
          <p:cNvSpPr>
            <a:spLocks noGrp="1"/>
          </p:cNvSpPr>
          <p:nvPr>
            <p:ph type="dt" sz="half" idx="10"/>
          </p:nvPr>
        </p:nvSpPr>
        <p:spPr/>
        <p:txBody>
          <a:bodyPr/>
          <a:lstStyle/>
          <a:p>
            <a:fld id="{D948CA7B-983E-4FE9-9ADD-543C9B74583C}" type="datetime1">
              <a:rPr lang="en-US" smtClean="0"/>
              <a:t>4/16/2019</a:t>
            </a:fld>
            <a:endParaRPr lang="en-US" dirty="0"/>
          </a:p>
        </p:txBody>
      </p:sp>
      <p:sp>
        <p:nvSpPr>
          <p:cNvPr id="6" name="Footer Placeholder 5">
            <a:extLst>
              <a:ext uri="{FF2B5EF4-FFF2-40B4-BE49-F238E27FC236}">
                <a16:creationId xmlns:a16="http://schemas.microsoft.com/office/drawing/2014/main" id="{DCD7EC37-6E2E-451F-BE47-42E7162AFB95}"/>
              </a:ext>
            </a:extLst>
          </p:cNvPr>
          <p:cNvSpPr>
            <a:spLocks noGrp="1"/>
          </p:cNvSpPr>
          <p:nvPr>
            <p:ph type="ftr" sz="quarter" idx="11"/>
          </p:nvPr>
        </p:nvSpPr>
        <p:spPr/>
        <p:txBody>
          <a:bodyPr/>
          <a:lstStyle/>
          <a:p>
            <a:r>
              <a:rPr lang="en-US"/>
              <a:t>© Vizualus. All Rights Reserved.</a:t>
            </a:r>
            <a:endParaRPr lang="en-US" dirty="0"/>
          </a:p>
        </p:txBody>
      </p:sp>
      <p:sp>
        <p:nvSpPr>
          <p:cNvPr id="7" name="Slide Number Placeholder 6">
            <a:extLst>
              <a:ext uri="{FF2B5EF4-FFF2-40B4-BE49-F238E27FC236}">
                <a16:creationId xmlns:a16="http://schemas.microsoft.com/office/drawing/2014/main" id="{968C32E5-4006-4AA2-8E3C-8C151905A07E}"/>
              </a:ext>
            </a:extLst>
          </p:cNvPr>
          <p:cNvSpPr>
            <a:spLocks noGrp="1"/>
          </p:cNvSpPr>
          <p:nvPr>
            <p:ph type="sldNum" sz="quarter" idx="12"/>
          </p:nvPr>
        </p:nvSpPr>
        <p:spPr/>
        <p:txBody>
          <a:bodyPr/>
          <a:lstStyle/>
          <a:p>
            <a:fld id="{B5C01996-2D0B-4E1B-998A-4107E0F8DE91}" type="slidenum">
              <a:rPr lang="en-US" smtClean="0"/>
              <a:pPr/>
              <a:t>‹#›</a:t>
            </a:fld>
            <a:endParaRPr lang="en-US"/>
          </a:p>
        </p:txBody>
      </p:sp>
    </p:spTree>
    <p:extLst>
      <p:ext uri="{BB962C8B-B14F-4D97-AF65-F5344CB8AC3E}">
        <p14:creationId xmlns:p14="http://schemas.microsoft.com/office/powerpoint/2010/main" val="17302468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04D4F-A82F-4845-86D5-6F91DAAB08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70F455-D266-4044-9871-A759811E8B0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A5F721-7CDC-4CAF-88FE-2D94C49BFD94}"/>
              </a:ext>
            </a:extLst>
          </p:cNvPr>
          <p:cNvSpPr>
            <a:spLocks noGrp="1"/>
          </p:cNvSpPr>
          <p:nvPr>
            <p:ph type="dt" sz="half" idx="10"/>
          </p:nvPr>
        </p:nvSpPr>
        <p:spPr/>
        <p:txBody>
          <a:bodyPr/>
          <a:lstStyle/>
          <a:p>
            <a:fld id="{D69EB4EE-3353-4231-804B-D34E5B824521}" type="datetime1">
              <a:rPr lang="en-US" smtClean="0"/>
              <a:t>4/16/2019</a:t>
            </a:fld>
            <a:endParaRPr lang="en-US" dirty="0"/>
          </a:p>
        </p:txBody>
      </p:sp>
      <p:sp>
        <p:nvSpPr>
          <p:cNvPr id="5" name="Footer Placeholder 4">
            <a:extLst>
              <a:ext uri="{FF2B5EF4-FFF2-40B4-BE49-F238E27FC236}">
                <a16:creationId xmlns:a16="http://schemas.microsoft.com/office/drawing/2014/main" id="{C45747DE-CD5A-4A44-A583-9EADFC515429}"/>
              </a:ext>
            </a:extLst>
          </p:cNvPr>
          <p:cNvSpPr>
            <a:spLocks noGrp="1"/>
          </p:cNvSpPr>
          <p:nvPr>
            <p:ph type="ftr" sz="quarter" idx="11"/>
          </p:nvPr>
        </p:nvSpPr>
        <p:spPr/>
        <p:txBody>
          <a:bodyPr/>
          <a:lstStyle/>
          <a:p>
            <a:r>
              <a:rPr lang="en-US"/>
              <a:t>© Vizualus. All Rights Reserved.</a:t>
            </a:r>
            <a:endParaRPr lang="en-US" dirty="0"/>
          </a:p>
        </p:txBody>
      </p:sp>
      <p:sp>
        <p:nvSpPr>
          <p:cNvPr id="6" name="Slide Number Placeholder 5">
            <a:extLst>
              <a:ext uri="{FF2B5EF4-FFF2-40B4-BE49-F238E27FC236}">
                <a16:creationId xmlns:a16="http://schemas.microsoft.com/office/drawing/2014/main" id="{DCB8F614-8FFB-42F3-97B9-AB9748D12D94}"/>
              </a:ext>
            </a:extLst>
          </p:cNvPr>
          <p:cNvSpPr>
            <a:spLocks noGrp="1"/>
          </p:cNvSpPr>
          <p:nvPr>
            <p:ph type="sldNum" sz="quarter" idx="12"/>
          </p:nvPr>
        </p:nvSpPr>
        <p:spPr/>
        <p:txBody>
          <a:bodyPr/>
          <a:lstStyle/>
          <a:p>
            <a:fld id="{B5C01996-2D0B-4E1B-998A-4107E0F8DE91}" type="slidenum">
              <a:rPr lang="en-US" smtClean="0"/>
              <a:pPr/>
              <a:t>‹#›</a:t>
            </a:fld>
            <a:endParaRPr lang="en-US"/>
          </a:p>
        </p:txBody>
      </p:sp>
    </p:spTree>
    <p:extLst>
      <p:ext uri="{BB962C8B-B14F-4D97-AF65-F5344CB8AC3E}">
        <p14:creationId xmlns:p14="http://schemas.microsoft.com/office/powerpoint/2010/main" val="40880789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D42500-6202-45CC-B28F-A839082CF68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8C482B-5258-495A-95DF-DA13BB1E4689}"/>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46F422-A271-4077-AB56-8759F5CC9946}"/>
              </a:ext>
            </a:extLst>
          </p:cNvPr>
          <p:cNvSpPr>
            <a:spLocks noGrp="1"/>
          </p:cNvSpPr>
          <p:nvPr>
            <p:ph type="dt" sz="half" idx="10"/>
          </p:nvPr>
        </p:nvSpPr>
        <p:spPr/>
        <p:txBody>
          <a:bodyPr/>
          <a:lstStyle/>
          <a:p>
            <a:fld id="{1A0EDBA9-5F74-4B80-A3B2-EC85D309B091}" type="datetime1">
              <a:rPr lang="en-US" smtClean="0"/>
              <a:t>4/16/2019</a:t>
            </a:fld>
            <a:endParaRPr lang="en-US" dirty="0"/>
          </a:p>
        </p:txBody>
      </p:sp>
      <p:sp>
        <p:nvSpPr>
          <p:cNvPr id="5" name="Footer Placeholder 4">
            <a:extLst>
              <a:ext uri="{FF2B5EF4-FFF2-40B4-BE49-F238E27FC236}">
                <a16:creationId xmlns:a16="http://schemas.microsoft.com/office/drawing/2014/main" id="{BD7BD15F-BE5A-4354-B37D-CE4B534B6918}"/>
              </a:ext>
            </a:extLst>
          </p:cNvPr>
          <p:cNvSpPr>
            <a:spLocks noGrp="1"/>
          </p:cNvSpPr>
          <p:nvPr>
            <p:ph type="ftr" sz="quarter" idx="11"/>
          </p:nvPr>
        </p:nvSpPr>
        <p:spPr/>
        <p:txBody>
          <a:bodyPr/>
          <a:lstStyle/>
          <a:p>
            <a:r>
              <a:rPr lang="en-US"/>
              <a:t>© Vizualus. All Rights Reserved.</a:t>
            </a:r>
            <a:endParaRPr lang="en-US" dirty="0"/>
          </a:p>
        </p:txBody>
      </p:sp>
      <p:sp>
        <p:nvSpPr>
          <p:cNvPr id="6" name="Slide Number Placeholder 5">
            <a:extLst>
              <a:ext uri="{FF2B5EF4-FFF2-40B4-BE49-F238E27FC236}">
                <a16:creationId xmlns:a16="http://schemas.microsoft.com/office/drawing/2014/main" id="{A1AD4F8E-16D3-40CF-BC31-9EC89D1032D2}"/>
              </a:ext>
            </a:extLst>
          </p:cNvPr>
          <p:cNvSpPr>
            <a:spLocks noGrp="1"/>
          </p:cNvSpPr>
          <p:nvPr>
            <p:ph type="sldNum" sz="quarter" idx="12"/>
          </p:nvPr>
        </p:nvSpPr>
        <p:spPr/>
        <p:txBody>
          <a:bodyPr/>
          <a:lstStyle/>
          <a:p>
            <a:fld id="{B5C01996-2D0B-4E1B-998A-4107E0F8DE91}" type="slidenum">
              <a:rPr lang="en-US" smtClean="0"/>
              <a:pPr/>
              <a:t>‹#›</a:t>
            </a:fld>
            <a:endParaRPr lang="en-US"/>
          </a:p>
        </p:txBody>
      </p:sp>
    </p:spTree>
    <p:extLst>
      <p:ext uri="{BB962C8B-B14F-4D97-AF65-F5344CB8AC3E}">
        <p14:creationId xmlns:p14="http://schemas.microsoft.com/office/powerpoint/2010/main" val="18436189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01">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4321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04">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411795" y="6535002"/>
            <a:ext cx="2320409" cy="140261"/>
          </a:xfrm>
          <a:prstGeom prst="rect">
            <a:avLst/>
          </a:prstGeom>
        </p:spPr>
        <p:txBody>
          <a:bodyPr/>
          <a:lstStyle/>
          <a:p>
            <a:r>
              <a:rPr lang="en-US"/>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6" name="Picture Placeholder 2"/>
          <p:cNvSpPr>
            <a:spLocks noGrp="1"/>
          </p:cNvSpPr>
          <p:nvPr>
            <p:ph type="pic" sz="quarter" idx="13" hasCustomPrompt="1"/>
          </p:nvPr>
        </p:nvSpPr>
        <p:spPr>
          <a:xfrm>
            <a:off x="4009824" y="2606296"/>
            <a:ext cx="1313774" cy="3144516"/>
          </a:xfrm>
          <a:prstGeom prst="roundRect">
            <a:avLst>
              <a:gd name="adj" fmla="val 1546"/>
            </a:avLst>
          </a:prstGeom>
        </p:spPr>
        <p:txBody>
          <a:bodyPr>
            <a:normAutofit/>
          </a:bodyPr>
          <a:lstStyle>
            <a:lvl1pPr marL="0" indent="0" algn="ctr">
              <a:buNone/>
              <a:defRPr sz="1406" baseline="0"/>
            </a:lvl1pPr>
          </a:lstStyle>
          <a:p>
            <a:r>
              <a:rPr lang="en-US"/>
              <a:t>Drag &amp; Drop Your Image Here</a:t>
            </a:r>
          </a:p>
        </p:txBody>
      </p:sp>
    </p:spTree>
    <p:extLst>
      <p:ext uri="{BB962C8B-B14F-4D97-AF65-F5344CB8AC3E}">
        <p14:creationId xmlns:p14="http://schemas.microsoft.com/office/powerpoint/2010/main" val="22822203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06">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411795" y="6535002"/>
            <a:ext cx="2320409" cy="140261"/>
          </a:xfrm>
          <a:prstGeom prst="rect">
            <a:avLst/>
          </a:prstGeom>
        </p:spPr>
        <p:txBody>
          <a:bodyPr/>
          <a:lstStyle/>
          <a:p>
            <a:r>
              <a:rPr lang="en-US"/>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6" name="Picture Placeholder 2"/>
          <p:cNvSpPr>
            <a:spLocks noGrp="1"/>
          </p:cNvSpPr>
          <p:nvPr>
            <p:ph type="pic" sz="quarter" idx="13" hasCustomPrompt="1"/>
          </p:nvPr>
        </p:nvSpPr>
        <p:spPr>
          <a:xfrm>
            <a:off x="2051658" y="1628295"/>
            <a:ext cx="1654188" cy="3993089"/>
          </a:xfrm>
          <a:prstGeom prst="roundRect">
            <a:avLst>
              <a:gd name="adj" fmla="val 1546"/>
            </a:avLst>
          </a:prstGeom>
        </p:spPr>
        <p:txBody>
          <a:bodyPr>
            <a:normAutofit/>
          </a:bodyPr>
          <a:lstStyle>
            <a:lvl1pPr marL="0" indent="0" algn="ctr">
              <a:buNone/>
              <a:defRPr sz="1406" baseline="0"/>
            </a:lvl1pPr>
          </a:lstStyle>
          <a:p>
            <a:r>
              <a:rPr lang="en-US"/>
              <a:t>Drag &amp; Drop Your Image Here</a:t>
            </a:r>
          </a:p>
        </p:txBody>
      </p:sp>
    </p:spTree>
    <p:extLst>
      <p:ext uri="{BB962C8B-B14F-4D97-AF65-F5344CB8AC3E}">
        <p14:creationId xmlns:p14="http://schemas.microsoft.com/office/powerpoint/2010/main" val="31499160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411795" y="6535002"/>
            <a:ext cx="2320409" cy="140261"/>
          </a:xfrm>
          <a:prstGeom prst="rect">
            <a:avLst/>
          </a:prstGeom>
        </p:spPr>
        <p:txBody>
          <a:bodyPr/>
          <a:lstStyle/>
          <a:p>
            <a:r>
              <a:rPr lang="en-US"/>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6" name="Picture Placeholder 5"/>
          <p:cNvSpPr>
            <a:spLocks noGrp="1"/>
          </p:cNvSpPr>
          <p:nvPr>
            <p:ph type="pic" sz="quarter" idx="13"/>
          </p:nvPr>
        </p:nvSpPr>
        <p:spPr>
          <a:xfrm>
            <a:off x="937413" y="1549882"/>
            <a:ext cx="1359080" cy="3973015"/>
          </a:xfrm>
        </p:spPr>
      </p:sp>
    </p:spTree>
    <p:extLst>
      <p:ext uri="{BB962C8B-B14F-4D97-AF65-F5344CB8AC3E}">
        <p14:creationId xmlns:p14="http://schemas.microsoft.com/office/powerpoint/2010/main" val="28714222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09">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7" name="Picture Placeholder 5"/>
          <p:cNvSpPr>
            <a:spLocks noGrp="1"/>
          </p:cNvSpPr>
          <p:nvPr>
            <p:ph type="pic" sz="quarter" idx="13"/>
          </p:nvPr>
        </p:nvSpPr>
        <p:spPr>
          <a:xfrm>
            <a:off x="2994900" y="2175154"/>
            <a:ext cx="1257034" cy="3024609"/>
          </a:xfrm>
        </p:spPr>
      </p:sp>
      <p:sp>
        <p:nvSpPr>
          <p:cNvPr id="8" name="Picture Placeholder 5"/>
          <p:cNvSpPr>
            <a:spLocks noGrp="1"/>
          </p:cNvSpPr>
          <p:nvPr>
            <p:ph type="pic" sz="quarter" idx="14"/>
          </p:nvPr>
        </p:nvSpPr>
        <p:spPr>
          <a:xfrm>
            <a:off x="6570226" y="2175154"/>
            <a:ext cx="1257034" cy="3024609"/>
          </a:xfrm>
        </p:spPr>
      </p:sp>
    </p:spTree>
    <p:extLst>
      <p:ext uri="{BB962C8B-B14F-4D97-AF65-F5344CB8AC3E}">
        <p14:creationId xmlns:p14="http://schemas.microsoft.com/office/powerpoint/2010/main" val="4162747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0">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411795" y="6535002"/>
            <a:ext cx="2320409" cy="140261"/>
          </a:xfrm>
          <a:prstGeom prst="rect">
            <a:avLst/>
          </a:prstGeom>
        </p:spPr>
        <p:txBody>
          <a:bodyPr/>
          <a:lstStyle/>
          <a:p>
            <a:r>
              <a:rPr lang="en-US"/>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6" name="Picture Placeholder 5"/>
          <p:cNvSpPr>
            <a:spLocks noGrp="1"/>
          </p:cNvSpPr>
          <p:nvPr>
            <p:ph type="pic" sz="quarter" idx="13"/>
          </p:nvPr>
        </p:nvSpPr>
        <p:spPr>
          <a:xfrm>
            <a:off x="784922" y="4150129"/>
            <a:ext cx="1372505" cy="2693294"/>
          </a:xfrm>
        </p:spPr>
      </p:sp>
    </p:spTree>
    <p:extLst>
      <p:ext uri="{BB962C8B-B14F-4D97-AF65-F5344CB8AC3E}">
        <p14:creationId xmlns:p14="http://schemas.microsoft.com/office/powerpoint/2010/main" val="3477306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696AB36-AF2E-42FE-A664-39008342A19A}" type="datetimeFigureOut">
              <a:rPr lang="en-US" smtClean="0"/>
              <a:t>4/16/2019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039CBA-4306-4085-8AE6-D803856A5DF9}" type="slidenum">
              <a:rPr lang="en-US" smtClean="0"/>
              <a:t>‹#›</a:t>
            </a:fld>
            <a:endParaRPr lang="en-US"/>
          </a:p>
        </p:txBody>
      </p:sp>
    </p:spTree>
    <p:extLst>
      <p:ext uri="{BB962C8B-B14F-4D97-AF65-F5344CB8AC3E}">
        <p14:creationId xmlns:p14="http://schemas.microsoft.com/office/powerpoint/2010/main" val="13675816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07">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411795" y="6535002"/>
            <a:ext cx="2320409" cy="140261"/>
          </a:xfrm>
          <a:prstGeom prst="rect">
            <a:avLst/>
          </a:prstGeom>
        </p:spPr>
        <p:txBody>
          <a:bodyPr/>
          <a:lstStyle/>
          <a:p>
            <a:r>
              <a:rPr lang="en-US"/>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5" name="Picture Placeholder 5"/>
          <p:cNvSpPr>
            <a:spLocks noGrp="1"/>
          </p:cNvSpPr>
          <p:nvPr>
            <p:ph type="pic" sz="quarter" idx="13"/>
          </p:nvPr>
        </p:nvSpPr>
        <p:spPr>
          <a:xfrm>
            <a:off x="3005214" y="1588874"/>
            <a:ext cx="1654188" cy="3993089"/>
          </a:xfrm>
        </p:spPr>
      </p:sp>
    </p:spTree>
    <p:extLst>
      <p:ext uri="{BB962C8B-B14F-4D97-AF65-F5344CB8AC3E}">
        <p14:creationId xmlns:p14="http://schemas.microsoft.com/office/powerpoint/2010/main" val="9542134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08">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411795" y="6535002"/>
            <a:ext cx="2320409" cy="140261"/>
          </a:xfrm>
          <a:prstGeom prst="rect">
            <a:avLst/>
          </a:prstGeom>
        </p:spPr>
        <p:txBody>
          <a:bodyPr/>
          <a:lstStyle/>
          <a:p>
            <a:r>
              <a:rPr lang="en-US"/>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5" name="Picture Placeholder 5"/>
          <p:cNvSpPr>
            <a:spLocks noGrp="1"/>
          </p:cNvSpPr>
          <p:nvPr>
            <p:ph type="pic" sz="quarter" idx="13"/>
          </p:nvPr>
        </p:nvSpPr>
        <p:spPr>
          <a:xfrm>
            <a:off x="858165" y="1570320"/>
            <a:ext cx="1654188" cy="3993089"/>
          </a:xfrm>
        </p:spPr>
      </p:sp>
    </p:spTree>
    <p:extLst>
      <p:ext uri="{BB962C8B-B14F-4D97-AF65-F5344CB8AC3E}">
        <p14:creationId xmlns:p14="http://schemas.microsoft.com/office/powerpoint/2010/main" val="41347870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1">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411795" y="6535002"/>
            <a:ext cx="2320409" cy="140261"/>
          </a:xfrm>
          <a:prstGeom prst="rect">
            <a:avLst/>
          </a:prstGeom>
        </p:spPr>
        <p:txBody>
          <a:bodyPr/>
          <a:lstStyle/>
          <a:p>
            <a:r>
              <a:rPr lang="en-US"/>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6" name="Picture Placeholder 5"/>
          <p:cNvSpPr>
            <a:spLocks noGrp="1"/>
          </p:cNvSpPr>
          <p:nvPr>
            <p:ph type="pic" sz="quarter" idx="13"/>
          </p:nvPr>
        </p:nvSpPr>
        <p:spPr>
          <a:xfrm>
            <a:off x="3769630" y="1586115"/>
            <a:ext cx="1639246" cy="3950224"/>
          </a:xfrm>
        </p:spPr>
      </p:sp>
    </p:spTree>
    <p:extLst>
      <p:ext uri="{BB962C8B-B14F-4D97-AF65-F5344CB8AC3E}">
        <p14:creationId xmlns:p14="http://schemas.microsoft.com/office/powerpoint/2010/main" val="28715705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3">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411795" y="6535002"/>
            <a:ext cx="2320409" cy="140261"/>
          </a:xfrm>
          <a:prstGeom prst="rect">
            <a:avLst/>
          </a:prstGeom>
        </p:spPr>
        <p:txBody>
          <a:bodyPr/>
          <a:lstStyle/>
          <a:p>
            <a:r>
              <a:rPr lang="en-US"/>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8" name="Picture Placeholder 5"/>
          <p:cNvSpPr>
            <a:spLocks noGrp="1"/>
          </p:cNvSpPr>
          <p:nvPr>
            <p:ph type="pic" sz="quarter" idx="13"/>
          </p:nvPr>
        </p:nvSpPr>
        <p:spPr>
          <a:xfrm>
            <a:off x="2409396" y="1337630"/>
            <a:ext cx="3312925" cy="2708588"/>
          </a:xfrm>
        </p:spPr>
      </p:sp>
      <p:sp>
        <p:nvSpPr>
          <p:cNvPr id="9" name="Picture Placeholder 5"/>
          <p:cNvSpPr>
            <a:spLocks noGrp="1"/>
          </p:cNvSpPr>
          <p:nvPr>
            <p:ph type="pic" sz="quarter" idx="14"/>
          </p:nvPr>
        </p:nvSpPr>
        <p:spPr>
          <a:xfrm>
            <a:off x="5191629" y="3017363"/>
            <a:ext cx="552849" cy="1331637"/>
          </a:xfrm>
        </p:spPr>
      </p:sp>
      <p:sp>
        <p:nvSpPr>
          <p:cNvPr id="10" name="Picture Placeholder 5"/>
          <p:cNvSpPr>
            <a:spLocks noGrp="1"/>
          </p:cNvSpPr>
          <p:nvPr>
            <p:ph type="pic" sz="quarter" idx="15"/>
          </p:nvPr>
        </p:nvSpPr>
        <p:spPr>
          <a:xfrm>
            <a:off x="5635861" y="2141562"/>
            <a:ext cx="1227288" cy="2170579"/>
          </a:xfrm>
        </p:spPr>
      </p:sp>
    </p:spTree>
    <p:extLst>
      <p:ext uri="{BB962C8B-B14F-4D97-AF65-F5344CB8AC3E}">
        <p14:creationId xmlns:p14="http://schemas.microsoft.com/office/powerpoint/2010/main" val="6141565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2">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411795" y="6535002"/>
            <a:ext cx="2320409" cy="140261"/>
          </a:xfrm>
          <a:prstGeom prst="rect">
            <a:avLst/>
          </a:prstGeom>
        </p:spPr>
        <p:txBody>
          <a:bodyPr/>
          <a:lstStyle/>
          <a:p>
            <a:r>
              <a:rPr lang="en-US"/>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6" name="Picture Placeholder 5"/>
          <p:cNvSpPr>
            <a:spLocks noGrp="1"/>
          </p:cNvSpPr>
          <p:nvPr>
            <p:ph type="pic" sz="quarter" idx="13"/>
          </p:nvPr>
        </p:nvSpPr>
        <p:spPr>
          <a:xfrm>
            <a:off x="1185022" y="1343583"/>
            <a:ext cx="3312925" cy="2708588"/>
          </a:xfrm>
        </p:spPr>
      </p:sp>
    </p:spTree>
    <p:extLst>
      <p:ext uri="{BB962C8B-B14F-4D97-AF65-F5344CB8AC3E}">
        <p14:creationId xmlns:p14="http://schemas.microsoft.com/office/powerpoint/2010/main" val="42648540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0">
    <p:spTree>
      <p:nvGrpSpPr>
        <p:cNvPr id="1" name=""/>
        <p:cNvGrpSpPr/>
        <p:nvPr/>
      </p:nvGrpSpPr>
      <p:grpSpPr>
        <a:xfrm>
          <a:off x="0" y="0"/>
          <a:ext cx="0" cy="0"/>
          <a:chOff x="0" y="0"/>
          <a:chExt cx="0" cy="0"/>
        </a:xfrm>
      </p:grpSpPr>
      <p:sp>
        <p:nvSpPr>
          <p:cNvPr id="10" name="Picture Placeholder 5"/>
          <p:cNvSpPr>
            <a:spLocks noGrp="1"/>
          </p:cNvSpPr>
          <p:nvPr>
            <p:ph type="pic" sz="quarter" idx="15"/>
          </p:nvPr>
        </p:nvSpPr>
        <p:spPr>
          <a:xfrm>
            <a:off x="6095499" y="2412282"/>
            <a:ext cx="3048501" cy="3579433"/>
          </a:xfrm>
        </p:spPr>
      </p:sp>
      <p:sp>
        <p:nvSpPr>
          <p:cNvPr id="3" name="Footer Placeholder 2"/>
          <p:cNvSpPr>
            <a:spLocks noGrp="1"/>
          </p:cNvSpPr>
          <p:nvPr>
            <p:ph type="ftr" sz="quarter" idx="11"/>
          </p:nvPr>
        </p:nvSpPr>
        <p:spPr>
          <a:xfrm>
            <a:off x="3411795" y="6535002"/>
            <a:ext cx="2320409" cy="140261"/>
          </a:xfrm>
          <a:prstGeom prst="rect">
            <a:avLst/>
          </a:prstGeom>
        </p:spPr>
        <p:txBody>
          <a:bodyPr/>
          <a:lstStyle/>
          <a:p>
            <a:r>
              <a:rPr lang="en-US"/>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6" name="Picture Placeholder 5"/>
          <p:cNvSpPr>
            <a:spLocks noGrp="1"/>
          </p:cNvSpPr>
          <p:nvPr>
            <p:ph type="pic" sz="quarter" idx="13"/>
          </p:nvPr>
        </p:nvSpPr>
        <p:spPr>
          <a:xfrm>
            <a:off x="485" y="2412282"/>
            <a:ext cx="3047507" cy="3579433"/>
          </a:xfrm>
        </p:spPr>
      </p:sp>
      <p:sp>
        <p:nvSpPr>
          <p:cNvPr id="9" name="Picture Placeholder 5"/>
          <p:cNvSpPr>
            <a:spLocks noGrp="1"/>
          </p:cNvSpPr>
          <p:nvPr>
            <p:ph type="pic" sz="quarter" idx="14"/>
          </p:nvPr>
        </p:nvSpPr>
        <p:spPr>
          <a:xfrm>
            <a:off x="3047992" y="2412282"/>
            <a:ext cx="3047507" cy="3579433"/>
          </a:xfrm>
        </p:spPr>
      </p:sp>
    </p:spTree>
    <p:extLst>
      <p:ext uri="{BB962C8B-B14F-4D97-AF65-F5344CB8AC3E}">
        <p14:creationId xmlns:p14="http://schemas.microsoft.com/office/powerpoint/2010/main" val="3443684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05">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411795" y="6535002"/>
            <a:ext cx="2320409" cy="140261"/>
          </a:xfrm>
          <a:prstGeom prst="rect">
            <a:avLst/>
          </a:prstGeom>
        </p:spPr>
        <p:txBody>
          <a:bodyPr/>
          <a:lstStyle/>
          <a:p>
            <a:r>
              <a:rPr lang="en-US"/>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6" name="Picture Placeholder 2"/>
          <p:cNvSpPr>
            <a:spLocks noGrp="1"/>
          </p:cNvSpPr>
          <p:nvPr>
            <p:ph type="pic" sz="quarter" idx="13" hasCustomPrompt="1"/>
          </p:nvPr>
        </p:nvSpPr>
        <p:spPr>
          <a:xfrm>
            <a:off x="0" y="2316279"/>
            <a:ext cx="9144000" cy="2294758"/>
          </a:xfrm>
          <a:prstGeom prst="roundRect">
            <a:avLst>
              <a:gd name="adj" fmla="val 0"/>
            </a:avLst>
          </a:prstGeom>
        </p:spPr>
        <p:txBody>
          <a:bodyPr>
            <a:normAutofit/>
          </a:bodyPr>
          <a:lstStyle>
            <a:lvl1pPr marL="0" indent="0" algn="ctr">
              <a:buNone/>
              <a:defRPr sz="1406" baseline="0"/>
            </a:lvl1pPr>
          </a:lstStyle>
          <a:p>
            <a:r>
              <a:rPr lang="en-US"/>
              <a:t>Drag &amp; Drop Your Image Here</a:t>
            </a:r>
          </a:p>
        </p:txBody>
      </p:sp>
    </p:spTree>
    <p:extLst>
      <p:ext uri="{BB962C8B-B14F-4D97-AF65-F5344CB8AC3E}">
        <p14:creationId xmlns:p14="http://schemas.microsoft.com/office/powerpoint/2010/main" val="7201768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8">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411795" y="6535002"/>
            <a:ext cx="2320409" cy="140261"/>
          </a:xfrm>
          <a:prstGeom prst="rect">
            <a:avLst/>
          </a:prstGeom>
        </p:spPr>
        <p:txBody>
          <a:bodyPr/>
          <a:lstStyle/>
          <a:p>
            <a:r>
              <a:rPr lang="en-US"/>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6" name="Picture Placeholder 5"/>
          <p:cNvSpPr>
            <a:spLocks noGrp="1"/>
          </p:cNvSpPr>
          <p:nvPr>
            <p:ph type="pic" sz="quarter" idx="13"/>
          </p:nvPr>
        </p:nvSpPr>
        <p:spPr>
          <a:xfrm>
            <a:off x="1184866" y="2233959"/>
            <a:ext cx="1207031" cy="1615756"/>
          </a:xfrm>
          <a:prstGeom prst="ellipse">
            <a:avLst/>
          </a:prstGeom>
        </p:spPr>
      </p:sp>
      <p:sp>
        <p:nvSpPr>
          <p:cNvPr id="10" name="Picture Placeholder 5"/>
          <p:cNvSpPr>
            <a:spLocks noGrp="1"/>
          </p:cNvSpPr>
          <p:nvPr>
            <p:ph type="pic" sz="quarter" idx="14"/>
          </p:nvPr>
        </p:nvSpPr>
        <p:spPr>
          <a:xfrm>
            <a:off x="4988388" y="2230339"/>
            <a:ext cx="1207031" cy="1615756"/>
          </a:xfrm>
          <a:prstGeom prst="ellipse">
            <a:avLst/>
          </a:prstGeom>
        </p:spPr>
      </p:sp>
      <p:sp>
        <p:nvSpPr>
          <p:cNvPr id="11" name="Picture Placeholder 5"/>
          <p:cNvSpPr>
            <a:spLocks noGrp="1"/>
          </p:cNvSpPr>
          <p:nvPr>
            <p:ph type="pic" sz="quarter" idx="15"/>
          </p:nvPr>
        </p:nvSpPr>
        <p:spPr>
          <a:xfrm>
            <a:off x="4988388" y="4409787"/>
            <a:ext cx="1207031" cy="1615756"/>
          </a:xfrm>
          <a:prstGeom prst="ellipse">
            <a:avLst/>
          </a:prstGeom>
        </p:spPr>
      </p:sp>
      <p:sp>
        <p:nvSpPr>
          <p:cNvPr id="12" name="Picture Placeholder 5"/>
          <p:cNvSpPr>
            <a:spLocks noGrp="1"/>
          </p:cNvSpPr>
          <p:nvPr>
            <p:ph type="pic" sz="quarter" idx="16"/>
          </p:nvPr>
        </p:nvSpPr>
        <p:spPr>
          <a:xfrm>
            <a:off x="1184866" y="4402547"/>
            <a:ext cx="1207031" cy="1615756"/>
          </a:xfrm>
          <a:prstGeom prst="ellipse">
            <a:avLst/>
          </a:prstGeom>
        </p:spPr>
      </p:sp>
    </p:spTree>
    <p:extLst>
      <p:ext uri="{BB962C8B-B14F-4D97-AF65-F5344CB8AC3E}">
        <p14:creationId xmlns:p14="http://schemas.microsoft.com/office/powerpoint/2010/main" val="13385904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6">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411795" y="6535002"/>
            <a:ext cx="2320409" cy="140261"/>
          </a:xfrm>
          <a:prstGeom prst="rect">
            <a:avLst/>
          </a:prstGeom>
        </p:spPr>
        <p:txBody>
          <a:bodyPr/>
          <a:lstStyle/>
          <a:p>
            <a:r>
              <a:rPr lang="en-US"/>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6" name="Picture Placeholder 5"/>
          <p:cNvSpPr>
            <a:spLocks noGrp="1"/>
          </p:cNvSpPr>
          <p:nvPr>
            <p:ph type="pic" sz="quarter" idx="13"/>
          </p:nvPr>
        </p:nvSpPr>
        <p:spPr>
          <a:xfrm>
            <a:off x="0" y="0"/>
            <a:ext cx="9144000" cy="3521744"/>
          </a:xfrm>
        </p:spPr>
      </p:sp>
    </p:spTree>
    <p:extLst>
      <p:ext uri="{BB962C8B-B14F-4D97-AF65-F5344CB8AC3E}">
        <p14:creationId xmlns:p14="http://schemas.microsoft.com/office/powerpoint/2010/main" val="13998870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02">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411795" y="6535002"/>
            <a:ext cx="2320409" cy="140261"/>
          </a:xfrm>
          <a:prstGeom prst="rect">
            <a:avLst/>
          </a:prstGeom>
        </p:spPr>
        <p:txBody>
          <a:bodyPr/>
          <a:lstStyle/>
          <a:p>
            <a:r>
              <a:rPr lang="en-US"/>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5" name="Picture Placeholder 2"/>
          <p:cNvSpPr>
            <a:spLocks noGrp="1"/>
          </p:cNvSpPr>
          <p:nvPr>
            <p:ph type="pic" sz="quarter" idx="13" hasCustomPrompt="1"/>
          </p:nvPr>
        </p:nvSpPr>
        <p:spPr>
          <a:xfrm>
            <a:off x="880694" y="1839081"/>
            <a:ext cx="2474340" cy="5018919"/>
          </a:xfrm>
          <a:prstGeom prst="roundRect">
            <a:avLst>
              <a:gd name="adj" fmla="val 615"/>
            </a:avLst>
          </a:prstGeom>
        </p:spPr>
        <p:txBody>
          <a:bodyPr/>
          <a:lstStyle>
            <a:lvl1pPr marL="0" indent="0" algn="ctr">
              <a:buNone/>
              <a:defRPr baseline="0"/>
            </a:lvl1pPr>
          </a:lstStyle>
          <a:p>
            <a:r>
              <a:rPr lang="en-US"/>
              <a:t>Drag &amp; Drop Your Image Here</a:t>
            </a:r>
          </a:p>
        </p:txBody>
      </p:sp>
    </p:spTree>
    <p:extLst>
      <p:ext uri="{BB962C8B-B14F-4D97-AF65-F5344CB8AC3E}">
        <p14:creationId xmlns:p14="http://schemas.microsoft.com/office/powerpoint/2010/main" val="3959661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696AB36-AF2E-42FE-A664-39008342A19A}" type="datetimeFigureOut">
              <a:rPr lang="en-US" smtClean="0"/>
              <a:t>4/16/2019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039CBA-4306-4085-8AE6-D803856A5DF9}" type="slidenum">
              <a:rPr lang="en-US" smtClean="0"/>
              <a:t>‹#›</a:t>
            </a:fld>
            <a:endParaRPr lang="en-US"/>
          </a:p>
        </p:txBody>
      </p:sp>
    </p:spTree>
    <p:extLst>
      <p:ext uri="{BB962C8B-B14F-4D97-AF65-F5344CB8AC3E}">
        <p14:creationId xmlns:p14="http://schemas.microsoft.com/office/powerpoint/2010/main" val="3430342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03">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411795" y="6535002"/>
            <a:ext cx="2320409" cy="140261"/>
          </a:xfrm>
          <a:prstGeom prst="rect">
            <a:avLst/>
          </a:prstGeom>
        </p:spPr>
        <p:txBody>
          <a:bodyPr/>
          <a:lstStyle/>
          <a:p>
            <a:r>
              <a:rPr lang="en-US"/>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5" name="Picture Placeholder 2"/>
          <p:cNvSpPr>
            <a:spLocks noGrp="1"/>
          </p:cNvSpPr>
          <p:nvPr>
            <p:ph type="pic" sz="quarter" idx="13" hasCustomPrompt="1"/>
          </p:nvPr>
        </p:nvSpPr>
        <p:spPr>
          <a:xfrm>
            <a:off x="4171943" y="1813568"/>
            <a:ext cx="2180935" cy="5049452"/>
          </a:xfrm>
          <a:prstGeom prst="roundRect">
            <a:avLst>
              <a:gd name="adj" fmla="val 615"/>
            </a:avLst>
          </a:prstGeom>
        </p:spPr>
        <p:txBody>
          <a:bodyPr/>
          <a:lstStyle>
            <a:lvl1pPr marL="0" indent="0" algn="ctr">
              <a:buNone/>
              <a:defRPr baseline="0"/>
            </a:lvl1pPr>
          </a:lstStyle>
          <a:p>
            <a:r>
              <a:rPr lang="en-US"/>
              <a:t>Drag &amp; Drop Your Image Here</a:t>
            </a:r>
          </a:p>
        </p:txBody>
      </p:sp>
    </p:spTree>
    <p:extLst>
      <p:ext uri="{BB962C8B-B14F-4D97-AF65-F5344CB8AC3E}">
        <p14:creationId xmlns:p14="http://schemas.microsoft.com/office/powerpoint/2010/main" val="1473546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411795" y="6535002"/>
            <a:ext cx="2320409" cy="140261"/>
          </a:xfrm>
          <a:prstGeom prst="rect">
            <a:avLst/>
          </a:prstGeom>
        </p:spPr>
        <p:txBody>
          <a:bodyPr/>
          <a:lstStyle/>
          <a:p>
            <a:r>
              <a:rPr lang="en-US"/>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6" name="Picture Placeholder 5"/>
          <p:cNvSpPr>
            <a:spLocks noGrp="1"/>
          </p:cNvSpPr>
          <p:nvPr>
            <p:ph type="pic" sz="quarter" idx="13"/>
          </p:nvPr>
        </p:nvSpPr>
        <p:spPr>
          <a:xfrm>
            <a:off x="4791607" y="3854289"/>
            <a:ext cx="2559371" cy="2092496"/>
          </a:xfrm>
        </p:spPr>
      </p:sp>
    </p:spTree>
    <p:extLst>
      <p:ext uri="{BB962C8B-B14F-4D97-AF65-F5344CB8AC3E}">
        <p14:creationId xmlns:p14="http://schemas.microsoft.com/office/powerpoint/2010/main" val="24203536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411795" y="6535002"/>
            <a:ext cx="2320409" cy="140261"/>
          </a:xfrm>
          <a:prstGeom prst="rect">
            <a:avLst/>
          </a:prstGeom>
        </p:spPr>
        <p:txBody>
          <a:bodyPr/>
          <a:lstStyle/>
          <a:p>
            <a:r>
              <a:rPr lang="en-US"/>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8" name="Picture Placeholder 5"/>
          <p:cNvSpPr>
            <a:spLocks noGrp="1"/>
          </p:cNvSpPr>
          <p:nvPr>
            <p:ph type="pic" sz="quarter" idx="14"/>
          </p:nvPr>
        </p:nvSpPr>
        <p:spPr>
          <a:xfrm>
            <a:off x="5429783" y="1085368"/>
            <a:ext cx="2610711" cy="4626256"/>
          </a:xfrm>
        </p:spPr>
      </p:sp>
      <p:sp>
        <p:nvSpPr>
          <p:cNvPr id="6" name="Picture Placeholder 5"/>
          <p:cNvSpPr>
            <a:spLocks noGrp="1"/>
          </p:cNvSpPr>
          <p:nvPr>
            <p:ph type="pic" sz="quarter" idx="13"/>
          </p:nvPr>
        </p:nvSpPr>
        <p:spPr>
          <a:xfrm>
            <a:off x="4422706" y="2858883"/>
            <a:ext cx="1212957" cy="2852741"/>
          </a:xfrm>
        </p:spPr>
      </p:sp>
    </p:spTree>
    <p:extLst>
      <p:ext uri="{BB962C8B-B14F-4D97-AF65-F5344CB8AC3E}">
        <p14:creationId xmlns:p14="http://schemas.microsoft.com/office/powerpoint/2010/main" val="23984368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411795" y="6535002"/>
            <a:ext cx="2320409" cy="140261"/>
          </a:xfrm>
          <a:prstGeom prst="rect">
            <a:avLst/>
          </a:prstGeom>
        </p:spPr>
        <p:txBody>
          <a:bodyPr/>
          <a:lstStyle/>
          <a:p>
            <a:r>
              <a:rPr lang="en-US"/>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6" name="Picture Placeholder 5"/>
          <p:cNvSpPr>
            <a:spLocks noGrp="1"/>
          </p:cNvSpPr>
          <p:nvPr>
            <p:ph type="pic" sz="quarter" idx="13"/>
          </p:nvPr>
        </p:nvSpPr>
        <p:spPr>
          <a:xfrm>
            <a:off x="5569401" y="4320216"/>
            <a:ext cx="1862701" cy="1560631"/>
          </a:xfrm>
        </p:spPr>
      </p:sp>
    </p:spTree>
    <p:extLst>
      <p:ext uri="{BB962C8B-B14F-4D97-AF65-F5344CB8AC3E}">
        <p14:creationId xmlns:p14="http://schemas.microsoft.com/office/powerpoint/2010/main" val="4185010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1_01">
    <p:spTree>
      <p:nvGrpSpPr>
        <p:cNvPr id="1" name=""/>
        <p:cNvGrpSpPr/>
        <p:nvPr/>
      </p:nvGrpSpPr>
      <p:grpSpPr>
        <a:xfrm>
          <a:off x="0" y="0"/>
          <a:ext cx="0" cy="0"/>
          <a:chOff x="0" y="0"/>
          <a:chExt cx="0" cy="0"/>
        </a:xfrm>
      </p:grpSpPr>
      <p:sp>
        <p:nvSpPr>
          <p:cNvPr id="9" name="Shape 56"/>
          <p:cNvSpPr/>
          <p:nvPr userDrawn="1"/>
        </p:nvSpPr>
        <p:spPr>
          <a:xfrm flipV="1">
            <a:off x="570432" y="6525428"/>
            <a:ext cx="0" cy="159410"/>
          </a:xfrm>
          <a:prstGeom prst="line">
            <a:avLst/>
          </a:prstGeom>
          <a:ln w="12700">
            <a:solidFill>
              <a:srgbClr val="848484"/>
            </a:solidFill>
            <a:miter/>
          </a:ln>
        </p:spPr>
        <p:txBody>
          <a:bodyPr lIns="0" tIns="0" rIns="0" bIns="0"/>
          <a:lstStyle/>
          <a:p>
            <a:pPr lvl="0" defTabSz="89291">
              <a:defRPr sz="1200">
                <a:latin typeface="+mj-lt"/>
                <a:ea typeface="+mj-ea"/>
                <a:cs typeface="+mj-cs"/>
                <a:sym typeface="Helvetica"/>
              </a:defRPr>
            </a:pPr>
            <a:endParaRPr sz="234"/>
          </a:p>
        </p:txBody>
      </p:sp>
    </p:spTree>
    <p:extLst>
      <p:ext uri="{BB962C8B-B14F-4D97-AF65-F5344CB8AC3E}">
        <p14:creationId xmlns:p14="http://schemas.microsoft.com/office/powerpoint/2010/main" val="12263463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0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8" name="Footer Placeholder 2"/>
          <p:cNvSpPr>
            <a:spLocks noGrp="1"/>
          </p:cNvSpPr>
          <p:nvPr>
            <p:ph type="ftr" sz="quarter" idx="11"/>
          </p:nvPr>
        </p:nvSpPr>
        <p:spPr>
          <a:xfrm>
            <a:off x="3411795" y="6535002"/>
            <a:ext cx="2320409" cy="140261"/>
          </a:xfrm>
          <a:prstGeom prst="rect">
            <a:avLst/>
          </a:prstGeom>
        </p:spPr>
        <p:txBody>
          <a:bodyPr/>
          <a:lstStyle/>
          <a:p>
            <a:r>
              <a:rPr lang="en-US"/>
              <a:t>© Vizualus. All Rights Reserved.</a:t>
            </a:r>
          </a:p>
        </p:txBody>
      </p:sp>
      <p:sp>
        <p:nvSpPr>
          <p:cNvPr id="9" name="Shape 56"/>
          <p:cNvSpPr/>
          <p:nvPr userDrawn="1"/>
        </p:nvSpPr>
        <p:spPr>
          <a:xfrm flipV="1">
            <a:off x="570432" y="6525428"/>
            <a:ext cx="0" cy="159410"/>
          </a:xfrm>
          <a:prstGeom prst="line">
            <a:avLst/>
          </a:prstGeom>
          <a:ln w="12700">
            <a:solidFill>
              <a:srgbClr val="848484"/>
            </a:solidFill>
            <a:miter/>
          </a:ln>
        </p:spPr>
        <p:txBody>
          <a:bodyPr lIns="0" tIns="0" rIns="0" bIns="0"/>
          <a:lstStyle/>
          <a:p>
            <a:pPr lvl="0" defTabSz="89291">
              <a:defRPr sz="1200">
                <a:latin typeface="+mj-lt"/>
                <a:ea typeface="+mj-ea"/>
                <a:cs typeface="+mj-cs"/>
                <a:sym typeface="Helvetica"/>
              </a:defRPr>
            </a:pPr>
            <a:endParaRPr sz="234"/>
          </a:p>
        </p:txBody>
      </p:sp>
      <p:sp>
        <p:nvSpPr>
          <p:cNvPr id="10" name="Footer Placeholder 4"/>
          <p:cNvSpPr txBox="1">
            <a:spLocks/>
          </p:cNvSpPr>
          <p:nvPr userDrawn="1"/>
        </p:nvSpPr>
        <p:spPr>
          <a:xfrm>
            <a:off x="699851" y="6535002"/>
            <a:ext cx="2320409" cy="105285"/>
          </a:xfrm>
          <a:prstGeom prst="rect">
            <a:avLst/>
          </a:prstGeom>
          <a:ln w="12700">
            <a:miter lim="400000"/>
          </a:ln>
        </p:spPr>
        <p:txBody>
          <a:bodyPr wrap="square" lIns="0" tIns="0" rIns="0" bIns="0">
            <a:spAutoFit/>
          </a:bodyPr>
          <a:lstStyle>
            <a:defPPr>
              <a:defRPr lang="en-US"/>
            </a:defPPr>
            <a:lvl1pPr marL="0" algn="ctr" defTabSz="3511296" rtl="0" eaLnBrk="1" latinLnBrk="0" hangingPunct="1">
              <a:defRPr lang="en-US" sz="3500" kern="1200">
                <a:solidFill>
                  <a:schemeClr val="tx1">
                    <a:lumMod val="50000"/>
                    <a:lumOff val="50000"/>
                  </a:schemeClr>
                </a:solidFill>
                <a:latin typeface="Roboto Lt"/>
                <a:ea typeface="Roboto Lt"/>
                <a:cs typeface="Roboto Lt"/>
              </a:defRPr>
            </a:lvl1pPr>
            <a:lvl2pPr marL="1755648" algn="l" defTabSz="3511296" rtl="0" eaLnBrk="1" latinLnBrk="0" hangingPunct="1">
              <a:defRPr sz="6912" kern="1200">
                <a:solidFill>
                  <a:schemeClr val="tx1"/>
                </a:solidFill>
                <a:latin typeface="+mn-lt"/>
                <a:ea typeface="+mn-ea"/>
                <a:cs typeface="+mn-cs"/>
              </a:defRPr>
            </a:lvl2pPr>
            <a:lvl3pPr marL="3511296" algn="l" defTabSz="3511296" rtl="0" eaLnBrk="1" latinLnBrk="0" hangingPunct="1">
              <a:defRPr sz="6912" kern="1200">
                <a:solidFill>
                  <a:schemeClr val="tx1"/>
                </a:solidFill>
                <a:latin typeface="+mn-lt"/>
                <a:ea typeface="+mn-ea"/>
                <a:cs typeface="+mn-cs"/>
              </a:defRPr>
            </a:lvl3pPr>
            <a:lvl4pPr marL="5266944" algn="l" defTabSz="3511296" rtl="0" eaLnBrk="1" latinLnBrk="0" hangingPunct="1">
              <a:defRPr sz="6912" kern="1200">
                <a:solidFill>
                  <a:schemeClr val="tx1"/>
                </a:solidFill>
                <a:latin typeface="+mn-lt"/>
                <a:ea typeface="+mn-ea"/>
                <a:cs typeface="+mn-cs"/>
              </a:defRPr>
            </a:lvl4pPr>
            <a:lvl5pPr marL="7022592" algn="l" defTabSz="3511296" rtl="0" eaLnBrk="1" latinLnBrk="0" hangingPunct="1">
              <a:defRPr sz="6912" kern="1200">
                <a:solidFill>
                  <a:schemeClr val="tx1"/>
                </a:solidFill>
                <a:latin typeface="+mn-lt"/>
                <a:ea typeface="+mn-ea"/>
                <a:cs typeface="+mn-cs"/>
              </a:defRPr>
            </a:lvl5pPr>
            <a:lvl6pPr marL="8778240" algn="l" defTabSz="3511296" rtl="0" eaLnBrk="1" latinLnBrk="0" hangingPunct="1">
              <a:defRPr sz="6912" kern="1200">
                <a:solidFill>
                  <a:schemeClr val="tx1"/>
                </a:solidFill>
                <a:latin typeface="+mn-lt"/>
                <a:ea typeface="+mn-ea"/>
                <a:cs typeface="+mn-cs"/>
              </a:defRPr>
            </a:lvl6pPr>
            <a:lvl7pPr marL="10533888" algn="l" defTabSz="3511296" rtl="0" eaLnBrk="1" latinLnBrk="0" hangingPunct="1">
              <a:defRPr sz="6912" kern="1200">
                <a:solidFill>
                  <a:schemeClr val="tx1"/>
                </a:solidFill>
                <a:latin typeface="+mn-lt"/>
                <a:ea typeface="+mn-ea"/>
                <a:cs typeface="+mn-cs"/>
              </a:defRPr>
            </a:lvl7pPr>
            <a:lvl8pPr marL="12289536" algn="l" defTabSz="3511296" rtl="0" eaLnBrk="1" latinLnBrk="0" hangingPunct="1">
              <a:defRPr sz="6912" kern="1200">
                <a:solidFill>
                  <a:schemeClr val="tx1"/>
                </a:solidFill>
                <a:latin typeface="+mn-lt"/>
                <a:ea typeface="+mn-ea"/>
                <a:cs typeface="+mn-cs"/>
              </a:defRPr>
            </a:lvl8pPr>
            <a:lvl9pPr marL="14045184" algn="l" defTabSz="3511296" rtl="0" eaLnBrk="1" latinLnBrk="0" hangingPunct="1">
              <a:defRPr sz="6912" kern="1200">
                <a:solidFill>
                  <a:schemeClr val="tx1"/>
                </a:solidFill>
                <a:latin typeface="+mn-lt"/>
                <a:ea typeface="+mn-ea"/>
                <a:cs typeface="+mn-cs"/>
              </a:defRPr>
            </a:lvl9pPr>
          </a:lstStyle>
          <a:p>
            <a:pPr algn="l"/>
            <a:r>
              <a:rPr lang="en-US" sz="684"/>
              <a:t>APPO 3.0 Powerpoint Template.</a:t>
            </a:r>
          </a:p>
        </p:txBody>
      </p:sp>
      <p:sp>
        <p:nvSpPr>
          <p:cNvPr id="3" name="Picture Placeholder 2"/>
          <p:cNvSpPr>
            <a:spLocks noGrp="1"/>
          </p:cNvSpPr>
          <p:nvPr>
            <p:ph type="pic" sz="quarter" idx="13" hasCustomPrompt="1"/>
          </p:nvPr>
        </p:nvSpPr>
        <p:spPr>
          <a:xfrm>
            <a:off x="880694" y="1839081"/>
            <a:ext cx="2474340" cy="5018919"/>
          </a:xfrm>
          <a:prstGeom prst="roundRect">
            <a:avLst>
              <a:gd name="adj" fmla="val 615"/>
            </a:avLst>
          </a:prstGeom>
        </p:spPr>
        <p:txBody>
          <a:bodyPr/>
          <a:lstStyle>
            <a:lvl1pPr marL="0" indent="0" algn="ctr">
              <a:buNone/>
              <a:defRPr baseline="0"/>
            </a:lvl1pPr>
          </a:lstStyle>
          <a:p>
            <a:r>
              <a:rPr lang="en-US"/>
              <a:t>Drag &amp; Drop Your Image Here</a:t>
            </a:r>
          </a:p>
        </p:txBody>
      </p:sp>
    </p:spTree>
    <p:extLst>
      <p:ext uri="{BB962C8B-B14F-4D97-AF65-F5344CB8AC3E}">
        <p14:creationId xmlns:p14="http://schemas.microsoft.com/office/powerpoint/2010/main" val="2577162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03">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8" name="Footer Placeholder 2"/>
          <p:cNvSpPr>
            <a:spLocks noGrp="1"/>
          </p:cNvSpPr>
          <p:nvPr>
            <p:ph type="ftr" sz="quarter" idx="11"/>
          </p:nvPr>
        </p:nvSpPr>
        <p:spPr>
          <a:xfrm>
            <a:off x="3411795" y="6535002"/>
            <a:ext cx="2320409" cy="140261"/>
          </a:xfrm>
          <a:prstGeom prst="rect">
            <a:avLst/>
          </a:prstGeom>
        </p:spPr>
        <p:txBody>
          <a:bodyPr/>
          <a:lstStyle/>
          <a:p>
            <a:r>
              <a:rPr lang="en-US"/>
              <a:t>© Vizualus. All Rights Reserved.</a:t>
            </a:r>
          </a:p>
        </p:txBody>
      </p:sp>
      <p:sp>
        <p:nvSpPr>
          <p:cNvPr id="9" name="Shape 56"/>
          <p:cNvSpPr/>
          <p:nvPr userDrawn="1"/>
        </p:nvSpPr>
        <p:spPr>
          <a:xfrm flipV="1">
            <a:off x="570432" y="6525428"/>
            <a:ext cx="0" cy="159410"/>
          </a:xfrm>
          <a:prstGeom prst="line">
            <a:avLst/>
          </a:prstGeom>
          <a:ln w="12700">
            <a:solidFill>
              <a:srgbClr val="848484"/>
            </a:solidFill>
            <a:miter/>
          </a:ln>
        </p:spPr>
        <p:txBody>
          <a:bodyPr lIns="0" tIns="0" rIns="0" bIns="0"/>
          <a:lstStyle/>
          <a:p>
            <a:pPr lvl="0" defTabSz="89291">
              <a:defRPr sz="1200">
                <a:latin typeface="+mj-lt"/>
                <a:ea typeface="+mj-ea"/>
                <a:cs typeface="+mj-cs"/>
                <a:sym typeface="Helvetica"/>
              </a:defRPr>
            </a:pPr>
            <a:endParaRPr sz="234"/>
          </a:p>
        </p:txBody>
      </p:sp>
      <p:sp>
        <p:nvSpPr>
          <p:cNvPr id="10" name="Footer Placeholder 4"/>
          <p:cNvSpPr txBox="1">
            <a:spLocks/>
          </p:cNvSpPr>
          <p:nvPr userDrawn="1"/>
        </p:nvSpPr>
        <p:spPr>
          <a:xfrm>
            <a:off x="699851" y="6535002"/>
            <a:ext cx="2320409" cy="105285"/>
          </a:xfrm>
          <a:prstGeom prst="rect">
            <a:avLst/>
          </a:prstGeom>
          <a:ln w="12700">
            <a:miter lim="400000"/>
          </a:ln>
        </p:spPr>
        <p:txBody>
          <a:bodyPr wrap="square" lIns="0" tIns="0" rIns="0" bIns="0">
            <a:spAutoFit/>
          </a:bodyPr>
          <a:lstStyle>
            <a:defPPr>
              <a:defRPr lang="en-US"/>
            </a:defPPr>
            <a:lvl1pPr marL="0" algn="ctr" defTabSz="3511296" rtl="0" eaLnBrk="1" latinLnBrk="0" hangingPunct="1">
              <a:defRPr lang="en-US" sz="3500" kern="1200">
                <a:solidFill>
                  <a:schemeClr val="tx1">
                    <a:lumMod val="50000"/>
                    <a:lumOff val="50000"/>
                  </a:schemeClr>
                </a:solidFill>
                <a:latin typeface="Roboto Lt"/>
                <a:ea typeface="Roboto Lt"/>
                <a:cs typeface="Roboto Lt"/>
              </a:defRPr>
            </a:lvl1pPr>
            <a:lvl2pPr marL="1755648" algn="l" defTabSz="3511296" rtl="0" eaLnBrk="1" latinLnBrk="0" hangingPunct="1">
              <a:defRPr sz="6912" kern="1200">
                <a:solidFill>
                  <a:schemeClr val="tx1"/>
                </a:solidFill>
                <a:latin typeface="+mn-lt"/>
                <a:ea typeface="+mn-ea"/>
                <a:cs typeface="+mn-cs"/>
              </a:defRPr>
            </a:lvl2pPr>
            <a:lvl3pPr marL="3511296" algn="l" defTabSz="3511296" rtl="0" eaLnBrk="1" latinLnBrk="0" hangingPunct="1">
              <a:defRPr sz="6912" kern="1200">
                <a:solidFill>
                  <a:schemeClr val="tx1"/>
                </a:solidFill>
                <a:latin typeface="+mn-lt"/>
                <a:ea typeface="+mn-ea"/>
                <a:cs typeface="+mn-cs"/>
              </a:defRPr>
            </a:lvl3pPr>
            <a:lvl4pPr marL="5266944" algn="l" defTabSz="3511296" rtl="0" eaLnBrk="1" latinLnBrk="0" hangingPunct="1">
              <a:defRPr sz="6912" kern="1200">
                <a:solidFill>
                  <a:schemeClr val="tx1"/>
                </a:solidFill>
                <a:latin typeface="+mn-lt"/>
                <a:ea typeface="+mn-ea"/>
                <a:cs typeface="+mn-cs"/>
              </a:defRPr>
            </a:lvl4pPr>
            <a:lvl5pPr marL="7022592" algn="l" defTabSz="3511296" rtl="0" eaLnBrk="1" latinLnBrk="0" hangingPunct="1">
              <a:defRPr sz="6912" kern="1200">
                <a:solidFill>
                  <a:schemeClr val="tx1"/>
                </a:solidFill>
                <a:latin typeface="+mn-lt"/>
                <a:ea typeface="+mn-ea"/>
                <a:cs typeface="+mn-cs"/>
              </a:defRPr>
            </a:lvl5pPr>
            <a:lvl6pPr marL="8778240" algn="l" defTabSz="3511296" rtl="0" eaLnBrk="1" latinLnBrk="0" hangingPunct="1">
              <a:defRPr sz="6912" kern="1200">
                <a:solidFill>
                  <a:schemeClr val="tx1"/>
                </a:solidFill>
                <a:latin typeface="+mn-lt"/>
                <a:ea typeface="+mn-ea"/>
                <a:cs typeface="+mn-cs"/>
              </a:defRPr>
            </a:lvl6pPr>
            <a:lvl7pPr marL="10533888" algn="l" defTabSz="3511296" rtl="0" eaLnBrk="1" latinLnBrk="0" hangingPunct="1">
              <a:defRPr sz="6912" kern="1200">
                <a:solidFill>
                  <a:schemeClr val="tx1"/>
                </a:solidFill>
                <a:latin typeface="+mn-lt"/>
                <a:ea typeface="+mn-ea"/>
                <a:cs typeface="+mn-cs"/>
              </a:defRPr>
            </a:lvl7pPr>
            <a:lvl8pPr marL="12289536" algn="l" defTabSz="3511296" rtl="0" eaLnBrk="1" latinLnBrk="0" hangingPunct="1">
              <a:defRPr sz="6912" kern="1200">
                <a:solidFill>
                  <a:schemeClr val="tx1"/>
                </a:solidFill>
                <a:latin typeface="+mn-lt"/>
                <a:ea typeface="+mn-ea"/>
                <a:cs typeface="+mn-cs"/>
              </a:defRPr>
            </a:lvl8pPr>
            <a:lvl9pPr marL="14045184" algn="l" defTabSz="3511296" rtl="0" eaLnBrk="1" latinLnBrk="0" hangingPunct="1">
              <a:defRPr sz="6912" kern="1200">
                <a:solidFill>
                  <a:schemeClr val="tx1"/>
                </a:solidFill>
                <a:latin typeface="+mn-lt"/>
                <a:ea typeface="+mn-ea"/>
                <a:cs typeface="+mn-cs"/>
              </a:defRPr>
            </a:lvl9pPr>
          </a:lstStyle>
          <a:p>
            <a:pPr algn="l"/>
            <a:r>
              <a:rPr lang="en-US" sz="684"/>
              <a:t>APPO 3.0 Powerpoint Template.</a:t>
            </a:r>
          </a:p>
        </p:txBody>
      </p:sp>
      <p:sp>
        <p:nvSpPr>
          <p:cNvPr id="6" name="Picture Placeholder 2"/>
          <p:cNvSpPr>
            <a:spLocks noGrp="1"/>
          </p:cNvSpPr>
          <p:nvPr>
            <p:ph type="pic" sz="quarter" idx="13" hasCustomPrompt="1"/>
          </p:nvPr>
        </p:nvSpPr>
        <p:spPr>
          <a:xfrm>
            <a:off x="4171943" y="1813568"/>
            <a:ext cx="2180935" cy="5049452"/>
          </a:xfrm>
          <a:prstGeom prst="roundRect">
            <a:avLst>
              <a:gd name="adj" fmla="val 615"/>
            </a:avLst>
          </a:prstGeom>
        </p:spPr>
        <p:txBody>
          <a:bodyPr/>
          <a:lstStyle>
            <a:lvl1pPr marL="0" indent="0" algn="ctr">
              <a:buNone/>
              <a:defRPr baseline="0"/>
            </a:lvl1pPr>
          </a:lstStyle>
          <a:p>
            <a:r>
              <a:rPr lang="en-US"/>
              <a:t>Drag &amp; Drop Your Image Here</a:t>
            </a:r>
          </a:p>
        </p:txBody>
      </p:sp>
    </p:spTree>
    <p:extLst>
      <p:ext uri="{BB962C8B-B14F-4D97-AF65-F5344CB8AC3E}">
        <p14:creationId xmlns:p14="http://schemas.microsoft.com/office/powerpoint/2010/main" val="1387217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696AB36-AF2E-42FE-A664-39008342A19A}" type="datetimeFigureOut">
              <a:rPr lang="en-US" smtClean="0"/>
              <a:t>4/16/2019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039CBA-4306-4085-8AE6-D803856A5DF9}" type="slidenum">
              <a:rPr lang="en-US" smtClean="0"/>
              <a:t>‹#›</a:t>
            </a:fld>
            <a:endParaRPr lang="en-US"/>
          </a:p>
        </p:txBody>
      </p:sp>
    </p:spTree>
    <p:extLst>
      <p:ext uri="{BB962C8B-B14F-4D97-AF65-F5344CB8AC3E}">
        <p14:creationId xmlns:p14="http://schemas.microsoft.com/office/powerpoint/2010/main" val="278062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696AB36-AF2E-42FE-A664-39008342A19A}" type="datetimeFigureOut">
              <a:rPr lang="en-US" smtClean="0"/>
              <a:t>4/16/2019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039CBA-4306-4085-8AE6-D803856A5DF9}" type="slidenum">
              <a:rPr lang="en-US" smtClean="0"/>
              <a:t>‹#›</a:t>
            </a:fld>
            <a:endParaRPr lang="en-US"/>
          </a:p>
        </p:txBody>
      </p:sp>
    </p:spTree>
    <p:extLst>
      <p:ext uri="{BB962C8B-B14F-4D97-AF65-F5344CB8AC3E}">
        <p14:creationId xmlns:p14="http://schemas.microsoft.com/office/powerpoint/2010/main" val="862724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96AB36-AF2E-42FE-A664-39008342A19A}" type="datetimeFigureOut">
              <a:rPr lang="en-US" smtClean="0"/>
              <a:t>4/16/2019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039CBA-4306-4085-8AE6-D803856A5DF9}" type="slidenum">
              <a:rPr lang="en-US" smtClean="0"/>
              <a:t>‹#›</a:t>
            </a:fld>
            <a:endParaRPr lang="en-US"/>
          </a:p>
        </p:txBody>
      </p:sp>
    </p:spTree>
    <p:extLst>
      <p:ext uri="{BB962C8B-B14F-4D97-AF65-F5344CB8AC3E}">
        <p14:creationId xmlns:p14="http://schemas.microsoft.com/office/powerpoint/2010/main" val="205486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696AB36-AF2E-42FE-A664-39008342A19A}" type="datetimeFigureOut">
              <a:rPr lang="en-US" smtClean="0"/>
              <a:t>4/16/2019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039CBA-4306-4085-8AE6-D803856A5DF9}" type="slidenum">
              <a:rPr lang="en-US" smtClean="0"/>
              <a:t>‹#›</a:t>
            </a:fld>
            <a:endParaRPr lang="en-US"/>
          </a:p>
        </p:txBody>
      </p:sp>
    </p:spTree>
    <p:extLst>
      <p:ext uri="{BB962C8B-B14F-4D97-AF65-F5344CB8AC3E}">
        <p14:creationId xmlns:p14="http://schemas.microsoft.com/office/powerpoint/2010/main" val="196845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696AB36-AF2E-42FE-A664-39008342A19A}" type="datetimeFigureOut">
              <a:rPr lang="en-US" smtClean="0"/>
              <a:t>4/16/2019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039CBA-4306-4085-8AE6-D803856A5DF9}" type="slidenum">
              <a:rPr lang="en-US" smtClean="0"/>
              <a:t>‹#›</a:t>
            </a:fld>
            <a:endParaRPr lang="en-US"/>
          </a:p>
        </p:txBody>
      </p:sp>
    </p:spTree>
    <p:extLst>
      <p:ext uri="{BB962C8B-B14F-4D97-AF65-F5344CB8AC3E}">
        <p14:creationId xmlns:p14="http://schemas.microsoft.com/office/powerpoint/2010/main" val="2448027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image" Target="../media/image1.png"/><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video" Target="../media/media1.mp4"/><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microsoft.com/office/2007/relationships/media" Target="../media/media1.mp4"/><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8898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78189"/>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Rockwell" panose="02060603020205020403" pitchFamily="18" charset="0"/>
              </a:defRPr>
            </a:lvl1pPr>
          </a:lstStyle>
          <a:p>
            <a:fld id="{4696AB36-AF2E-42FE-A664-39008342A19A}" type="datetimeFigureOut">
              <a:rPr lang="en-US" smtClean="0"/>
              <a:pPr/>
              <a:t>4/16/2019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Rockwell" panose="02060603020205020403" pitchFamily="18" charset="0"/>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Rockwell" panose="02060603020205020403" pitchFamily="18" charset="0"/>
              </a:defRPr>
            </a:lvl1pPr>
          </a:lstStyle>
          <a:p>
            <a:fld id="{56039CBA-4306-4085-8AE6-D803856A5DF9}" type="slidenum">
              <a:rPr lang="en-US" smtClean="0"/>
              <a:pPr/>
              <a:t>‹#›</a:t>
            </a:fld>
            <a:endParaRPr lang="en-US"/>
          </a:p>
        </p:txBody>
      </p:sp>
    </p:spTree>
    <p:extLst>
      <p:ext uri="{BB962C8B-B14F-4D97-AF65-F5344CB8AC3E}">
        <p14:creationId xmlns:p14="http://schemas.microsoft.com/office/powerpoint/2010/main" val="21034554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Rockwell" panose="020606030202050204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ckwell" panose="020606030202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ckwell" panose="020606030202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ckwell" panose="020606030202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ckwell" panose="020606030202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ckwell" panose="020606030202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C93F7D-A02F-45EB-B920-A1519696DD8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C9E6AA-2EB1-41EA-A17D-FBDE2E00EA5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F67473-E9B1-4E48-A69B-25A44423BB1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B34E78F-C039-402F-BAF7-1A3580338424}" type="datetime1">
              <a:rPr lang="en-US" smtClean="0"/>
              <a:t>4/16/2019</a:t>
            </a:fld>
            <a:endParaRPr lang="en-US" dirty="0"/>
          </a:p>
        </p:txBody>
      </p:sp>
      <p:sp>
        <p:nvSpPr>
          <p:cNvPr id="5" name="Footer Placeholder 4">
            <a:extLst>
              <a:ext uri="{FF2B5EF4-FFF2-40B4-BE49-F238E27FC236}">
                <a16:creationId xmlns:a16="http://schemas.microsoft.com/office/drawing/2014/main" id="{8E27CC6F-70AE-4E25-A00E-98CACDCF5BD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 Vizualus. All Rights Reserved.</a:t>
            </a:r>
            <a:endParaRPr lang="en-US" dirty="0"/>
          </a:p>
        </p:txBody>
      </p:sp>
      <p:sp>
        <p:nvSpPr>
          <p:cNvPr id="6" name="Slide Number Placeholder 5">
            <a:extLst>
              <a:ext uri="{FF2B5EF4-FFF2-40B4-BE49-F238E27FC236}">
                <a16:creationId xmlns:a16="http://schemas.microsoft.com/office/drawing/2014/main" id="{8ED9A126-0DCE-4FCE-9BA9-E19502FF8F0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C01996-2D0B-4E1B-998A-4107E0F8DE91}" type="slidenum">
              <a:rPr lang="en-US" smtClean="0"/>
              <a:pPr/>
              <a:t>‹#›</a:t>
            </a:fld>
            <a:endParaRPr lang="en-US"/>
          </a:p>
        </p:txBody>
      </p:sp>
      <p:pic>
        <p:nvPicPr>
          <p:cNvPr id="7" name="401810190">
            <a:hlinkClick r:id="" action="ppaction://media"/>
            <a:extLst>
              <a:ext uri="{FF2B5EF4-FFF2-40B4-BE49-F238E27FC236}">
                <a16:creationId xmlns:a16="http://schemas.microsoft.com/office/drawing/2014/main" id="{33A65750-4CFF-4800-8F76-6D4D4752F9AE}"/>
              </a:ext>
            </a:extLst>
          </p:cNvPr>
          <p:cNvPicPr>
            <a:picLocks noChangeAspect="1"/>
          </p:cNvPicPr>
          <p:nvPr userDrawn="1">
            <a:videoFile r:link="rId37"/>
            <p:extLst>
              <p:ext uri="{DAA4B4D4-6D71-4841-9C94-3DE7FCFB9230}">
                <p14:media xmlns:p14="http://schemas.microsoft.com/office/powerpoint/2010/main" r:embed="rId36"/>
              </p:ext>
            </p:extLst>
          </p:nvPr>
        </p:nvPicPr>
        <p:blipFill>
          <a:blip r:embed="rId38"/>
          <a:stretch>
            <a:fillRect/>
          </a:stretch>
        </p:blipFill>
        <p:spPr>
          <a:xfrm>
            <a:off x="0" y="181"/>
            <a:ext cx="9143932" cy="6857819"/>
          </a:xfrm>
          <a:prstGeom prst="rect">
            <a:avLst/>
          </a:prstGeom>
        </p:spPr>
      </p:pic>
      <p:sp>
        <p:nvSpPr>
          <p:cNvPr id="8" name="Rectangle 7">
            <a:extLst>
              <a:ext uri="{FF2B5EF4-FFF2-40B4-BE49-F238E27FC236}">
                <a16:creationId xmlns:a16="http://schemas.microsoft.com/office/drawing/2014/main" id="{4A01286C-0AE0-4354-8C42-7F9207A7519E}"/>
              </a:ext>
            </a:extLst>
          </p:cNvPr>
          <p:cNvSpPr/>
          <p:nvPr userDrawn="1"/>
        </p:nvSpPr>
        <p:spPr>
          <a:xfrm>
            <a:off x="1" y="-3927"/>
            <a:ext cx="9143999" cy="6861927"/>
          </a:xfrm>
          <a:prstGeom prst="rect">
            <a:avLst/>
          </a:prstGeom>
          <a:solidFill>
            <a:schemeClr val="tx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Shape 56">
            <a:extLst>
              <a:ext uri="{FF2B5EF4-FFF2-40B4-BE49-F238E27FC236}">
                <a16:creationId xmlns:a16="http://schemas.microsoft.com/office/drawing/2014/main" id="{3634674B-D62D-4DE2-8556-667A619A7425}"/>
              </a:ext>
            </a:extLst>
          </p:cNvPr>
          <p:cNvSpPr/>
          <p:nvPr userDrawn="1"/>
        </p:nvSpPr>
        <p:spPr>
          <a:xfrm flipV="1">
            <a:off x="570432" y="6525428"/>
            <a:ext cx="0" cy="159410"/>
          </a:xfrm>
          <a:prstGeom prst="line">
            <a:avLst/>
          </a:prstGeom>
          <a:ln w="12700">
            <a:solidFill>
              <a:srgbClr val="848484"/>
            </a:solidFill>
            <a:miter/>
          </a:ln>
        </p:spPr>
        <p:txBody>
          <a:bodyPr lIns="0" tIns="0" rIns="0" bIns="0"/>
          <a:lstStyle/>
          <a:p>
            <a:pPr lvl="0" defTabSz="89291">
              <a:defRPr sz="1200">
                <a:latin typeface="+mj-lt"/>
                <a:ea typeface="+mj-ea"/>
                <a:cs typeface="+mj-cs"/>
                <a:sym typeface="Helvetica"/>
              </a:defRPr>
            </a:pPr>
            <a:endParaRPr sz="234"/>
          </a:p>
        </p:txBody>
      </p:sp>
      <p:sp>
        <p:nvSpPr>
          <p:cNvPr id="10" name="Footer Placeholder 4">
            <a:extLst>
              <a:ext uri="{FF2B5EF4-FFF2-40B4-BE49-F238E27FC236}">
                <a16:creationId xmlns:a16="http://schemas.microsoft.com/office/drawing/2014/main" id="{65C26CD9-08CD-48D0-A622-56D5580AA623}"/>
              </a:ext>
            </a:extLst>
          </p:cNvPr>
          <p:cNvSpPr txBox="1">
            <a:spLocks/>
          </p:cNvSpPr>
          <p:nvPr userDrawn="1"/>
        </p:nvSpPr>
        <p:spPr>
          <a:xfrm>
            <a:off x="699851" y="6535002"/>
            <a:ext cx="2320409" cy="105285"/>
          </a:xfrm>
          <a:prstGeom prst="rect">
            <a:avLst/>
          </a:prstGeom>
          <a:ln w="12700">
            <a:miter lim="400000"/>
          </a:ln>
        </p:spPr>
        <p:txBody>
          <a:bodyPr wrap="square" lIns="0" tIns="0" rIns="0" bIns="0">
            <a:spAutoFit/>
          </a:bodyPr>
          <a:lstStyle>
            <a:defPPr>
              <a:defRPr lang="en-US"/>
            </a:defPPr>
            <a:lvl1pPr marL="0" algn="ctr" defTabSz="3511296" rtl="0" eaLnBrk="1" latinLnBrk="0" hangingPunct="1">
              <a:defRPr lang="en-US" sz="3500" kern="1200">
                <a:solidFill>
                  <a:schemeClr val="tx1">
                    <a:lumMod val="50000"/>
                    <a:lumOff val="50000"/>
                  </a:schemeClr>
                </a:solidFill>
                <a:latin typeface="Roboto Lt"/>
                <a:ea typeface="Roboto Lt"/>
                <a:cs typeface="Roboto Lt"/>
              </a:defRPr>
            </a:lvl1pPr>
            <a:lvl2pPr marL="1755648" algn="l" defTabSz="3511296" rtl="0" eaLnBrk="1" latinLnBrk="0" hangingPunct="1">
              <a:defRPr sz="6912" kern="1200">
                <a:solidFill>
                  <a:schemeClr val="tx1"/>
                </a:solidFill>
                <a:latin typeface="+mn-lt"/>
                <a:ea typeface="+mn-ea"/>
                <a:cs typeface="+mn-cs"/>
              </a:defRPr>
            </a:lvl2pPr>
            <a:lvl3pPr marL="3511296" algn="l" defTabSz="3511296" rtl="0" eaLnBrk="1" latinLnBrk="0" hangingPunct="1">
              <a:defRPr sz="6912" kern="1200">
                <a:solidFill>
                  <a:schemeClr val="tx1"/>
                </a:solidFill>
                <a:latin typeface="+mn-lt"/>
                <a:ea typeface="+mn-ea"/>
                <a:cs typeface="+mn-cs"/>
              </a:defRPr>
            </a:lvl3pPr>
            <a:lvl4pPr marL="5266944" algn="l" defTabSz="3511296" rtl="0" eaLnBrk="1" latinLnBrk="0" hangingPunct="1">
              <a:defRPr sz="6912" kern="1200">
                <a:solidFill>
                  <a:schemeClr val="tx1"/>
                </a:solidFill>
                <a:latin typeface="+mn-lt"/>
                <a:ea typeface="+mn-ea"/>
                <a:cs typeface="+mn-cs"/>
              </a:defRPr>
            </a:lvl4pPr>
            <a:lvl5pPr marL="7022592" algn="l" defTabSz="3511296" rtl="0" eaLnBrk="1" latinLnBrk="0" hangingPunct="1">
              <a:defRPr sz="6912" kern="1200">
                <a:solidFill>
                  <a:schemeClr val="tx1"/>
                </a:solidFill>
                <a:latin typeface="+mn-lt"/>
                <a:ea typeface="+mn-ea"/>
                <a:cs typeface="+mn-cs"/>
              </a:defRPr>
            </a:lvl5pPr>
            <a:lvl6pPr marL="8778240" algn="l" defTabSz="3511296" rtl="0" eaLnBrk="1" latinLnBrk="0" hangingPunct="1">
              <a:defRPr sz="6912" kern="1200">
                <a:solidFill>
                  <a:schemeClr val="tx1"/>
                </a:solidFill>
                <a:latin typeface="+mn-lt"/>
                <a:ea typeface="+mn-ea"/>
                <a:cs typeface="+mn-cs"/>
              </a:defRPr>
            </a:lvl6pPr>
            <a:lvl7pPr marL="10533888" algn="l" defTabSz="3511296" rtl="0" eaLnBrk="1" latinLnBrk="0" hangingPunct="1">
              <a:defRPr sz="6912" kern="1200">
                <a:solidFill>
                  <a:schemeClr val="tx1"/>
                </a:solidFill>
                <a:latin typeface="+mn-lt"/>
                <a:ea typeface="+mn-ea"/>
                <a:cs typeface="+mn-cs"/>
              </a:defRPr>
            </a:lvl7pPr>
            <a:lvl8pPr marL="12289536" algn="l" defTabSz="3511296" rtl="0" eaLnBrk="1" latinLnBrk="0" hangingPunct="1">
              <a:defRPr sz="6912" kern="1200">
                <a:solidFill>
                  <a:schemeClr val="tx1"/>
                </a:solidFill>
                <a:latin typeface="+mn-lt"/>
                <a:ea typeface="+mn-ea"/>
                <a:cs typeface="+mn-cs"/>
              </a:defRPr>
            </a:lvl8pPr>
            <a:lvl9pPr marL="14045184" algn="l" defTabSz="3511296" rtl="0" eaLnBrk="1" latinLnBrk="0" hangingPunct="1">
              <a:defRPr sz="6912" kern="1200">
                <a:solidFill>
                  <a:schemeClr val="tx1"/>
                </a:solidFill>
                <a:latin typeface="+mn-lt"/>
                <a:ea typeface="+mn-ea"/>
                <a:cs typeface="+mn-cs"/>
              </a:defRPr>
            </a:lvl9pPr>
          </a:lstStyle>
          <a:p>
            <a:pPr algn="l"/>
            <a:r>
              <a:rPr lang="en-US" sz="684"/>
              <a:t>APPO 3.0 Powerpoint Template.</a:t>
            </a:r>
          </a:p>
        </p:txBody>
      </p:sp>
    </p:spTree>
    <p:extLst>
      <p:ext uri="{BB962C8B-B14F-4D97-AF65-F5344CB8AC3E}">
        <p14:creationId xmlns:p14="http://schemas.microsoft.com/office/powerpoint/2010/main" val="234875760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4" r:id="rId31"/>
    <p:sldLayoutId id="2147483705" r:id="rId32"/>
    <p:sldLayoutId id="2147483706" r:id="rId33"/>
    <p:sldLayoutId id="2147483707" r:id="rId3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A9621F-C56A-4AC4-8F6D-F394F3A307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1129"/>
            <a:ext cx="9143999" cy="6075742"/>
          </a:xfrm>
          <a:prstGeom prst="rect">
            <a:avLst/>
          </a:prstGeom>
        </p:spPr>
      </p:pic>
      <p:sp>
        <p:nvSpPr>
          <p:cNvPr id="6" name="Rectangle 5">
            <a:extLst>
              <a:ext uri="{FF2B5EF4-FFF2-40B4-BE49-F238E27FC236}">
                <a16:creationId xmlns:a16="http://schemas.microsoft.com/office/drawing/2014/main" id="{051C0F26-A5D2-4F91-9D4F-00586EDB2D65}"/>
              </a:ext>
            </a:extLst>
          </p:cNvPr>
          <p:cNvSpPr/>
          <p:nvPr/>
        </p:nvSpPr>
        <p:spPr>
          <a:xfrm>
            <a:off x="4498258" y="391129"/>
            <a:ext cx="4645741" cy="6075742"/>
          </a:xfrm>
          <a:prstGeom prst="rect">
            <a:avLst/>
          </a:prstGeom>
          <a:solidFill>
            <a:schemeClr val="bg2">
              <a:lumMod val="2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CEC8CC-4E57-402A-8F55-485AB54B3363}"/>
              </a:ext>
            </a:extLst>
          </p:cNvPr>
          <p:cNvSpPr>
            <a:spLocks noGrp="1"/>
          </p:cNvSpPr>
          <p:nvPr>
            <p:ph type="ctrTitle"/>
          </p:nvPr>
        </p:nvSpPr>
        <p:spPr>
          <a:xfrm>
            <a:off x="4574155" y="391128"/>
            <a:ext cx="4493946" cy="5154265"/>
          </a:xfrm>
        </p:spPr>
        <p:txBody>
          <a:bodyPr>
            <a:normAutofit/>
          </a:bodyPr>
          <a:lstStyle/>
          <a:p>
            <a:pPr algn="l"/>
            <a:r>
              <a:rPr lang="fr-FR" sz="5400" dirty="0">
                <a:solidFill>
                  <a:schemeClr val="bg1"/>
                </a:solidFill>
              </a:rPr>
              <a:t>Stress Management, Burnout, &amp;</a:t>
            </a:r>
            <a:br>
              <a:rPr lang="fr-FR" sz="5400" dirty="0">
                <a:solidFill>
                  <a:schemeClr val="bg1"/>
                </a:solidFill>
              </a:rPr>
            </a:br>
            <a:r>
              <a:rPr lang="fr-FR" sz="5400" dirty="0">
                <a:solidFill>
                  <a:schemeClr val="bg1"/>
                </a:solidFill>
              </a:rPr>
              <a:t>Compassion Fatigue</a:t>
            </a:r>
            <a:endParaRPr lang="en-US" sz="5400" dirty="0">
              <a:solidFill>
                <a:schemeClr val="bg1"/>
              </a:solidFill>
            </a:endParaRPr>
          </a:p>
        </p:txBody>
      </p:sp>
      <p:sp>
        <p:nvSpPr>
          <p:cNvPr id="3" name="Subtitle 2">
            <a:extLst>
              <a:ext uri="{FF2B5EF4-FFF2-40B4-BE49-F238E27FC236}">
                <a16:creationId xmlns:a16="http://schemas.microsoft.com/office/drawing/2014/main" id="{974602EA-97DA-437F-8C59-CAE3D9174432}"/>
              </a:ext>
            </a:extLst>
          </p:cNvPr>
          <p:cNvSpPr>
            <a:spLocks noGrp="1"/>
          </p:cNvSpPr>
          <p:nvPr>
            <p:ph type="subTitle" idx="1"/>
          </p:nvPr>
        </p:nvSpPr>
        <p:spPr>
          <a:xfrm>
            <a:off x="5877231" y="6005358"/>
            <a:ext cx="3266768" cy="461513"/>
          </a:xfrm>
          <a:solidFill>
            <a:schemeClr val="tx1">
              <a:alpha val="36000"/>
            </a:schemeClr>
          </a:solidFill>
        </p:spPr>
        <p:txBody>
          <a:bodyPr/>
          <a:lstStyle/>
          <a:p>
            <a:pPr algn="r"/>
            <a:r>
              <a:rPr lang="en-US" dirty="0">
                <a:solidFill>
                  <a:schemeClr val="bg1"/>
                </a:solidFill>
              </a:rPr>
              <a:t>Amy Cunningham</a:t>
            </a:r>
          </a:p>
        </p:txBody>
      </p:sp>
    </p:spTree>
    <p:extLst>
      <p:ext uri="{BB962C8B-B14F-4D97-AF65-F5344CB8AC3E}">
        <p14:creationId xmlns:p14="http://schemas.microsoft.com/office/powerpoint/2010/main" val="1407033312"/>
      </p:ext>
    </p:extLst>
  </p:cSld>
  <p:clrMapOvr>
    <a:masterClrMapping/>
  </p:clrMapOvr>
  <p:transition spd="slow">
    <p:pull dir="ld"/>
  </p:transition>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C982A1-3EB9-4014-B552-6FE1F08D4843}"/>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9082" r="4846"/>
          <a:stretch/>
        </p:blipFill>
        <p:spPr>
          <a:xfrm>
            <a:off x="3858438" y="971550"/>
            <a:ext cx="4684468" cy="4926330"/>
          </a:xfrm>
          <a:prstGeom prst="rect">
            <a:avLst/>
          </a:prstGeom>
        </p:spPr>
      </p:pic>
      <p:sp>
        <p:nvSpPr>
          <p:cNvPr id="4" name="Title 3">
            <a:extLst>
              <a:ext uri="{FF2B5EF4-FFF2-40B4-BE49-F238E27FC236}">
                <a16:creationId xmlns:a16="http://schemas.microsoft.com/office/drawing/2014/main" id="{C19D2B3E-9046-46E9-BE95-D6921FF56B77}"/>
              </a:ext>
            </a:extLst>
          </p:cNvPr>
          <p:cNvSpPr>
            <a:spLocks noGrp="1"/>
          </p:cNvSpPr>
          <p:nvPr>
            <p:ph type="title"/>
          </p:nvPr>
        </p:nvSpPr>
        <p:spPr>
          <a:xfrm>
            <a:off x="112542" y="457200"/>
            <a:ext cx="2949178" cy="1600200"/>
          </a:xfrm>
        </p:spPr>
        <p:txBody>
          <a:bodyPr>
            <a:normAutofit/>
          </a:bodyPr>
          <a:lstStyle/>
          <a:p>
            <a:r>
              <a:rPr lang="en-US" sz="4000" dirty="0">
                <a:solidFill>
                  <a:schemeClr val="bg1"/>
                </a:solidFill>
              </a:rPr>
              <a:t>What is</a:t>
            </a:r>
          </a:p>
        </p:txBody>
      </p:sp>
      <p:sp>
        <p:nvSpPr>
          <p:cNvPr id="6" name="Text Placeholder 5">
            <a:extLst>
              <a:ext uri="{FF2B5EF4-FFF2-40B4-BE49-F238E27FC236}">
                <a16:creationId xmlns:a16="http://schemas.microsoft.com/office/drawing/2014/main" id="{772E8500-B52A-4534-ADE9-7451DA8FE575}"/>
              </a:ext>
            </a:extLst>
          </p:cNvPr>
          <p:cNvSpPr>
            <a:spLocks noGrp="1"/>
          </p:cNvSpPr>
          <p:nvPr>
            <p:ph type="body" sz="half" idx="2"/>
          </p:nvPr>
        </p:nvSpPr>
        <p:spPr>
          <a:xfrm>
            <a:off x="0" y="2049463"/>
            <a:ext cx="6710290" cy="1003226"/>
          </a:xfrm>
        </p:spPr>
        <p:txBody>
          <a:bodyPr>
            <a:normAutofit/>
          </a:bodyPr>
          <a:lstStyle/>
          <a:p>
            <a:r>
              <a:rPr lang="en-US" sz="4800" b="1" dirty="0">
                <a:solidFill>
                  <a:schemeClr val="bg1"/>
                </a:solidFill>
              </a:rPr>
              <a:t>Compassion Fatigue?</a:t>
            </a:r>
          </a:p>
        </p:txBody>
      </p:sp>
      <p:sp>
        <p:nvSpPr>
          <p:cNvPr id="9" name="TextBox 8">
            <a:extLst>
              <a:ext uri="{FF2B5EF4-FFF2-40B4-BE49-F238E27FC236}">
                <a16:creationId xmlns:a16="http://schemas.microsoft.com/office/drawing/2014/main" id="{BDBA194E-1842-4C8B-9878-3A619E46CA4F}"/>
              </a:ext>
            </a:extLst>
          </p:cNvPr>
          <p:cNvSpPr txBox="1"/>
          <p:nvPr/>
        </p:nvSpPr>
        <p:spPr>
          <a:xfrm>
            <a:off x="112542" y="3649663"/>
            <a:ext cx="3959126" cy="2308324"/>
          </a:xfrm>
          <a:prstGeom prst="rect">
            <a:avLst/>
          </a:prstGeom>
          <a:noFill/>
        </p:spPr>
        <p:txBody>
          <a:bodyPr wrap="square" rtlCol="0">
            <a:spAutoFit/>
          </a:bodyPr>
          <a:lstStyle/>
          <a:p>
            <a:r>
              <a:rPr lang="en-US" sz="3600" b="1" dirty="0">
                <a:solidFill>
                  <a:schemeClr val="bg1"/>
                </a:solidFill>
                <a:latin typeface="Rockwell" panose="02060603020205020403" pitchFamily="18" charset="0"/>
              </a:rPr>
              <a:t>PTSD-related symptoms due to working with trauma or grief </a:t>
            </a:r>
          </a:p>
        </p:txBody>
      </p:sp>
    </p:spTree>
    <p:extLst>
      <p:ext uri="{BB962C8B-B14F-4D97-AF65-F5344CB8AC3E}">
        <p14:creationId xmlns:p14="http://schemas.microsoft.com/office/powerpoint/2010/main" val="1032102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BA423B1-0B2E-4022-8D73-41C9A4971D31}"/>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9082" r="4846"/>
          <a:stretch/>
        </p:blipFill>
        <p:spPr>
          <a:xfrm>
            <a:off x="3858438" y="971550"/>
            <a:ext cx="4684468" cy="4926330"/>
          </a:xfrm>
          <a:prstGeom prst="rect">
            <a:avLst/>
          </a:prstGeom>
        </p:spPr>
      </p:pic>
      <p:sp>
        <p:nvSpPr>
          <p:cNvPr id="4" name="Title 3">
            <a:extLst>
              <a:ext uri="{FF2B5EF4-FFF2-40B4-BE49-F238E27FC236}">
                <a16:creationId xmlns:a16="http://schemas.microsoft.com/office/drawing/2014/main" id="{C19D2B3E-9046-46E9-BE95-D6921FF56B77}"/>
              </a:ext>
            </a:extLst>
          </p:cNvPr>
          <p:cNvSpPr>
            <a:spLocks noGrp="1"/>
          </p:cNvSpPr>
          <p:nvPr>
            <p:ph type="title"/>
          </p:nvPr>
        </p:nvSpPr>
        <p:spPr>
          <a:xfrm>
            <a:off x="112542" y="457200"/>
            <a:ext cx="2949178" cy="1600200"/>
          </a:xfrm>
        </p:spPr>
        <p:txBody>
          <a:bodyPr>
            <a:normAutofit/>
          </a:bodyPr>
          <a:lstStyle/>
          <a:p>
            <a:r>
              <a:rPr lang="en-US" sz="4000" dirty="0">
                <a:solidFill>
                  <a:schemeClr val="bg1"/>
                </a:solidFill>
              </a:rPr>
              <a:t>What is</a:t>
            </a:r>
          </a:p>
        </p:txBody>
      </p:sp>
      <p:sp>
        <p:nvSpPr>
          <p:cNvPr id="6" name="Text Placeholder 5">
            <a:extLst>
              <a:ext uri="{FF2B5EF4-FFF2-40B4-BE49-F238E27FC236}">
                <a16:creationId xmlns:a16="http://schemas.microsoft.com/office/drawing/2014/main" id="{772E8500-B52A-4534-ADE9-7451DA8FE575}"/>
              </a:ext>
            </a:extLst>
          </p:cNvPr>
          <p:cNvSpPr>
            <a:spLocks noGrp="1"/>
          </p:cNvSpPr>
          <p:nvPr>
            <p:ph type="body" sz="half" idx="2"/>
          </p:nvPr>
        </p:nvSpPr>
        <p:spPr>
          <a:xfrm>
            <a:off x="0" y="2049463"/>
            <a:ext cx="6710290" cy="1003226"/>
          </a:xfrm>
        </p:spPr>
        <p:txBody>
          <a:bodyPr>
            <a:normAutofit/>
          </a:bodyPr>
          <a:lstStyle/>
          <a:p>
            <a:r>
              <a:rPr lang="en-US" sz="4800" b="1" dirty="0">
                <a:solidFill>
                  <a:schemeClr val="bg1"/>
                </a:solidFill>
              </a:rPr>
              <a:t>Compassion Fatigue?</a:t>
            </a:r>
          </a:p>
        </p:txBody>
      </p:sp>
      <p:sp>
        <p:nvSpPr>
          <p:cNvPr id="9" name="TextBox 8">
            <a:extLst>
              <a:ext uri="{FF2B5EF4-FFF2-40B4-BE49-F238E27FC236}">
                <a16:creationId xmlns:a16="http://schemas.microsoft.com/office/drawing/2014/main" id="{BDBA194E-1842-4C8B-9878-3A619E46CA4F}"/>
              </a:ext>
            </a:extLst>
          </p:cNvPr>
          <p:cNvSpPr txBox="1"/>
          <p:nvPr/>
        </p:nvSpPr>
        <p:spPr>
          <a:xfrm>
            <a:off x="112542" y="3649663"/>
            <a:ext cx="3959126" cy="2308324"/>
          </a:xfrm>
          <a:prstGeom prst="rect">
            <a:avLst/>
          </a:prstGeom>
          <a:noFill/>
        </p:spPr>
        <p:txBody>
          <a:bodyPr wrap="square" rtlCol="0">
            <a:spAutoFit/>
          </a:bodyPr>
          <a:lstStyle/>
          <a:p>
            <a:r>
              <a:rPr lang="en-US" sz="3600" b="1" dirty="0">
                <a:solidFill>
                  <a:schemeClr val="bg1"/>
                </a:solidFill>
                <a:latin typeface="Rockwell" panose="02060603020205020403" pitchFamily="18" charset="0"/>
              </a:rPr>
              <a:t>exposure on one case or from “cumulative” level of trauma </a:t>
            </a:r>
          </a:p>
        </p:txBody>
      </p:sp>
    </p:spTree>
    <p:extLst>
      <p:ext uri="{BB962C8B-B14F-4D97-AF65-F5344CB8AC3E}">
        <p14:creationId xmlns:p14="http://schemas.microsoft.com/office/powerpoint/2010/main" val="756852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0570873-1E17-418F-9BB0-C8B200EB1B83}"/>
              </a:ext>
            </a:extLst>
          </p:cNvPr>
          <p:cNvSpPr/>
          <p:nvPr/>
        </p:nvSpPr>
        <p:spPr>
          <a:xfrm>
            <a:off x="1025466" y="1740079"/>
            <a:ext cx="8118534" cy="4336255"/>
          </a:xfrm>
          <a:prstGeom prst="rect">
            <a:avLst/>
          </a:prstGeom>
          <a:solidFill>
            <a:srgbClr val="305C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itle 4">
            <a:extLst>
              <a:ext uri="{FF2B5EF4-FFF2-40B4-BE49-F238E27FC236}">
                <a16:creationId xmlns:a16="http://schemas.microsoft.com/office/drawing/2014/main" id="{F7CADC15-34D9-4F12-B9A1-0DD44388A8DC}"/>
              </a:ext>
            </a:extLst>
          </p:cNvPr>
          <p:cNvSpPr>
            <a:spLocks noGrp="1"/>
          </p:cNvSpPr>
          <p:nvPr>
            <p:ph type="title"/>
          </p:nvPr>
        </p:nvSpPr>
        <p:spPr>
          <a:xfrm>
            <a:off x="0" y="414516"/>
            <a:ext cx="7886700" cy="1325563"/>
          </a:xfrm>
        </p:spPr>
        <p:txBody>
          <a:bodyPr>
            <a:normAutofit/>
          </a:bodyPr>
          <a:lstStyle/>
          <a:p>
            <a:r>
              <a:rPr lang="en-US" sz="5400" b="1" dirty="0">
                <a:solidFill>
                  <a:schemeClr val="bg1"/>
                </a:solidFill>
              </a:rPr>
              <a:t>CF Defined</a:t>
            </a:r>
          </a:p>
        </p:txBody>
      </p:sp>
      <p:sp>
        <p:nvSpPr>
          <p:cNvPr id="6" name="Content Placeholder 5">
            <a:extLst>
              <a:ext uri="{FF2B5EF4-FFF2-40B4-BE49-F238E27FC236}">
                <a16:creationId xmlns:a16="http://schemas.microsoft.com/office/drawing/2014/main" id="{8255E38A-5642-4D86-A727-C39DF33E53B0}"/>
              </a:ext>
            </a:extLst>
          </p:cNvPr>
          <p:cNvSpPr>
            <a:spLocks noGrp="1"/>
          </p:cNvSpPr>
          <p:nvPr>
            <p:ph idx="1"/>
          </p:nvPr>
        </p:nvSpPr>
        <p:spPr>
          <a:xfrm>
            <a:off x="1025466" y="1740079"/>
            <a:ext cx="7886700" cy="4336255"/>
          </a:xfrm>
        </p:spPr>
        <p:txBody>
          <a:bodyPr/>
          <a:lstStyle/>
          <a:p>
            <a:pPr marL="0" indent="0">
              <a:buNone/>
            </a:pPr>
            <a:r>
              <a:rPr lang="en-US" dirty="0">
                <a:solidFill>
                  <a:schemeClr val="bg1"/>
                </a:solidFill>
              </a:rPr>
              <a:t>A state of tension and preoccupation with the individual or trauma of clients as manifested in one or more ways including</a:t>
            </a:r>
          </a:p>
          <a:p>
            <a:pPr marL="457200" lvl="1" indent="0">
              <a:buNone/>
            </a:pPr>
            <a:r>
              <a:rPr lang="en-US" dirty="0">
                <a:solidFill>
                  <a:schemeClr val="bg1"/>
                </a:solidFill>
              </a:rPr>
              <a:t>1) re-experiencing the traumatic event</a:t>
            </a:r>
          </a:p>
          <a:p>
            <a:pPr marL="457200" lvl="1" indent="0">
              <a:buNone/>
            </a:pPr>
            <a:r>
              <a:rPr lang="en-US" dirty="0">
                <a:solidFill>
                  <a:schemeClr val="bg1"/>
                </a:solidFill>
              </a:rPr>
              <a:t>2) avoidance /numbing of reminders of the event</a:t>
            </a:r>
          </a:p>
          <a:p>
            <a:pPr marL="457200" lvl="1" indent="0">
              <a:buNone/>
            </a:pPr>
            <a:endParaRPr lang="en-US" dirty="0">
              <a:solidFill>
                <a:schemeClr val="bg1"/>
              </a:solidFill>
            </a:endParaRPr>
          </a:p>
          <a:p>
            <a:pPr marL="0" indent="0">
              <a:buNone/>
            </a:pPr>
            <a:r>
              <a:rPr lang="en-US" dirty="0">
                <a:solidFill>
                  <a:schemeClr val="bg1"/>
                </a:solidFill>
              </a:rPr>
              <a:t>A natural consequence and by-product of caring for, listening to and helping those traumatized – and learning about and hearing stories of those traumatized</a:t>
            </a:r>
          </a:p>
          <a:p>
            <a:endParaRPr lang="en-US" dirty="0">
              <a:solidFill>
                <a:schemeClr val="bg1"/>
              </a:solidFill>
            </a:endParaRPr>
          </a:p>
        </p:txBody>
      </p:sp>
    </p:spTree>
    <p:extLst>
      <p:ext uri="{BB962C8B-B14F-4D97-AF65-F5344CB8AC3E}">
        <p14:creationId xmlns:p14="http://schemas.microsoft.com/office/powerpoint/2010/main" val="3303274256"/>
      </p:ext>
    </p:extLst>
  </p:cSld>
  <p:clrMapOvr>
    <a:masterClrMapping/>
  </p:clrMapOvr>
  <p:transition spd="slow">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Effect transition="in" filter="fade">
                                      <p:cBhvr>
                                        <p:cTn id="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FBFE2-352F-470A-A581-9F6BEDEEBB7D}"/>
              </a:ext>
            </a:extLst>
          </p:cNvPr>
          <p:cNvSpPr>
            <a:spLocks noGrp="1"/>
          </p:cNvSpPr>
          <p:nvPr>
            <p:ph type="title"/>
          </p:nvPr>
        </p:nvSpPr>
        <p:spPr>
          <a:xfrm>
            <a:off x="974786" y="4218316"/>
            <a:ext cx="7712015" cy="2398143"/>
          </a:xfrm>
          <a:solidFill>
            <a:schemeClr val="tx1">
              <a:alpha val="78000"/>
            </a:schemeClr>
          </a:solidFill>
        </p:spPr>
        <p:txBody>
          <a:bodyPr>
            <a:normAutofit/>
          </a:bodyPr>
          <a:lstStyle/>
          <a:p>
            <a:pPr algn="ctr"/>
            <a:r>
              <a:rPr lang="en-US" dirty="0">
                <a:solidFill>
                  <a:schemeClr val="bg1"/>
                </a:solidFill>
              </a:rPr>
              <a:t>Compassion Fatigue vs. Burnout</a:t>
            </a:r>
          </a:p>
        </p:txBody>
      </p:sp>
      <p:pic>
        <p:nvPicPr>
          <p:cNvPr id="6" name="Picture 5">
            <a:extLst>
              <a:ext uri="{FF2B5EF4-FFF2-40B4-BE49-F238E27FC236}">
                <a16:creationId xmlns:a16="http://schemas.microsoft.com/office/drawing/2014/main" id="{E60B35B1-4E2C-40CC-96C4-E1214A0DDEED}"/>
              </a:ext>
            </a:extLst>
          </p:cNvPr>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1896962" y="950615"/>
            <a:ext cx="5350077" cy="3845368"/>
          </a:xfrm>
          <a:prstGeom prst="rect">
            <a:avLst/>
          </a:prstGeom>
        </p:spPr>
      </p:pic>
    </p:spTree>
    <p:extLst>
      <p:ext uri="{BB962C8B-B14F-4D97-AF65-F5344CB8AC3E}">
        <p14:creationId xmlns:p14="http://schemas.microsoft.com/office/powerpoint/2010/main" val="4230359306"/>
      </p:ext>
    </p:extLst>
  </p:cSld>
  <p:clrMapOvr>
    <a:masterClrMapping/>
  </p:clrMapOvr>
  <p:transition spd="slow">
    <p:pull dir="l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DC55B-4CC4-4941-AF47-B16D1EAF5D97}"/>
              </a:ext>
            </a:extLst>
          </p:cNvPr>
          <p:cNvSpPr>
            <a:spLocks noGrp="1"/>
          </p:cNvSpPr>
          <p:nvPr>
            <p:ph type="title"/>
          </p:nvPr>
        </p:nvSpPr>
        <p:spPr>
          <a:xfrm>
            <a:off x="259870" y="199776"/>
            <a:ext cx="4796287" cy="1325563"/>
          </a:xfrm>
        </p:spPr>
        <p:txBody>
          <a:bodyPr>
            <a:noAutofit/>
          </a:bodyPr>
          <a:lstStyle/>
          <a:p>
            <a:r>
              <a:rPr lang="en-US" b="1" dirty="0"/>
              <a:t>Compassion Fatigue</a:t>
            </a:r>
            <a:endParaRPr lang="en-US" sz="2800" b="1" dirty="0"/>
          </a:p>
        </p:txBody>
      </p:sp>
      <p:sp>
        <p:nvSpPr>
          <p:cNvPr id="3" name="Content Placeholder 2">
            <a:extLst>
              <a:ext uri="{FF2B5EF4-FFF2-40B4-BE49-F238E27FC236}">
                <a16:creationId xmlns:a16="http://schemas.microsoft.com/office/drawing/2014/main" id="{2751D3E8-9FC2-4359-B261-9DB389776906}"/>
              </a:ext>
            </a:extLst>
          </p:cNvPr>
          <p:cNvSpPr>
            <a:spLocks noGrp="1"/>
          </p:cNvSpPr>
          <p:nvPr>
            <p:ph sz="half" idx="1"/>
          </p:nvPr>
        </p:nvSpPr>
        <p:spPr>
          <a:xfrm>
            <a:off x="259870" y="1703751"/>
            <a:ext cx="4623759" cy="5032375"/>
          </a:xfrm>
        </p:spPr>
        <p:txBody>
          <a:bodyPr>
            <a:normAutofit/>
          </a:bodyPr>
          <a:lstStyle/>
          <a:p>
            <a:pPr marL="0" indent="0">
              <a:buNone/>
            </a:pPr>
            <a:r>
              <a:rPr lang="en-US" dirty="0">
                <a:solidFill>
                  <a:schemeClr val="bg2">
                    <a:lumMod val="10000"/>
                  </a:schemeClr>
                </a:solidFill>
              </a:rPr>
              <a:t>State of tension and preoccupation with traumatized survivors</a:t>
            </a:r>
          </a:p>
          <a:p>
            <a:pPr marL="0" indent="0">
              <a:buNone/>
            </a:pPr>
            <a:endParaRPr lang="en-US" dirty="0">
              <a:solidFill>
                <a:schemeClr val="bg2">
                  <a:lumMod val="10000"/>
                </a:schemeClr>
              </a:solidFill>
            </a:endParaRPr>
          </a:p>
          <a:p>
            <a:pPr marL="0" indent="0">
              <a:buNone/>
            </a:pPr>
            <a:r>
              <a:rPr lang="en-US" dirty="0">
                <a:solidFill>
                  <a:schemeClr val="bg2">
                    <a:lumMod val="10000"/>
                  </a:schemeClr>
                </a:solidFill>
              </a:rPr>
              <a:t>Work-related secondary exposure to extremely or traumatically stressful events</a:t>
            </a:r>
          </a:p>
          <a:p>
            <a:pPr marL="0" indent="0">
              <a:buNone/>
            </a:pPr>
            <a:endParaRPr lang="en-US" dirty="0">
              <a:solidFill>
                <a:schemeClr val="bg2">
                  <a:lumMod val="10000"/>
                </a:schemeClr>
              </a:solidFill>
            </a:endParaRPr>
          </a:p>
          <a:p>
            <a:pPr marL="0" indent="0">
              <a:buNone/>
            </a:pPr>
            <a:r>
              <a:rPr lang="en-US" dirty="0">
                <a:solidFill>
                  <a:schemeClr val="bg2">
                    <a:lumMod val="10000"/>
                  </a:schemeClr>
                </a:solidFill>
              </a:rPr>
              <a:t>STS is about being afraid</a:t>
            </a:r>
          </a:p>
          <a:p>
            <a:pPr marL="0" indent="0">
              <a:buNone/>
            </a:pPr>
            <a:endParaRPr lang="en-US" dirty="0">
              <a:solidFill>
                <a:schemeClr val="bg2">
                  <a:lumMod val="10000"/>
                </a:schemeClr>
              </a:solidFill>
            </a:endParaRPr>
          </a:p>
        </p:txBody>
      </p:sp>
      <p:cxnSp>
        <p:nvCxnSpPr>
          <p:cNvPr id="9" name="Straight Connector 8">
            <a:extLst>
              <a:ext uri="{FF2B5EF4-FFF2-40B4-BE49-F238E27FC236}">
                <a16:creationId xmlns:a16="http://schemas.microsoft.com/office/drawing/2014/main" id="{96350708-EE9C-49FF-A01F-68AF8F14A3F0}"/>
              </a:ext>
            </a:extLst>
          </p:cNvPr>
          <p:cNvCxnSpPr/>
          <p:nvPr/>
        </p:nvCxnSpPr>
        <p:spPr>
          <a:xfrm>
            <a:off x="4796287" y="726257"/>
            <a:ext cx="0" cy="58314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Content Placeholder 9">
            <a:extLst>
              <a:ext uri="{FF2B5EF4-FFF2-40B4-BE49-F238E27FC236}">
                <a16:creationId xmlns:a16="http://schemas.microsoft.com/office/drawing/2014/main" id="{3AB49EAE-EA3E-4D5B-A203-E76763AAADE0}"/>
              </a:ext>
            </a:extLst>
          </p:cNvPr>
          <p:cNvPicPr>
            <a:picLocks noGrp="1" noChangeAspect="1"/>
          </p:cNvPicPr>
          <p:nvPr>
            <p:ph sz="half" idx="2"/>
          </p:nvPr>
        </p:nvPicPr>
        <p:blipFill>
          <a:blip r:embed="rId2" cstate="print">
            <a:extLst>
              <a:ext uri="{BEBA8EAE-BF5A-486C-A8C5-ECC9F3942E4B}">
                <a14:imgProps xmlns:a14="http://schemas.microsoft.com/office/drawing/2010/main">
                  <a14:imgLayer r:embed="rId3">
                    <a14:imgEffect>
                      <a14:sharpenSoften amount="250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5215747" y="1036808"/>
            <a:ext cx="3750606" cy="5000808"/>
          </a:xfrm>
        </p:spPr>
      </p:pic>
    </p:spTree>
    <p:extLst>
      <p:ext uri="{BB962C8B-B14F-4D97-AF65-F5344CB8AC3E}">
        <p14:creationId xmlns:p14="http://schemas.microsoft.com/office/powerpoint/2010/main" val="3576035035"/>
      </p:ext>
    </p:extLst>
  </p:cSld>
  <p:clrMapOvr>
    <a:masterClrMapping/>
  </p:clrMapOvr>
  <p:transition spd="slow">
    <p:pull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1000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539575-0350-4E6B-8431-237E7D0C6EC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7794" y="2286000"/>
            <a:ext cx="3754755" cy="2503170"/>
          </a:xfrm>
          <a:prstGeom prst="rect">
            <a:avLst/>
          </a:prstGeom>
        </p:spPr>
      </p:pic>
      <p:sp>
        <p:nvSpPr>
          <p:cNvPr id="2" name="Title 1">
            <a:extLst>
              <a:ext uri="{FF2B5EF4-FFF2-40B4-BE49-F238E27FC236}">
                <a16:creationId xmlns:a16="http://schemas.microsoft.com/office/drawing/2014/main" id="{0CEDC55B-4CC4-4941-AF47-B16D1EAF5D97}"/>
              </a:ext>
            </a:extLst>
          </p:cNvPr>
          <p:cNvSpPr>
            <a:spLocks noGrp="1"/>
          </p:cNvSpPr>
          <p:nvPr>
            <p:ph type="title"/>
          </p:nvPr>
        </p:nvSpPr>
        <p:spPr>
          <a:xfrm>
            <a:off x="259870" y="199776"/>
            <a:ext cx="4796287" cy="1325563"/>
          </a:xfrm>
        </p:spPr>
        <p:txBody>
          <a:bodyPr>
            <a:noAutofit/>
          </a:bodyPr>
          <a:lstStyle/>
          <a:p>
            <a:r>
              <a:rPr lang="en-US" sz="6000" b="1" dirty="0"/>
              <a:t>Burnout</a:t>
            </a:r>
            <a:endParaRPr lang="en-US" sz="4000" b="1" dirty="0"/>
          </a:p>
        </p:txBody>
      </p:sp>
      <p:sp>
        <p:nvSpPr>
          <p:cNvPr id="3" name="Content Placeholder 2">
            <a:extLst>
              <a:ext uri="{FF2B5EF4-FFF2-40B4-BE49-F238E27FC236}">
                <a16:creationId xmlns:a16="http://schemas.microsoft.com/office/drawing/2014/main" id="{2751D3E8-9FC2-4359-B261-9DB389776906}"/>
              </a:ext>
            </a:extLst>
          </p:cNvPr>
          <p:cNvSpPr>
            <a:spLocks noGrp="1"/>
          </p:cNvSpPr>
          <p:nvPr>
            <p:ph sz="half" idx="1"/>
          </p:nvPr>
        </p:nvSpPr>
        <p:spPr>
          <a:xfrm>
            <a:off x="259870" y="1703751"/>
            <a:ext cx="4623759" cy="5032375"/>
          </a:xfrm>
        </p:spPr>
        <p:txBody>
          <a:bodyPr>
            <a:normAutofit/>
          </a:bodyPr>
          <a:lstStyle/>
          <a:p>
            <a:pPr marL="0" indent="0">
              <a:buNone/>
            </a:pPr>
            <a:r>
              <a:rPr lang="en-US" dirty="0">
                <a:solidFill>
                  <a:schemeClr val="bg2">
                    <a:lumMod val="10000"/>
                  </a:schemeClr>
                </a:solidFill>
              </a:rPr>
              <a:t>State of extreme dissatisfaction with one’s work</a:t>
            </a:r>
          </a:p>
          <a:p>
            <a:pPr marL="0" indent="0">
              <a:buNone/>
            </a:pPr>
            <a:endParaRPr lang="en-US" dirty="0">
              <a:solidFill>
                <a:schemeClr val="bg2">
                  <a:lumMod val="10000"/>
                </a:schemeClr>
              </a:solidFill>
            </a:endParaRPr>
          </a:p>
          <a:p>
            <a:pPr marL="0" indent="0">
              <a:buNone/>
            </a:pPr>
            <a:r>
              <a:rPr lang="en-US" dirty="0">
                <a:solidFill>
                  <a:schemeClr val="bg2">
                    <a:lumMod val="10000"/>
                  </a:schemeClr>
                </a:solidFill>
              </a:rPr>
              <a:t>Work-related hopelessness and feelings of inefficacy</a:t>
            </a:r>
          </a:p>
          <a:p>
            <a:pPr marL="0" indent="0">
              <a:buNone/>
            </a:pPr>
            <a:endParaRPr lang="en-US" dirty="0">
              <a:solidFill>
                <a:schemeClr val="bg2">
                  <a:lumMod val="10000"/>
                </a:schemeClr>
              </a:solidFill>
            </a:endParaRPr>
          </a:p>
          <a:p>
            <a:pPr marL="0" indent="0">
              <a:buNone/>
            </a:pPr>
            <a:r>
              <a:rPr lang="en-US" dirty="0">
                <a:solidFill>
                  <a:schemeClr val="bg2">
                    <a:lumMod val="10000"/>
                  </a:schemeClr>
                </a:solidFill>
              </a:rPr>
              <a:t>Burnout is about being worn out</a:t>
            </a:r>
          </a:p>
          <a:p>
            <a:pPr marL="0" indent="0">
              <a:buNone/>
            </a:pPr>
            <a:endParaRPr lang="en-US" dirty="0">
              <a:solidFill>
                <a:schemeClr val="bg2">
                  <a:lumMod val="10000"/>
                </a:schemeClr>
              </a:solidFill>
            </a:endParaRPr>
          </a:p>
        </p:txBody>
      </p:sp>
      <p:cxnSp>
        <p:nvCxnSpPr>
          <p:cNvPr id="9" name="Straight Connector 8">
            <a:extLst>
              <a:ext uri="{FF2B5EF4-FFF2-40B4-BE49-F238E27FC236}">
                <a16:creationId xmlns:a16="http://schemas.microsoft.com/office/drawing/2014/main" id="{96350708-EE9C-49FF-A01F-68AF8F14A3F0}"/>
              </a:ext>
            </a:extLst>
          </p:cNvPr>
          <p:cNvCxnSpPr/>
          <p:nvPr/>
        </p:nvCxnSpPr>
        <p:spPr>
          <a:xfrm>
            <a:off x="4796287" y="726257"/>
            <a:ext cx="0" cy="58314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7331323"/>
      </p:ext>
    </p:extLst>
  </p:cSld>
  <p:clrMapOvr>
    <a:masterClrMapping/>
  </p:clrMapOvr>
  <p:transition spd="slow">
    <p:pull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1000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79" name="TextBox 78"/>
          <p:cNvSpPr txBox="1"/>
          <p:nvPr/>
        </p:nvSpPr>
        <p:spPr>
          <a:xfrm>
            <a:off x="4930012" y="2990811"/>
            <a:ext cx="3210942" cy="570734"/>
          </a:xfrm>
          <a:prstGeom prst="rect">
            <a:avLst/>
          </a:prstGeom>
          <a:noFill/>
        </p:spPr>
        <p:txBody>
          <a:bodyPr wrap="square" rtlCol="0">
            <a:spAutoFit/>
          </a:bodyPr>
          <a:lstStyle/>
          <a:p>
            <a:pPr defTabSz="914341">
              <a:lnSpc>
                <a:spcPct val="80000"/>
              </a:lnSpc>
            </a:pPr>
            <a:r>
              <a:rPr lang="en-US" sz="3886" dirty="0">
                <a:solidFill>
                  <a:prstClr val="white"/>
                </a:solidFill>
                <a:latin typeface="Rockwell" panose="02060603020205020403" pitchFamily="18" charset="0"/>
                <a:ea typeface="Roboto Th" pitchFamily="2" charset="0"/>
              </a:rPr>
              <a:t>Ask Yourself: </a:t>
            </a:r>
          </a:p>
        </p:txBody>
      </p:sp>
      <p:sp>
        <p:nvSpPr>
          <p:cNvPr id="39" name="Rectangle 38"/>
          <p:cNvSpPr/>
          <p:nvPr/>
        </p:nvSpPr>
        <p:spPr>
          <a:xfrm>
            <a:off x="0" y="4032935"/>
            <a:ext cx="8140955" cy="1089529"/>
          </a:xfrm>
          <a:prstGeom prst="rect">
            <a:avLst/>
          </a:prstGeom>
          <a:noFill/>
        </p:spPr>
        <p:txBody>
          <a:bodyPr wrap="square" rtlCol="0">
            <a:spAutoFit/>
          </a:bodyPr>
          <a:lstStyle/>
          <a:p>
            <a:pPr algn="r" defTabSz="178582">
              <a:lnSpc>
                <a:spcPct val="120000"/>
              </a:lnSpc>
              <a:spcAft>
                <a:spcPts val="117"/>
              </a:spcAft>
            </a:pPr>
            <a:r>
              <a:rPr lang="en-US" sz="5400" b="1" dirty="0">
                <a:solidFill>
                  <a:srgbClr val="09AFED"/>
                </a:solidFill>
                <a:latin typeface="Rockwell" panose="02060603020205020403" pitchFamily="18" charset="0"/>
                <a:ea typeface="Roboto Bk" pitchFamily="2" charset="0"/>
              </a:rPr>
              <a:t>DO I LOVE MY WORK? </a:t>
            </a:r>
            <a:endParaRPr lang="en-US" sz="5400" dirty="0">
              <a:solidFill>
                <a:prstClr val="white"/>
              </a:solidFill>
              <a:latin typeface="Rockwell" panose="02060603020205020403" pitchFamily="18" charset="0"/>
              <a:ea typeface="Roboto Lt" pitchFamily="2" charset="0"/>
            </a:endParaRPr>
          </a:p>
        </p:txBody>
      </p:sp>
      <p:sp>
        <p:nvSpPr>
          <p:cNvPr id="52" name="Freeform 19"/>
          <p:cNvSpPr>
            <a:spLocks/>
          </p:cNvSpPr>
          <p:nvPr/>
        </p:nvSpPr>
        <p:spPr bwMode="auto">
          <a:xfrm>
            <a:off x="4012494" y="1617382"/>
            <a:ext cx="586028" cy="1769217"/>
          </a:xfrm>
          <a:custGeom>
            <a:avLst/>
            <a:gdLst>
              <a:gd name="T0" fmla="*/ 130 w 210"/>
              <a:gd name="T1" fmla="*/ 23 h 720"/>
              <a:gd name="T2" fmla="*/ 144 w 210"/>
              <a:gd name="T3" fmla="*/ 106 h 720"/>
              <a:gd name="T4" fmla="*/ 161 w 210"/>
              <a:gd name="T5" fmla="*/ 153 h 720"/>
              <a:gd name="T6" fmla="*/ 165 w 210"/>
              <a:gd name="T7" fmla="*/ 256 h 720"/>
              <a:gd name="T8" fmla="*/ 155 w 210"/>
              <a:gd name="T9" fmla="*/ 305 h 720"/>
              <a:gd name="T10" fmla="*/ 153 w 210"/>
              <a:gd name="T11" fmla="*/ 359 h 720"/>
              <a:gd name="T12" fmla="*/ 145 w 210"/>
              <a:gd name="T13" fmla="*/ 460 h 720"/>
              <a:gd name="T14" fmla="*/ 145 w 210"/>
              <a:gd name="T15" fmla="*/ 494 h 720"/>
              <a:gd name="T16" fmla="*/ 191 w 210"/>
              <a:gd name="T17" fmla="*/ 628 h 720"/>
              <a:gd name="T18" fmla="*/ 208 w 210"/>
              <a:gd name="T19" fmla="*/ 684 h 720"/>
              <a:gd name="T20" fmla="*/ 204 w 210"/>
              <a:gd name="T21" fmla="*/ 701 h 720"/>
              <a:gd name="T22" fmla="*/ 194 w 210"/>
              <a:gd name="T23" fmla="*/ 668 h 720"/>
              <a:gd name="T24" fmla="*/ 147 w 210"/>
              <a:gd name="T25" fmla="*/ 706 h 720"/>
              <a:gd name="T26" fmla="*/ 155 w 210"/>
              <a:gd name="T27" fmla="*/ 680 h 720"/>
              <a:gd name="T28" fmla="*/ 135 w 210"/>
              <a:gd name="T29" fmla="*/ 569 h 720"/>
              <a:gd name="T30" fmla="*/ 119 w 210"/>
              <a:gd name="T31" fmla="*/ 571 h 720"/>
              <a:gd name="T32" fmla="*/ 102 w 210"/>
              <a:gd name="T33" fmla="*/ 652 h 720"/>
              <a:gd name="T34" fmla="*/ 96 w 210"/>
              <a:gd name="T35" fmla="*/ 701 h 720"/>
              <a:gd name="T36" fmla="*/ 89 w 210"/>
              <a:gd name="T37" fmla="*/ 715 h 720"/>
              <a:gd name="T38" fmla="*/ 90 w 210"/>
              <a:gd name="T39" fmla="*/ 679 h 720"/>
              <a:gd name="T40" fmla="*/ 41 w 210"/>
              <a:gd name="T41" fmla="*/ 715 h 720"/>
              <a:gd name="T42" fmla="*/ 35 w 210"/>
              <a:gd name="T43" fmla="*/ 691 h 720"/>
              <a:gd name="T44" fmla="*/ 75 w 210"/>
              <a:gd name="T45" fmla="*/ 573 h 720"/>
              <a:gd name="T46" fmla="*/ 81 w 210"/>
              <a:gd name="T47" fmla="*/ 512 h 720"/>
              <a:gd name="T48" fmla="*/ 70 w 210"/>
              <a:gd name="T49" fmla="*/ 462 h 720"/>
              <a:gd name="T50" fmla="*/ 62 w 210"/>
              <a:gd name="T51" fmla="*/ 409 h 720"/>
              <a:gd name="T52" fmla="*/ 55 w 210"/>
              <a:gd name="T53" fmla="*/ 409 h 720"/>
              <a:gd name="T54" fmla="*/ 43 w 210"/>
              <a:gd name="T55" fmla="*/ 405 h 720"/>
              <a:gd name="T56" fmla="*/ 47 w 210"/>
              <a:gd name="T57" fmla="*/ 366 h 720"/>
              <a:gd name="T58" fmla="*/ 6 w 210"/>
              <a:gd name="T59" fmla="*/ 270 h 720"/>
              <a:gd name="T60" fmla="*/ 52 w 210"/>
              <a:gd name="T61" fmla="*/ 227 h 720"/>
              <a:gd name="T62" fmla="*/ 90 w 210"/>
              <a:gd name="T63" fmla="*/ 139 h 720"/>
              <a:gd name="T64" fmla="*/ 89 w 210"/>
              <a:gd name="T65" fmla="*/ 99 h 720"/>
              <a:gd name="T66" fmla="*/ 65 w 210"/>
              <a:gd name="T67" fmla="*/ 61 h 720"/>
              <a:gd name="T68" fmla="*/ 66 w 210"/>
              <a:gd name="T69" fmla="*/ 26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0" h="720">
                <a:moveTo>
                  <a:pt x="95" y="0"/>
                </a:moveTo>
                <a:cubicBezTo>
                  <a:pt x="110" y="0"/>
                  <a:pt x="123" y="7"/>
                  <a:pt x="130" y="23"/>
                </a:cubicBezTo>
                <a:cubicBezTo>
                  <a:pt x="136" y="39"/>
                  <a:pt x="137" y="57"/>
                  <a:pt x="135" y="67"/>
                </a:cubicBezTo>
                <a:cubicBezTo>
                  <a:pt x="133" y="75"/>
                  <a:pt x="141" y="98"/>
                  <a:pt x="144" y="106"/>
                </a:cubicBezTo>
                <a:cubicBezTo>
                  <a:pt x="148" y="115"/>
                  <a:pt x="154" y="129"/>
                  <a:pt x="154" y="129"/>
                </a:cubicBezTo>
                <a:cubicBezTo>
                  <a:pt x="154" y="129"/>
                  <a:pt x="161" y="139"/>
                  <a:pt x="161" y="153"/>
                </a:cubicBezTo>
                <a:cubicBezTo>
                  <a:pt x="161" y="167"/>
                  <a:pt x="160" y="187"/>
                  <a:pt x="165" y="212"/>
                </a:cubicBezTo>
                <a:cubicBezTo>
                  <a:pt x="170" y="237"/>
                  <a:pt x="169" y="243"/>
                  <a:pt x="165" y="256"/>
                </a:cubicBezTo>
                <a:cubicBezTo>
                  <a:pt x="161" y="268"/>
                  <a:pt x="146" y="293"/>
                  <a:pt x="146" y="293"/>
                </a:cubicBezTo>
                <a:cubicBezTo>
                  <a:pt x="146" y="293"/>
                  <a:pt x="160" y="299"/>
                  <a:pt x="155" y="305"/>
                </a:cubicBezTo>
                <a:cubicBezTo>
                  <a:pt x="150" y="312"/>
                  <a:pt x="146" y="314"/>
                  <a:pt x="146" y="314"/>
                </a:cubicBezTo>
                <a:cubicBezTo>
                  <a:pt x="146" y="314"/>
                  <a:pt x="161" y="335"/>
                  <a:pt x="153" y="359"/>
                </a:cubicBezTo>
                <a:cubicBezTo>
                  <a:pt x="145" y="382"/>
                  <a:pt x="144" y="399"/>
                  <a:pt x="145" y="420"/>
                </a:cubicBezTo>
                <a:cubicBezTo>
                  <a:pt x="145" y="441"/>
                  <a:pt x="145" y="460"/>
                  <a:pt x="145" y="460"/>
                </a:cubicBezTo>
                <a:cubicBezTo>
                  <a:pt x="137" y="462"/>
                  <a:pt x="137" y="462"/>
                  <a:pt x="137" y="462"/>
                </a:cubicBezTo>
                <a:cubicBezTo>
                  <a:pt x="137" y="462"/>
                  <a:pt x="137" y="481"/>
                  <a:pt x="145" y="494"/>
                </a:cubicBezTo>
                <a:cubicBezTo>
                  <a:pt x="154" y="506"/>
                  <a:pt x="168" y="526"/>
                  <a:pt x="171" y="559"/>
                </a:cubicBezTo>
                <a:cubicBezTo>
                  <a:pt x="174" y="592"/>
                  <a:pt x="181" y="620"/>
                  <a:pt x="191" y="628"/>
                </a:cubicBezTo>
                <a:cubicBezTo>
                  <a:pt x="200" y="636"/>
                  <a:pt x="210" y="635"/>
                  <a:pt x="210" y="649"/>
                </a:cubicBezTo>
                <a:cubicBezTo>
                  <a:pt x="210" y="662"/>
                  <a:pt x="208" y="678"/>
                  <a:pt x="208" y="684"/>
                </a:cubicBezTo>
                <a:cubicBezTo>
                  <a:pt x="208" y="691"/>
                  <a:pt x="208" y="700"/>
                  <a:pt x="208" y="700"/>
                </a:cubicBezTo>
                <a:cubicBezTo>
                  <a:pt x="204" y="701"/>
                  <a:pt x="204" y="701"/>
                  <a:pt x="204" y="701"/>
                </a:cubicBezTo>
                <a:cubicBezTo>
                  <a:pt x="204" y="701"/>
                  <a:pt x="205" y="694"/>
                  <a:pt x="204" y="685"/>
                </a:cubicBezTo>
                <a:cubicBezTo>
                  <a:pt x="203" y="676"/>
                  <a:pt x="200" y="664"/>
                  <a:pt x="194" y="668"/>
                </a:cubicBezTo>
                <a:cubicBezTo>
                  <a:pt x="189" y="671"/>
                  <a:pt x="180" y="688"/>
                  <a:pt x="176" y="696"/>
                </a:cubicBezTo>
                <a:cubicBezTo>
                  <a:pt x="172" y="703"/>
                  <a:pt x="163" y="711"/>
                  <a:pt x="147" y="706"/>
                </a:cubicBezTo>
                <a:cubicBezTo>
                  <a:pt x="130" y="701"/>
                  <a:pt x="125" y="691"/>
                  <a:pt x="133" y="688"/>
                </a:cubicBezTo>
                <a:cubicBezTo>
                  <a:pt x="142" y="685"/>
                  <a:pt x="153" y="689"/>
                  <a:pt x="155" y="680"/>
                </a:cubicBezTo>
                <a:cubicBezTo>
                  <a:pt x="157" y="671"/>
                  <a:pt x="161" y="647"/>
                  <a:pt x="157" y="635"/>
                </a:cubicBezTo>
                <a:cubicBezTo>
                  <a:pt x="154" y="622"/>
                  <a:pt x="141" y="584"/>
                  <a:pt x="135" y="569"/>
                </a:cubicBezTo>
                <a:cubicBezTo>
                  <a:pt x="130" y="555"/>
                  <a:pt x="123" y="538"/>
                  <a:pt x="123" y="538"/>
                </a:cubicBezTo>
                <a:cubicBezTo>
                  <a:pt x="123" y="538"/>
                  <a:pt x="124" y="560"/>
                  <a:pt x="119" y="571"/>
                </a:cubicBezTo>
                <a:cubicBezTo>
                  <a:pt x="114" y="582"/>
                  <a:pt x="98" y="624"/>
                  <a:pt x="95" y="633"/>
                </a:cubicBezTo>
                <a:cubicBezTo>
                  <a:pt x="92" y="641"/>
                  <a:pt x="98" y="647"/>
                  <a:pt x="102" y="652"/>
                </a:cubicBezTo>
                <a:cubicBezTo>
                  <a:pt x="107" y="656"/>
                  <a:pt x="104" y="668"/>
                  <a:pt x="101" y="677"/>
                </a:cubicBezTo>
                <a:cubicBezTo>
                  <a:pt x="97" y="685"/>
                  <a:pt x="96" y="696"/>
                  <a:pt x="96" y="701"/>
                </a:cubicBezTo>
                <a:cubicBezTo>
                  <a:pt x="96" y="705"/>
                  <a:pt x="96" y="715"/>
                  <a:pt x="96" y="715"/>
                </a:cubicBezTo>
                <a:cubicBezTo>
                  <a:pt x="89" y="715"/>
                  <a:pt x="89" y="715"/>
                  <a:pt x="89" y="715"/>
                </a:cubicBezTo>
                <a:cubicBezTo>
                  <a:pt x="89" y="715"/>
                  <a:pt x="91" y="704"/>
                  <a:pt x="91" y="696"/>
                </a:cubicBezTo>
                <a:cubicBezTo>
                  <a:pt x="91" y="687"/>
                  <a:pt x="93" y="681"/>
                  <a:pt x="90" y="679"/>
                </a:cubicBezTo>
                <a:cubicBezTo>
                  <a:pt x="86" y="678"/>
                  <a:pt x="72" y="690"/>
                  <a:pt x="67" y="699"/>
                </a:cubicBezTo>
                <a:cubicBezTo>
                  <a:pt x="61" y="708"/>
                  <a:pt x="60" y="720"/>
                  <a:pt x="41" y="715"/>
                </a:cubicBezTo>
                <a:cubicBezTo>
                  <a:pt x="23" y="711"/>
                  <a:pt x="11" y="701"/>
                  <a:pt x="15" y="695"/>
                </a:cubicBezTo>
                <a:cubicBezTo>
                  <a:pt x="20" y="689"/>
                  <a:pt x="29" y="694"/>
                  <a:pt x="35" y="691"/>
                </a:cubicBezTo>
                <a:cubicBezTo>
                  <a:pt x="40" y="688"/>
                  <a:pt x="51" y="661"/>
                  <a:pt x="58" y="644"/>
                </a:cubicBezTo>
                <a:cubicBezTo>
                  <a:pt x="65" y="628"/>
                  <a:pt x="72" y="593"/>
                  <a:pt x="75" y="573"/>
                </a:cubicBezTo>
                <a:cubicBezTo>
                  <a:pt x="77" y="553"/>
                  <a:pt x="80" y="538"/>
                  <a:pt x="80" y="531"/>
                </a:cubicBezTo>
                <a:cubicBezTo>
                  <a:pt x="81" y="524"/>
                  <a:pt x="81" y="512"/>
                  <a:pt x="81" y="512"/>
                </a:cubicBezTo>
                <a:cubicBezTo>
                  <a:pt x="81" y="512"/>
                  <a:pt x="75" y="489"/>
                  <a:pt x="72" y="479"/>
                </a:cubicBezTo>
                <a:cubicBezTo>
                  <a:pt x="70" y="469"/>
                  <a:pt x="70" y="462"/>
                  <a:pt x="70" y="462"/>
                </a:cubicBezTo>
                <a:cubicBezTo>
                  <a:pt x="70" y="462"/>
                  <a:pt x="60" y="464"/>
                  <a:pt x="60" y="457"/>
                </a:cubicBezTo>
                <a:cubicBezTo>
                  <a:pt x="60" y="450"/>
                  <a:pt x="63" y="422"/>
                  <a:pt x="62" y="409"/>
                </a:cubicBezTo>
                <a:cubicBezTo>
                  <a:pt x="61" y="395"/>
                  <a:pt x="56" y="396"/>
                  <a:pt x="56" y="396"/>
                </a:cubicBezTo>
                <a:cubicBezTo>
                  <a:pt x="56" y="396"/>
                  <a:pt x="55" y="403"/>
                  <a:pt x="55" y="409"/>
                </a:cubicBezTo>
                <a:cubicBezTo>
                  <a:pt x="55" y="415"/>
                  <a:pt x="51" y="413"/>
                  <a:pt x="50" y="409"/>
                </a:cubicBezTo>
                <a:cubicBezTo>
                  <a:pt x="48" y="405"/>
                  <a:pt x="43" y="409"/>
                  <a:pt x="43" y="405"/>
                </a:cubicBezTo>
                <a:cubicBezTo>
                  <a:pt x="43" y="401"/>
                  <a:pt x="40" y="392"/>
                  <a:pt x="41" y="385"/>
                </a:cubicBezTo>
                <a:cubicBezTo>
                  <a:pt x="42" y="379"/>
                  <a:pt x="47" y="366"/>
                  <a:pt x="47" y="366"/>
                </a:cubicBezTo>
                <a:cubicBezTo>
                  <a:pt x="0" y="365"/>
                  <a:pt x="0" y="365"/>
                  <a:pt x="0" y="365"/>
                </a:cubicBezTo>
                <a:cubicBezTo>
                  <a:pt x="6" y="270"/>
                  <a:pt x="6" y="270"/>
                  <a:pt x="6" y="270"/>
                </a:cubicBezTo>
                <a:cubicBezTo>
                  <a:pt x="50" y="271"/>
                  <a:pt x="50" y="271"/>
                  <a:pt x="50" y="271"/>
                </a:cubicBezTo>
                <a:cubicBezTo>
                  <a:pt x="50" y="271"/>
                  <a:pt x="52" y="241"/>
                  <a:pt x="52" y="227"/>
                </a:cubicBezTo>
                <a:cubicBezTo>
                  <a:pt x="52" y="213"/>
                  <a:pt x="50" y="194"/>
                  <a:pt x="60" y="178"/>
                </a:cubicBezTo>
                <a:cubicBezTo>
                  <a:pt x="70" y="162"/>
                  <a:pt x="82" y="149"/>
                  <a:pt x="90" y="139"/>
                </a:cubicBezTo>
                <a:cubicBezTo>
                  <a:pt x="98" y="128"/>
                  <a:pt x="99" y="128"/>
                  <a:pt x="97" y="119"/>
                </a:cubicBezTo>
                <a:cubicBezTo>
                  <a:pt x="95" y="110"/>
                  <a:pt x="95" y="98"/>
                  <a:pt x="89" y="99"/>
                </a:cubicBezTo>
                <a:cubicBezTo>
                  <a:pt x="83" y="99"/>
                  <a:pt x="78" y="99"/>
                  <a:pt x="75" y="91"/>
                </a:cubicBezTo>
                <a:cubicBezTo>
                  <a:pt x="73" y="84"/>
                  <a:pt x="66" y="70"/>
                  <a:pt x="65" y="61"/>
                </a:cubicBezTo>
                <a:cubicBezTo>
                  <a:pt x="65" y="51"/>
                  <a:pt x="67" y="49"/>
                  <a:pt x="65" y="46"/>
                </a:cubicBezTo>
                <a:cubicBezTo>
                  <a:pt x="64" y="43"/>
                  <a:pt x="66" y="34"/>
                  <a:pt x="66" y="26"/>
                </a:cubicBezTo>
                <a:cubicBezTo>
                  <a:pt x="66" y="18"/>
                  <a:pt x="76" y="0"/>
                  <a:pt x="95" y="0"/>
                </a:cubicBezTo>
                <a:close/>
              </a:path>
            </a:pathLst>
          </a:custGeom>
          <a:gradFill flip="none" rotWithShape="1">
            <a:gsLst>
              <a:gs pos="100000">
                <a:srgbClr val="B3D236"/>
              </a:gs>
              <a:gs pos="0">
                <a:srgbClr val="798C3B"/>
              </a:gs>
            </a:gsLst>
            <a:lin ang="16200000" scaled="1"/>
            <a:tileRect/>
          </a:gradFill>
          <a:ln>
            <a:noFill/>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41"/>
            <a:endParaRPr lang="en-US" sz="1350">
              <a:solidFill>
                <a:prstClr val="white"/>
              </a:solidFill>
              <a:latin typeface="Calibri" panose="020F0502020204030204"/>
            </a:endParaRPr>
          </a:p>
        </p:txBody>
      </p:sp>
      <p:grpSp>
        <p:nvGrpSpPr>
          <p:cNvPr id="53" name="Group 52"/>
          <p:cNvGrpSpPr/>
          <p:nvPr/>
        </p:nvGrpSpPr>
        <p:grpSpPr>
          <a:xfrm>
            <a:off x="4161065" y="1585233"/>
            <a:ext cx="343127" cy="415859"/>
            <a:chOff x="4344988" y="1436688"/>
            <a:chExt cx="461963" cy="636587"/>
          </a:xfrm>
          <a:solidFill>
            <a:srgbClr val="AECC38"/>
          </a:solidFill>
        </p:grpSpPr>
        <p:sp>
          <p:nvSpPr>
            <p:cNvPr id="54" name="Freeform 17"/>
            <p:cNvSpPr>
              <a:spLocks/>
            </p:cNvSpPr>
            <p:nvPr/>
          </p:nvSpPr>
          <p:spPr bwMode="auto">
            <a:xfrm>
              <a:off x="4446588" y="1738313"/>
              <a:ext cx="217488" cy="327025"/>
            </a:xfrm>
            <a:custGeom>
              <a:avLst/>
              <a:gdLst>
                <a:gd name="T0" fmla="*/ 3 w 58"/>
                <a:gd name="T1" fmla="*/ 24 h 87"/>
                <a:gd name="T2" fmla="*/ 6 w 58"/>
                <a:gd name="T3" fmla="*/ 49 h 87"/>
                <a:gd name="T4" fmla="*/ 3 w 58"/>
                <a:gd name="T5" fmla="*/ 75 h 87"/>
                <a:gd name="T6" fmla="*/ 45 w 58"/>
                <a:gd name="T7" fmla="*/ 85 h 87"/>
                <a:gd name="T8" fmla="*/ 3 w 58"/>
                <a:gd name="T9" fmla="*/ 24 h 87"/>
              </a:gdLst>
              <a:ahLst/>
              <a:cxnLst>
                <a:cxn ang="0">
                  <a:pos x="T0" y="T1"/>
                </a:cxn>
                <a:cxn ang="0">
                  <a:pos x="T2" y="T3"/>
                </a:cxn>
                <a:cxn ang="0">
                  <a:pos x="T4" y="T5"/>
                </a:cxn>
                <a:cxn ang="0">
                  <a:pos x="T6" y="T7"/>
                </a:cxn>
                <a:cxn ang="0">
                  <a:pos x="T8" y="T9"/>
                </a:cxn>
              </a:cxnLst>
              <a:rect l="0" t="0" r="r" b="b"/>
              <a:pathLst>
                <a:path w="58" h="87">
                  <a:moveTo>
                    <a:pt x="3" y="24"/>
                  </a:moveTo>
                  <a:cubicBezTo>
                    <a:pt x="20" y="31"/>
                    <a:pt x="1" y="40"/>
                    <a:pt x="6" y="49"/>
                  </a:cubicBezTo>
                  <a:cubicBezTo>
                    <a:pt x="12" y="57"/>
                    <a:pt x="0" y="63"/>
                    <a:pt x="3" y="75"/>
                  </a:cubicBezTo>
                  <a:cubicBezTo>
                    <a:pt x="6" y="87"/>
                    <a:pt x="32" y="86"/>
                    <a:pt x="45" y="85"/>
                  </a:cubicBezTo>
                  <a:cubicBezTo>
                    <a:pt x="58" y="84"/>
                    <a:pt x="39" y="0"/>
                    <a:pt x="3" y="24"/>
                  </a:cubicBezTo>
                  <a:close/>
                </a:path>
              </a:pathLst>
            </a:custGeom>
            <a:grpFill/>
            <a:ln>
              <a:noFill/>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41"/>
              <a:endParaRPr lang="en-US" sz="1350">
                <a:solidFill>
                  <a:prstClr val="white"/>
                </a:solidFill>
                <a:latin typeface="Calibri" panose="020F0502020204030204"/>
              </a:endParaRPr>
            </a:p>
          </p:txBody>
        </p:sp>
        <p:sp>
          <p:nvSpPr>
            <p:cNvPr id="55" name="Freeform 18"/>
            <p:cNvSpPr>
              <a:spLocks/>
            </p:cNvSpPr>
            <p:nvPr/>
          </p:nvSpPr>
          <p:spPr bwMode="auto">
            <a:xfrm>
              <a:off x="4344988" y="1436688"/>
              <a:ext cx="461963" cy="636587"/>
            </a:xfrm>
            <a:custGeom>
              <a:avLst/>
              <a:gdLst>
                <a:gd name="T0" fmla="*/ 11 w 123"/>
                <a:gd name="T1" fmla="*/ 29 h 169"/>
                <a:gd name="T2" fmla="*/ 86 w 123"/>
                <a:gd name="T3" fmla="*/ 49 h 169"/>
                <a:gd name="T4" fmla="*/ 101 w 123"/>
                <a:gd name="T5" fmla="*/ 82 h 169"/>
                <a:gd name="T6" fmla="*/ 108 w 123"/>
                <a:gd name="T7" fmla="*/ 114 h 169"/>
                <a:gd name="T8" fmla="*/ 99 w 123"/>
                <a:gd name="T9" fmla="*/ 151 h 169"/>
                <a:gd name="T10" fmla="*/ 61 w 123"/>
                <a:gd name="T11" fmla="*/ 163 h 169"/>
                <a:gd name="T12" fmla="*/ 25 w 123"/>
                <a:gd name="T13" fmla="*/ 71 h 169"/>
                <a:gd name="T14" fmla="*/ 11 w 123"/>
                <a:gd name="T15" fmla="*/ 29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3" h="169">
                  <a:moveTo>
                    <a:pt x="11" y="29"/>
                  </a:moveTo>
                  <a:cubicBezTo>
                    <a:pt x="32" y="0"/>
                    <a:pt x="87" y="12"/>
                    <a:pt x="86" y="49"/>
                  </a:cubicBezTo>
                  <a:cubicBezTo>
                    <a:pt x="86" y="87"/>
                    <a:pt x="109" y="63"/>
                    <a:pt x="101" y="82"/>
                  </a:cubicBezTo>
                  <a:cubicBezTo>
                    <a:pt x="94" y="101"/>
                    <a:pt x="118" y="99"/>
                    <a:pt x="108" y="114"/>
                  </a:cubicBezTo>
                  <a:cubicBezTo>
                    <a:pt x="98" y="129"/>
                    <a:pt x="123" y="133"/>
                    <a:pt x="99" y="151"/>
                  </a:cubicBezTo>
                  <a:cubicBezTo>
                    <a:pt x="75" y="169"/>
                    <a:pt x="61" y="163"/>
                    <a:pt x="61" y="163"/>
                  </a:cubicBezTo>
                  <a:cubicBezTo>
                    <a:pt x="61" y="163"/>
                    <a:pt x="68" y="58"/>
                    <a:pt x="25" y="71"/>
                  </a:cubicBezTo>
                  <a:cubicBezTo>
                    <a:pt x="11" y="74"/>
                    <a:pt x="0" y="43"/>
                    <a:pt x="11" y="29"/>
                  </a:cubicBezTo>
                  <a:close/>
                </a:path>
              </a:pathLst>
            </a:custGeom>
            <a:grpFill/>
            <a:ln>
              <a:noFill/>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41"/>
              <a:endParaRPr lang="en-US" sz="1350">
                <a:solidFill>
                  <a:prstClr val="white"/>
                </a:solidFill>
                <a:latin typeface="Calibri" panose="020F0502020204030204"/>
              </a:endParaRPr>
            </a:p>
          </p:txBody>
        </p:sp>
        <p:sp>
          <p:nvSpPr>
            <p:cNvPr id="56" name="Freeform 20"/>
            <p:cNvSpPr>
              <a:spLocks/>
            </p:cNvSpPr>
            <p:nvPr/>
          </p:nvSpPr>
          <p:spPr bwMode="auto">
            <a:xfrm>
              <a:off x="4513263" y="1831975"/>
              <a:ext cx="161925" cy="134937"/>
            </a:xfrm>
            <a:custGeom>
              <a:avLst/>
              <a:gdLst>
                <a:gd name="T0" fmla="*/ 41 w 43"/>
                <a:gd name="T1" fmla="*/ 0 h 36"/>
                <a:gd name="T2" fmla="*/ 43 w 43"/>
                <a:gd name="T3" fmla="*/ 7 h 36"/>
                <a:gd name="T4" fmla="*/ 0 w 43"/>
                <a:gd name="T5" fmla="*/ 36 h 36"/>
                <a:gd name="T6" fmla="*/ 2 w 43"/>
                <a:gd name="T7" fmla="*/ 17 h 36"/>
                <a:gd name="T8" fmla="*/ 23 w 43"/>
                <a:gd name="T9" fmla="*/ 3 h 36"/>
                <a:gd name="T10" fmla="*/ 41 w 43"/>
                <a:gd name="T11" fmla="*/ 0 h 36"/>
              </a:gdLst>
              <a:ahLst/>
              <a:cxnLst>
                <a:cxn ang="0">
                  <a:pos x="T0" y="T1"/>
                </a:cxn>
                <a:cxn ang="0">
                  <a:pos x="T2" y="T3"/>
                </a:cxn>
                <a:cxn ang="0">
                  <a:pos x="T4" y="T5"/>
                </a:cxn>
                <a:cxn ang="0">
                  <a:pos x="T6" y="T7"/>
                </a:cxn>
                <a:cxn ang="0">
                  <a:pos x="T8" y="T9"/>
                </a:cxn>
                <a:cxn ang="0">
                  <a:pos x="T10" y="T11"/>
                </a:cxn>
              </a:cxnLst>
              <a:rect l="0" t="0" r="r" b="b"/>
              <a:pathLst>
                <a:path w="43" h="36">
                  <a:moveTo>
                    <a:pt x="41" y="0"/>
                  </a:moveTo>
                  <a:cubicBezTo>
                    <a:pt x="42" y="2"/>
                    <a:pt x="43" y="5"/>
                    <a:pt x="43" y="7"/>
                  </a:cubicBezTo>
                  <a:cubicBezTo>
                    <a:pt x="21" y="6"/>
                    <a:pt x="9" y="23"/>
                    <a:pt x="0" y="36"/>
                  </a:cubicBezTo>
                  <a:cubicBezTo>
                    <a:pt x="3" y="30"/>
                    <a:pt x="3" y="21"/>
                    <a:pt x="2" y="17"/>
                  </a:cubicBezTo>
                  <a:cubicBezTo>
                    <a:pt x="8" y="12"/>
                    <a:pt x="16" y="6"/>
                    <a:pt x="23" y="3"/>
                  </a:cubicBezTo>
                  <a:cubicBezTo>
                    <a:pt x="29" y="1"/>
                    <a:pt x="36" y="0"/>
                    <a:pt x="41" y="0"/>
                  </a:cubicBezTo>
                  <a:close/>
                </a:path>
              </a:pathLst>
            </a:custGeom>
            <a:grpFill/>
            <a:ln>
              <a:noFill/>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41"/>
              <a:endParaRPr lang="en-US" sz="1350">
                <a:solidFill>
                  <a:prstClr val="white"/>
                </a:solidFill>
                <a:latin typeface="Calibri" panose="020F0502020204030204"/>
              </a:endParaRPr>
            </a:p>
          </p:txBody>
        </p:sp>
      </p:grpSp>
      <p:grpSp>
        <p:nvGrpSpPr>
          <p:cNvPr id="12" name="Group 11"/>
          <p:cNvGrpSpPr/>
          <p:nvPr/>
        </p:nvGrpSpPr>
        <p:grpSpPr>
          <a:xfrm>
            <a:off x="1738999" y="1643073"/>
            <a:ext cx="628316" cy="1743526"/>
            <a:chOff x="1463676" y="1444626"/>
            <a:chExt cx="890588" cy="2809875"/>
          </a:xfrm>
          <a:solidFill>
            <a:srgbClr val="5C5D5F"/>
          </a:solidFill>
        </p:grpSpPr>
        <p:sp>
          <p:nvSpPr>
            <p:cNvPr id="48" name="Freeform 21"/>
            <p:cNvSpPr>
              <a:spLocks/>
            </p:cNvSpPr>
            <p:nvPr/>
          </p:nvSpPr>
          <p:spPr bwMode="auto">
            <a:xfrm>
              <a:off x="1463676" y="1444626"/>
              <a:ext cx="890588" cy="2809875"/>
            </a:xfrm>
            <a:custGeom>
              <a:avLst/>
              <a:gdLst>
                <a:gd name="T0" fmla="*/ 159 w 237"/>
                <a:gd name="T1" fmla="*/ 25 h 747"/>
                <a:gd name="T2" fmla="*/ 155 w 237"/>
                <a:gd name="T3" fmla="*/ 80 h 747"/>
                <a:gd name="T4" fmla="*/ 141 w 237"/>
                <a:gd name="T5" fmla="*/ 110 h 747"/>
                <a:gd name="T6" fmla="*/ 165 w 237"/>
                <a:gd name="T7" fmla="*/ 128 h 747"/>
                <a:gd name="T8" fmla="*/ 211 w 237"/>
                <a:gd name="T9" fmla="*/ 188 h 747"/>
                <a:gd name="T10" fmla="*/ 228 w 237"/>
                <a:gd name="T11" fmla="*/ 248 h 747"/>
                <a:gd name="T12" fmla="*/ 193 w 237"/>
                <a:gd name="T13" fmla="*/ 261 h 747"/>
                <a:gd name="T14" fmla="*/ 193 w 237"/>
                <a:gd name="T15" fmla="*/ 312 h 747"/>
                <a:gd name="T16" fmla="*/ 198 w 237"/>
                <a:gd name="T17" fmla="*/ 396 h 747"/>
                <a:gd name="T18" fmla="*/ 187 w 237"/>
                <a:gd name="T19" fmla="*/ 465 h 747"/>
                <a:gd name="T20" fmla="*/ 161 w 237"/>
                <a:gd name="T21" fmla="*/ 638 h 747"/>
                <a:gd name="T22" fmla="*/ 178 w 237"/>
                <a:gd name="T23" fmla="*/ 680 h 747"/>
                <a:gd name="T24" fmla="*/ 197 w 237"/>
                <a:gd name="T25" fmla="*/ 699 h 747"/>
                <a:gd name="T26" fmla="*/ 178 w 237"/>
                <a:gd name="T27" fmla="*/ 713 h 747"/>
                <a:gd name="T28" fmla="*/ 147 w 237"/>
                <a:gd name="T29" fmla="*/ 707 h 747"/>
                <a:gd name="T30" fmla="*/ 110 w 237"/>
                <a:gd name="T31" fmla="*/ 700 h 747"/>
                <a:gd name="T32" fmla="*/ 112 w 237"/>
                <a:gd name="T33" fmla="*/ 660 h 747"/>
                <a:gd name="T34" fmla="*/ 109 w 237"/>
                <a:gd name="T35" fmla="*/ 517 h 747"/>
                <a:gd name="T36" fmla="*/ 51 w 237"/>
                <a:gd name="T37" fmla="*/ 706 h 747"/>
                <a:gd name="T38" fmla="*/ 61 w 237"/>
                <a:gd name="T39" fmla="*/ 733 h 747"/>
                <a:gd name="T40" fmla="*/ 17 w 237"/>
                <a:gd name="T41" fmla="*/ 736 h 747"/>
                <a:gd name="T42" fmla="*/ 2 w 237"/>
                <a:gd name="T43" fmla="*/ 710 h 747"/>
                <a:gd name="T44" fmla="*/ 4 w 237"/>
                <a:gd name="T45" fmla="*/ 679 h 747"/>
                <a:gd name="T46" fmla="*/ 49 w 237"/>
                <a:gd name="T47" fmla="*/ 393 h 747"/>
                <a:gd name="T48" fmla="*/ 48 w 237"/>
                <a:gd name="T49" fmla="*/ 340 h 747"/>
                <a:gd name="T50" fmla="*/ 55 w 237"/>
                <a:gd name="T51" fmla="*/ 282 h 747"/>
                <a:gd name="T52" fmla="*/ 39 w 237"/>
                <a:gd name="T53" fmla="*/ 196 h 747"/>
                <a:gd name="T54" fmla="*/ 62 w 237"/>
                <a:gd name="T55" fmla="*/ 123 h 747"/>
                <a:gd name="T56" fmla="*/ 93 w 237"/>
                <a:gd name="T57" fmla="*/ 95 h 747"/>
                <a:gd name="T58" fmla="*/ 95 w 237"/>
                <a:gd name="T59" fmla="*/ 84 h 747"/>
                <a:gd name="T60" fmla="*/ 88 w 237"/>
                <a:gd name="T61" fmla="*/ 61 h 747"/>
                <a:gd name="T62" fmla="*/ 99 w 237"/>
                <a:gd name="T63" fmla="*/ 15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7" h="747">
                  <a:moveTo>
                    <a:pt x="143" y="9"/>
                  </a:moveTo>
                  <a:cubicBezTo>
                    <a:pt x="148" y="9"/>
                    <a:pt x="155" y="13"/>
                    <a:pt x="159" y="25"/>
                  </a:cubicBezTo>
                  <a:cubicBezTo>
                    <a:pt x="164" y="37"/>
                    <a:pt x="164" y="46"/>
                    <a:pt x="160" y="56"/>
                  </a:cubicBezTo>
                  <a:cubicBezTo>
                    <a:pt x="156" y="65"/>
                    <a:pt x="156" y="72"/>
                    <a:pt x="155" y="80"/>
                  </a:cubicBezTo>
                  <a:cubicBezTo>
                    <a:pt x="153" y="88"/>
                    <a:pt x="147" y="102"/>
                    <a:pt x="143" y="103"/>
                  </a:cubicBezTo>
                  <a:cubicBezTo>
                    <a:pt x="139" y="103"/>
                    <a:pt x="141" y="106"/>
                    <a:pt x="141" y="110"/>
                  </a:cubicBezTo>
                  <a:cubicBezTo>
                    <a:pt x="141" y="114"/>
                    <a:pt x="143" y="119"/>
                    <a:pt x="143" y="119"/>
                  </a:cubicBezTo>
                  <a:cubicBezTo>
                    <a:pt x="143" y="119"/>
                    <a:pt x="154" y="125"/>
                    <a:pt x="165" y="128"/>
                  </a:cubicBezTo>
                  <a:cubicBezTo>
                    <a:pt x="176" y="130"/>
                    <a:pt x="192" y="143"/>
                    <a:pt x="194" y="158"/>
                  </a:cubicBezTo>
                  <a:cubicBezTo>
                    <a:pt x="195" y="173"/>
                    <a:pt x="202" y="180"/>
                    <a:pt x="211" y="188"/>
                  </a:cubicBezTo>
                  <a:cubicBezTo>
                    <a:pt x="220" y="196"/>
                    <a:pt x="229" y="196"/>
                    <a:pt x="232" y="210"/>
                  </a:cubicBezTo>
                  <a:cubicBezTo>
                    <a:pt x="235" y="224"/>
                    <a:pt x="237" y="244"/>
                    <a:pt x="228" y="248"/>
                  </a:cubicBezTo>
                  <a:cubicBezTo>
                    <a:pt x="219" y="252"/>
                    <a:pt x="197" y="250"/>
                    <a:pt x="197" y="250"/>
                  </a:cubicBezTo>
                  <a:cubicBezTo>
                    <a:pt x="197" y="250"/>
                    <a:pt x="196" y="258"/>
                    <a:pt x="193" y="261"/>
                  </a:cubicBezTo>
                  <a:cubicBezTo>
                    <a:pt x="189" y="265"/>
                    <a:pt x="184" y="267"/>
                    <a:pt x="184" y="267"/>
                  </a:cubicBezTo>
                  <a:cubicBezTo>
                    <a:pt x="184" y="267"/>
                    <a:pt x="191" y="294"/>
                    <a:pt x="193" y="312"/>
                  </a:cubicBezTo>
                  <a:cubicBezTo>
                    <a:pt x="195" y="330"/>
                    <a:pt x="197" y="367"/>
                    <a:pt x="199" y="376"/>
                  </a:cubicBezTo>
                  <a:cubicBezTo>
                    <a:pt x="201" y="385"/>
                    <a:pt x="202" y="393"/>
                    <a:pt x="198" y="396"/>
                  </a:cubicBezTo>
                  <a:cubicBezTo>
                    <a:pt x="195" y="399"/>
                    <a:pt x="192" y="399"/>
                    <a:pt x="192" y="399"/>
                  </a:cubicBezTo>
                  <a:cubicBezTo>
                    <a:pt x="192" y="399"/>
                    <a:pt x="190" y="440"/>
                    <a:pt x="187" y="465"/>
                  </a:cubicBezTo>
                  <a:cubicBezTo>
                    <a:pt x="183" y="490"/>
                    <a:pt x="177" y="518"/>
                    <a:pt x="172" y="547"/>
                  </a:cubicBezTo>
                  <a:cubicBezTo>
                    <a:pt x="167" y="576"/>
                    <a:pt x="163" y="623"/>
                    <a:pt x="161" y="638"/>
                  </a:cubicBezTo>
                  <a:cubicBezTo>
                    <a:pt x="160" y="652"/>
                    <a:pt x="159" y="654"/>
                    <a:pt x="161" y="660"/>
                  </a:cubicBezTo>
                  <a:cubicBezTo>
                    <a:pt x="164" y="666"/>
                    <a:pt x="181" y="679"/>
                    <a:pt x="178" y="680"/>
                  </a:cubicBezTo>
                  <a:cubicBezTo>
                    <a:pt x="175" y="682"/>
                    <a:pt x="175" y="682"/>
                    <a:pt x="175" y="682"/>
                  </a:cubicBezTo>
                  <a:cubicBezTo>
                    <a:pt x="175" y="682"/>
                    <a:pt x="187" y="699"/>
                    <a:pt x="197" y="699"/>
                  </a:cubicBezTo>
                  <a:cubicBezTo>
                    <a:pt x="207" y="699"/>
                    <a:pt x="220" y="702"/>
                    <a:pt x="220" y="710"/>
                  </a:cubicBezTo>
                  <a:cubicBezTo>
                    <a:pt x="220" y="717"/>
                    <a:pt x="189" y="713"/>
                    <a:pt x="178" y="713"/>
                  </a:cubicBezTo>
                  <a:cubicBezTo>
                    <a:pt x="168" y="713"/>
                    <a:pt x="157" y="707"/>
                    <a:pt x="152" y="705"/>
                  </a:cubicBezTo>
                  <a:cubicBezTo>
                    <a:pt x="146" y="702"/>
                    <a:pt x="147" y="707"/>
                    <a:pt x="147" y="707"/>
                  </a:cubicBezTo>
                  <a:cubicBezTo>
                    <a:pt x="147" y="707"/>
                    <a:pt x="133" y="708"/>
                    <a:pt x="124" y="706"/>
                  </a:cubicBezTo>
                  <a:cubicBezTo>
                    <a:pt x="114" y="705"/>
                    <a:pt x="110" y="705"/>
                    <a:pt x="110" y="700"/>
                  </a:cubicBezTo>
                  <a:cubicBezTo>
                    <a:pt x="110" y="694"/>
                    <a:pt x="110" y="692"/>
                    <a:pt x="110" y="692"/>
                  </a:cubicBezTo>
                  <a:cubicBezTo>
                    <a:pt x="110" y="692"/>
                    <a:pt x="110" y="677"/>
                    <a:pt x="112" y="660"/>
                  </a:cubicBezTo>
                  <a:cubicBezTo>
                    <a:pt x="115" y="643"/>
                    <a:pt x="113" y="577"/>
                    <a:pt x="112" y="557"/>
                  </a:cubicBezTo>
                  <a:cubicBezTo>
                    <a:pt x="111" y="537"/>
                    <a:pt x="109" y="517"/>
                    <a:pt x="109" y="517"/>
                  </a:cubicBezTo>
                  <a:cubicBezTo>
                    <a:pt x="109" y="517"/>
                    <a:pt x="89" y="586"/>
                    <a:pt x="78" y="625"/>
                  </a:cubicBezTo>
                  <a:cubicBezTo>
                    <a:pt x="67" y="663"/>
                    <a:pt x="54" y="704"/>
                    <a:pt x="51" y="706"/>
                  </a:cubicBezTo>
                  <a:cubicBezTo>
                    <a:pt x="48" y="708"/>
                    <a:pt x="49" y="710"/>
                    <a:pt x="49" y="710"/>
                  </a:cubicBezTo>
                  <a:cubicBezTo>
                    <a:pt x="49" y="710"/>
                    <a:pt x="61" y="723"/>
                    <a:pt x="61" y="733"/>
                  </a:cubicBezTo>
                  <a:cubicBezTo>
                    <a:pt x="62" y="742"/>
                    <a:pt x="64" y="745"/>
                    <a:pt x="55" y="746"/>
                  </a:cubicBezTo>
                  <a:cubicBezTo>
                    <a:pt x="46" y="747"/>
                    <a:pt x="24" y="742"/>
                    <a:pt x="17" y="736"/>
                  </a:cubicBezTo>
                  <a:cubicBezTo>
                    <a:pt x="10" y="731"/>
                    <a:pt x="9" y="725"/>
                    <a:pt x="5" y="723"/>
                  </a:cubicBezTo>
                  <a:cubicBezTo>
                    <a:pt x="2" y="720"/>
                    <a:pt x="0" y="716"/>
                    <a:pt x="2" y="710"/>
                  </a:cubicBezTo>
                  <a:cubicBezTo>
                    <a:pt x="3" y="704"/>
                    <a:pt x="3" y="702"/>
                    <a:pt x="3" y="702"/>
                  </a:cubicBezTo>
                  <a:cubicBezTo>
                    <a:pt x="3" y="702"/>
                    <a:pt x="0" y="700"/>
                    <a:pt x="4" y="679"/>
                  </a:cubicBezTo>
                  <a:cubicBezTo>
                    <a:pt x="8" y="658"/>
                    <a:pt x="24" y="544"/>
                    <a:pt x="35" y="493"/>
                  </a:cubicBezTo>
                  <a:cubicBezTo>
                    <a:pt x="46" y="442"/>
                    <a:pt x="49" y="400"/>
                    <a:pt x="49" y="393"/>
                  </a:cubicBezTo>
                  <a:cubicBezTo>
                    <a:pt x="49" y="387"/>
                    <a:pt x="47" y="387"/>
                    <a:pt x="43" y="385"/>
                  </a:cubicBezTo>
                  <a:cubicBezTo>
                    <a:pt x="39" y="382"/>
                    <a:pt x="47" y="355"/>
                    <a:pt x="48" y="340"/>
                  </a:cubicBezTo>
                  <a:cubicBezTo>
                    <a:pt x="50" y="326"/>
                    <a:pt x="51" y="316"/>
                    <a:pt x="50" y="306"/>
                  </a:cubicBezTo>
                  <a:cubicBezTo>
                    <a:pt x="50" y="296"/>
                    <a:pt x="54" y="290"/>
                    <a:pt x="55" y="282"/>
                  </a:cubicBezTo>
                  <a:cubicBezTo>
                    <a:pt x="56" y="275"/>
                    <a:pt x="59" y="255"/>
                    <a:pt x="53" y="238"/>
                  </a:cubicBezTo>
                  <a:cubicBezTo>
                    <a:pt x="47" y="221"/>
                    <a:pt x="41" y="200"/>
                    <a:pt x="39" y="196"/>
                  </a:cubicBezTo>
                  <a:cubicBezTo>
                    <a:pt x="36" y="193"/>
                    <a:pt x="39" y="180"/>
                    <a:pt x="40" y="164"/>
                  </a:cubicBezTo>
                  <a:cubicBezTo>
                    <a:pt x="42" y="148"/>
                    <a:pt x="46" y="131"/>
                    <a:pt x="62" y="123"/>
                  </a:cubicBezTo>
                  <a:cubicBezTo>
                    <a:pt x="78" y="114"/>
                    <a:pt x="85" y="112"/>
                    <a:pt x="89" y="105"/>
                  </a:cubicBezTo>
                  <a:cubicBezTo>
                    <a:pt x="93" y="98"/>
                    <a:pt x="91" y="97"/>
                    <a:pt x="93" y="95"/>
                  </a:cubicBezTo>
                  <a:cubicBezTo>
                    <a:pt x="95" y="94"/>
                    <a:pt x="96" y="93"/>
                    <a:pt x="96" y="93"/>
                  </a:cubicBezTo>
                  <a:cubicBezTo>
                    <a:pt x="96" y="93"/>
                    <a:pt x="96" y="87"/>
                    <a:pt x="95" y="84"/>
                  </a:cubicBezTo>
                  <a:cubicBezTo>
                    <a:pt x="95" y="81"/>
                    <a:pt x="92" y="81"/>
                    <a:pt x="91" y="78"/>
                  </a:cubicBezTo>
                  <a:cubicBezTo>
                    <a:pt x="89" y="75"/>
                    <a:pt x="87" y="66"/>
                    <a:pt x="88" y="61"/>
                  </a:cubicBezTo>
                  <a:cubicBezTo>
                    <a:pt x="88" y="55"/>
                    <a:pt x="89" y="54"/>
                    <a:pt x="89" y="54"/>
                  </a:cubicBezTo>
                  <a:cubicBezTo>
                    <a:pt x="89" y="54"/>
                    <a:pt x="87" y="24"/>
                    <a:pt x="99" y="15"/>
                  </a:cubicBezTo>
                  <a:cubicBezTo>
                    <a:pt x="111" y="7"/>
                    <a:pt x="131" y="0"/>
                    <a:pt x="143" y="9"/>
                  </a:cubicBezTo>
                  <a:close/>
                </a:path>
              </a:pathLst>
            </a:custGeom>
            <a:grpFill/>
            <a:ln w="38100" cap="rnd" cmpd="sng" algn="ctr">
              <a:noFill/>
              <a:prstDash val="solid"/>
            </a:ln>
            <a:effectLst/>
            <a:extLst/>
          </p:spPr>
          <p:txBody>
            <a:bodyPr rtlCol="0" anchor="ctr"/>
            <a:lstStyle/>
            <a:p>
              <a:pPr algn="ctr" defTabSz="89291"/>
              <a:endParaRPr lang="en-US" sz="1289" kern="0">
                <a:solidFill>
                  <a:prstClr val="white"/>
                </a:solidFill>
                <a:latin typeface="Century Gothic" panose="020B0502020202020204"/>
              </a:endParaRPr>
            </a:p>
          </p:txBody>
        </p:sp>
        <p:sp>
          <p:nvSpPr>
            <p:cNvPr id="49" name="Freeform 22"/>
            <p:cNvSpPr>
              <a:spLocks/>
            </p:cNvSpPr>
            <p:nvPr/>
          </p:nvSpPr>
          <p:spPr bwMode="auto">
            <a:xfrm>
              <a:off x="1809751" y="1798638"/>
              <a:ext cx="201613" cy="173037"/>
            </a:xfrm>
            <a:custGeom>
              <a:avLst/>
              <a:gdLst>
                <a:gd name="T0" fmla="*/ 49 w 54"/>
                <a:gd name="T1" fmla="*/ 18 h 46"/>
                <a:gd name="T2" fmla="*/ 51 w 54"/>
                <a:gd name="T3" fmla="*/ 25 h 46"/>
                <a:gd name="T4" fmla="*/ 52 w 54"/>
                <a:gd name="T5" fmla="*/ 25 h 46"/>
                <a:gd name="T6" fmla="*/ 54 w 54"/>
                <a:gd name="T7" fmla="*/ 46 h 46"/>
                <a:gd name="T8" fmla="*/ 52 w 54"/>
                <a:gd name="T9" fmla="*/ 44 h 46"/>
                <a:gd name="T10" fmla="*/ 44 w 54"/>
                <a:gd name="T11" fmla="*/ 33 h 46"/>
                <a:gd name="T12" fmla="*/ 39 w 54"/>
                <a:gd name="T13" fmla="*/ 44 h 46"/>
                <a:gd name="T14" fmla="*/ 0 w 54"/>
                <a:gd name="T15" fmla="*/ 2 h 46"/>
                <a:gd name="T16" fmla="*/ 1 w 54"/>
                <a:gd name="T17" fmla="*/ 1 h 46"/>
                <a:gd name="T18" fmla="*/ 4 w 54"/>
                <a:gd name="T19" fmla="*/ 0 h 46"/>
                <a:gd name="T20" fmla="*/ 19 w 54"/>
                <a:gd name="T21" fmla="*/ 17 h 46"/>
                <a:gd name="T22" fmla="*/ 44 w 54"/>
                <a:gd name="T23" fmla="*/ 31 h 46"/>
                <a:gd name="T24" fmla="*/ 49 w 54"/>
                <a:gd name="T25" fmla="*/ 1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 h="46">
                  <a:moveTo>
                    <a:pt x="49" y="18"/>
                  </a:moveTo>
                  <a:cubicBezTo>
                    <a:pt x="49" y="21"/>
                    <a:pt x="51" y="25"/>
                    <a:pt x="51" y="25"/>
                  </a:cubicBezTo>
                  <a:cubicBezTo>
                    <a:pt x="51" y="25"/>
                    <a:pt x="51" y="25"/>
                    <a:pt x="52" y="25"/>
                  </a:cubicBezTo>
                  <a:cubicBezTo>
                    <a:pt x="51" y="30"/>
                    <a:pt x="53" y="39"/>
                    <a:pt x="54" y="46"/>
                  </a:cubicBezTo>
                  <a:cubicBezTo>
                    <a:pt x="53" y="46"/>
                    <a:pt x="52" y="45"/>
                    <a:pt x="52" y="44"/>
                  </a:cubicBezTo>
                  <a:cubicBezTo>
                    <a:pt x="48" y="36"/>
                    <a:pt x="47" y="32"/>
                    <a:pt x="44" y="33"/>
                  </a:cubicBezTo>
                  <a:cubicBezTo>
                    <a:pt x="42" y="34"/>
                    <a:pt x="41" y="40"/>
                    <a:pt x="39" y="44"/>
                  </a:cubicBezTo>
                  <a:cubicBezTo>
                    <a:pt x="30" y="33"/>
                    <a:pt x="9" y="10"/>
                    <a:pt x="0" y="2"/>
                  </a:cubicBezTo>
                  <a:cubicBezTo>
                    <a:pt x="0" y="2"/>
                    <a:pt x="0" y="2"/>
                    <a:pt x="1" y="1"/>
                  </a:cubicBezTo>
                  <a:cubicBezTo>
                    <a:pt x="3" y="0"/>
                    <a:pt x="3" y="0"/>
                    <a:pt x="4" y="0"/>
                  </a:cubicBezTo>
                  <a:cubicBezTo>
                    <a:pt x="6" y="4"/>
                    <a:pt x="12" y="13"/>
                    <a:pt x="19" y="17"/>
                  </a:cubicBezTo>
                  <a:cubicBezTo>
                    <a:pt x="26" y="21"/>
                    <a:pt x="44" y="31"/>
                    <a:pt x="44" y="31"/>
                  </a:cubicBezTo>
                  <a:cubicBezTo>
                    <a:pt x="44" y="31"/>
                    <a:pt x="47" y="23"/>
                    <a:pt x="49" y="18"/>
                  </a:cubicBezTo>
                  <a:close/>
                </a:path>
              </a:pathLst>
            </a:custGeom>
            <a:grpFill/>
            <a:ln w="38100" cap="rnd" cmpd="sng" algn="ctr">
              <a:noFill/>
              <a:prstDash val="solid"/>
            </a:ln>
            <a:effectLst/>
            <a:extLst/>
          </p:spPr>
          <p:txBody>
            <a:bodyPr rtlCol="0" anchor="ctr"/>
            <a:lstStyle/>
            <a:p>
              <a:pPr algn="ctr" defTabSz="89291"/>
              <a:endParaRPr lang="en-US" sz="1289" kern="0">
                <a:solidFill>
                  <a:prstClr val="white"/>
                </a:solidFill>
                <a:latin typeface="Century Gothic" panose="020B0502020202020204"/>
              </a:endParaRPr>
            </a:p>
          </p:txBody>
        </p:sp>
        <p:sp>
          <p:nvSpPr>
            <p:cNvPr id="50" name="Freeform 23"/>
            <p:cNvSpPr>
              <a:spLocks/>
            </p:cNvSpPr>
            <p:nvPr/>
          </p:nvSpPr>
          <p:spPr bwMode="auto">
            <a:xfrm>
              <a:off x="2041526" y="2189163"/>
              <a:ext cx="101600" cy="146050"/>
            </a:xfrm>
            <a:custGeom>
              <a:avLst/>
              <a:gdLst>
                <a:gd name="T0" fmla="*/ 5 w 27"/>
                <a:gd name="T1" fmla="*/ 30 h 39"/>
                <a:gd name="T2" fmla="*/ 15 w 27"/>
                <a:gd name="T3" fmla="*/ 19 h 39"/>
                <a:gd name="T4" fmla="*/ 4 w 27"/>
                <a:gd name="T5" fmla="*/ 6 h 39"/>
                <a:gd name="T6" fmla="*/ 13 w 27"/>
                <a:gd name="T7" fmla="*/ 6 h 39"/>
                <a:gd name="T8" fmla="*/ 27 w 27"/>
                <a:gd name="T9" fmla="*/ 39 h 39"/>
                <a:gd name="T10" fmla="*/ 5 w 27"/>
                <a:gd name="T11" fmla="*/ 30 h 39"/>
              </a:gdLst>
              <a:ahLst/>
              <a:cxnLst>
                <a:cxn ang="0">
                  <a:pos x="T0" y="T1"/>
                </a:cxn>
                <a:cxn ang="0">
                  <a:pos x="T2" y="T3"/>
                </a:cxn>
                <a:cxn ang="0">
                  <a:pos x="T4" y="T5"/>
                </a:cxn>
                <a:cxn ang="0">
                  <a:pos x="T6" y="T7"/>
                </a:cxn>
                <a:cxn ang="0">
                  <a:pos x="T8" y="T9"/>
                </a:cxn>
                <a:cxn ang="0">
                  <a:pos x="T10" y="T11"/>
                </a:cxn>
              </a:cxnLst>
              <a:rect l="0" t="0" r="r" b="b"/>
              <a:pathLst>
                <a:path w="27" h="39">
                  <a:moveTo>
                    <a:pt x="5" y="30"/>
                  </a:moveTo>
                  <a:cubicBezTo>
                    <a:pt x="5" y="30"/>
                    <a:pt x="15" y="27"/>
                    <a:pt x="15" y="19"/>
                  </a:cubicBezTo>
                  <a:cubicBezTo>
                    <a:pt x="15" y="11"/>
                    <a:pt x="7" y="6"/>
                    <a:pt x="4" y="6"/>
                  </a:cubicBezTo>
                  <a:cubicBezTo>
                    <a:pt x="0" y="5"/>
                    <a:pt x="6" y="0"/>
                    <a:pt x="13" y="6"/>
                  </a:cubicBezTo>
                  <a:cubicBezTo>
                    <a:pt x="21" y="12"/>
                    <a:pt x="27" y="39"/>
                    <a:pt x="27" y="39"/>
                  </a:cubicBezTo>
                  <a:cubicBezTo>
                    <a:pt x="27" y="39"/>
                    <a:pt x="11" y="33"/>
                    <a:pt x="5" y="30"/>
                  </a:cubicBezTo>
                  <a:close/>
                </a:path>
              </a:pathLst>
            </a:custGeom>
            <a:grpFill/>
            <a:ln w="38100" cap="rnd" cmpd="sng" algn="ctr">
              <a:noFill/>
              <a:prstDash val="solid"/>
            </a:ln>
            <a:effectLst/>
            <a:extLst/>
          </p:spPr>
          <p:txBody>
            <a:bodyPr rtlCol="0" anchor="ctr"/>
            <a:lstStyle/>
            <a:p>
              <a:pPr algn="ctr" defTabSz="89291"/>
              <a:endParaRPr lang="en-US" sz="1289" kern="0">
                <a:solidFill>
                  <a:prstClr val="white"/>
                </a:solidFill>
                <a:latin typeface="Century Gothic" panose="020B0502020202020204"/>
              </a:endParaRPr>
            </a:p>
          </p:txBody>
        </p:sp>
        <p:sp>
          <p:nvSpPr>
            <p:cNvPr id="51" name="Freeform 24"/>
            <p:cNvSpPr>
              <a:spLocks/>
            </p:cNvSpPr>
            <p:nvPr/>
          </p:nvSpPr>
          <p:spPr bwMode="auto">
            <a:xfrm>
              <a:off x="2135188" y="2351088"/>
              <a:ext cx="23813" cy="109537"/>
            </a:xfrm>
            <a:custGeom>
              <a:avLst/>
              <a:gdLst>
                <a:gd name="T0" fmla="*/ 2 w 6"/>
                <a:gd name="T1" fmla="*/ 0 h 29"/>
                <a:gd name="T2" fmla="*/ 6 w 6"/>
                <a:gd name="T3" fmla="*/ 25 h 29"/>
                <a:gd name="T4" fmla="*/ 0 w 6"/>
                <a:gd name="T5" fmla="*/ 29 h 29"/>
                <a:gd name="T6" fmla="*/ 2 w 6"/>
                <a:gd name="T7" fmla="*/ 0 h 29"/>
              </a:gdLst>
              <a:ahLst/>
              <a:cxnLst>
                <a:cxn ang="0">
                  <a:pos x="T0" y="T1"/>
                </a:cxn>
                <a:cxn ang="0">
                  <a:pos x="T2" y="T3"/>
                </a:cxn>
                <a:cxn ang="0">
                  <a:pos x="T4" y="T5"/>
                </a:cxn>
                <a:cxn ang="0">
                  <a:pos x="T6" y="T7"/>
                </a:cxn>
              </a:cxnLst>
              <a:rect l="0" t="0" r="r" b="b"/>
              <a:pathLst>
                <a:path w="6" h="29">
                  <a:moveTo>
                    <a:pt x="2" y="0"/>
                  </a:moveTo>
                  <a:cubicBezTo>
                    <a:pt x="6" y="25"/>
                    <a:pt x="6" y="25"/>
                    <a:pt x="6" y="25"/>
                  </a:cubicBezTo>
                  <a:cubicBezTo>
                    <a:pt x="0" y="29"/>
                    <a:pt x="0" y="29"/>
                    <a:pt x="0" y="29"/>
                  </a:cubicBezTo>
                  <a:cubicBezTo>
                    <a:pt x="0" y="29"/>
                    <a:pt x="1" y="8"/>
                    <a:pt x="2" y="0"/>
                  </a:cubicBezTo>
                  <a:close/>
                </a:path>
              </a:pathLst>
            </a:custGeom>
            <a:grpFill/>
            <a:ln w="38100" cap="rnd" cmpd="sng" algn="ctr">
              <a:noFill/>
              <a:prstDash val="solid"/>
            </a:ln>
            <a:effectLst/>
            <a:extLst/>
          </p:spPr>
          <p:txBody>
            <a:bodyPr rtlCol="0" anchor="ctr"/>
            <a:lstStyle/>
            <a:p>
              <a:pPr algn="ctr" defTabSz="89291"/>
              <a:endParaRPr lang="en-US" sz="1289" kern="0">
                <a:solidFill>
                  <a:prstClr val="white"/>
                </a:solidFill>
                <a:latin typeface="Century Gothic" panose="020B0502020202020204"/>
              </a:endParaRPr>
            </a:p>
          </p:txBody>
        </p:sp>
      </p:grpSp>
      <p:grpSp>
        <p:nvGrpSpPr>
          <p:cNvPr id="15" name="Group 14"/>
          <p:cNvGrpSpPr/>
          <p:nvPr/>
        </p:nvGrpSpPr>
        <p:grpSpPr>
          <a:xfrm>
            <a:off x="1103641" y="1850074"/>
            <a:ext cx="440707" cy="1536526"/>
            <a:chOff x="1084263" y="1625600"/>
            <a:chExt cx="442913" cy="1755775"/>
          </a:xfrm>
          <a:solidFill>
            <a:srgbClr val="5C5D5F"/>
          </a:solidFill>
        </p:grpSpPr>
        <p:sp>
          <p:nvSpPr>
            <p:cNvPr id="36" name="Freeform 29"/>
            <p:cNvSpPr>
              <a:spLocks/>
            </p:cNvSpPr>
            <p:nvPr/>
          </p:nvSpPr>
          <p:spPr bwMode="auto">
            <a:xfrm>
              <a:off x="1084263" y="1625600"/>
              <a:ext cx="442913" cy="1755775"/>
            </a:xfrm>
            <a:custGeom>
              <a:avLst/>
              <a:gdLst>
                <a:gd name="T0" fmla="*/ 51 w 118"/>
                <a:gd name="T1" fmla="*/ 1 h 467"/>
                <a:gd name="T2" fmla="*/ 70 w 118"/>
                <a:gd name="T3" fmla="*/ 27 h 467"/>
                <a:gd name="T4" fmla="*/ 67 w 118"/>
                <a:gd name="T5" fmla="*/ 43 h 467"/>
                <a:gd name="T6" fmla="*/ 64 w 118"/>
                <a:gd name="T7" fmla="*/ 53 h 467"/>
                <a:gd name="T8" fmla="*/ 62 w 118"/>
                <a:gd name="T9" fmla="*/ 59 h 467"/>
                <a:gd name="T10" fmla="*/ 64 w 118"/>
                <a:gd name="T11" fmla="*/ 64 h 467"/>
                <a:gd name="T12" fmla="*/ 71 w 118"/>
                <a:gd name="T13" fmla="*/ 69 h 467"/>
                <a:gd name="T14" fmla="*/ 83 w 118"/>
                <a:gd name="T15" fmla="*/ 75 h 467"/>
                <a:gd name="T16" fmla="*/ 100 w 118"/>
                <a:gd name="T17" fmla="*/ 84 h 467"/>
                <a:gd name="T18" fmla="*/ 103 w 118"/>
                <a:gd name="T19" fmla="*/ 97 h 467"/>
                <a:gd name="T20" fmla="*/ 106 w 118"/>
                <a:gd name="T21" fmla="*/ 113 h 467"/>
                <a:gd name="T22" fmla="*/ 112 w 118"/>
                <a:gd name="T23" fmla="*/ 154 h 467"/>
                <a:gd name="T24" fmla="*/ 91 w 118"/>
                <a:gd name="T25" fmla="*/ 162 h 467"/>
                <a:gd name="T26" fmla="*/ 93 w 118"/>
                <a:gd name="T27" fmla="*/ 177 h 467"/>
                <a:gd name="T28" fmla="*/ 94 w 118"/>
                <a:gd name="T29" fmla="*/ 195 h 467"/>
                <a:gd name="T30" fmla="*/ 93 w 118"/>
                <a:gd name="T31" fmla="*/ 248 h 467"/>
                <a:gd name="T32" fmla="*/ 93 w 118"/>
                <a:gd name="T33" fmla="*/ 302 h 467"/>
                <a:gd name="T34" fmla="*/ 79 w 118"/>
                <a:gd name="T35" fmla="*/ 305 h 467"/>
                <a:gd name="T36" fmla="*/ 72 w 118"/>
                <a:gd name="T37" fmla="*/ 304 h 467"/>
                <a:gd name="T38" fmla="*/ 71 w 118"/>
                <a:gd name="T39" fmla="*/ 322 h 467"/>
                <a:gd name="T40" fmla="*/ 69 w 118"/>
                <a:gd name="T41" fmla="*/ 374 h 467"/>
                <a:gd name="T42" fmla="*/ 65 w 118"/>
                <a:gd name="T43" fmla="*/ 415 h 467"/>
                <a:gd name="T44" fmla="*/ 73 w 118"/>
                <a:gd name="T45" fmla="*/ 445 h 467"/>
                <a:gd name="T46" fmla="*/ 81 w 118"/>
                <a:gd name="T47" fmla="*/ 456 h 467"/>
                <a:gd name="T48" fmla="*/ 82 w 118"/>
                <a:gd name="T49" fmla="*/ 462 h 467"/>
                <a:gd name="T50" fmla="*/ 60 w 118"/>
                <a:gd name="T51" fmla="*/ 461 h 467"/>
                <a:gd name="T52" fmla="*/ 57 w 118"/>
                <a:gd name="T53" fmla="*/ 448 h 467"/>
                <a:gd name="T54" fmla="*/ 51 w 118"/>
                <a:gd name="T55" fmla="*/ 440 h 467"/>
                <a:gd name="T56" fmla="*/ 51 w 118"/>
                <a:gd name="T57" fmla="*/ 444 h 467"/>
                <a:gd name="T58" fmla="*/ 56 w 118"/>
                <a:gd name="T59" fmla="*/ 458 h 467"/>
                <a:gd name="T60" fmla="*/ 51 w 118"/>
                <a:gd name="T61" fmla="*/ 467 h 467"/>
                <a:gd name="T62" fmla="*/ 32 w 118"/>
                <a:gd name="T63" fmla="*/ 459 h 467"/>
                <a:gd name="T64" fmla="*/ 30 w 118"/>
                <a:gd name="T65" fmla="*/ 439 h 467"/>
                <a:gd name="T66" fmla="*/ 30 w 118"/>
                <a:gd name="T67" fmla="*/ 421 h 467"/>
                <a:gd name="T68" fmla="*/ 24 w 118"/>
                <a:gd name="T69" fmla="*/ 381 h 467"/>
                <a:gd name="T70" fmla="*/ 19 w 118"/>
                <a:gd name="T71" fmla="*/ 331 h 467"/>
                <a:gd name="T72" fmla="*/ 21 w 118"/>
                <a:gd name="T73" fmla="*/ 307 h 467"/>
                <a:gd name="T74" fmla="*/ 20 w 118"/>
                <a:gd name="T75" fmla="*/ 301 h 467"/>
                <a:gd name="T76" fmla="*/ 7 w 118"/>
                <a:gd name="T77" fmla="*/ 298 h 467"/>
                <a:gd name="T78" fmla="*/ 8 w 118"/>
                <a:gd name="T79" fmla="*/ 253 h 467"/>
                <a:gd name="T80" fmla="*/ 10 w 118"/>
                <a:gd name="T81" fmla="*/ 212 h 467"/>
                <a:gd name="T82" fmla="*/ 11 w 118"/>
                <a:gd name="T83" fmla="*/ 197 h 467"/>
                <a:gd name="T84" fmla="*/ 11 w 118"/>
                <a:gd name="T85" fmla="*/ 188 h 467"/>
                <a:gd name="T86" fmla="*/ 13 w 118"/>
                <a:gd name="T87" fmla="*/ 173 h 467"/>
                <a:gd name="T88" fmla="*/ 3 w 118"/>
                <a:gd name="T89" fmla="*/ 164 h 467"/>
                <a:gd name="T90" fmla="*/ 0 w 118"/>
                <a:gd name="T91" fmla="*/ 124 h 467"/>
                <a:gd name="T92" fmla="*/ 3 w 118"/>
                <a:gd name="T93" fmla="*/ 89 h 467"/>
                <a:gd name="T94" fmla="*/ 8 w 118"/>
                <a:gd name="T95" fmla="*/ 81 h 467"/>
                <a:gd name="T96" fmla="*/ 24 w 118"/>
                <a:gd name="T97" fmla="*/ 76 h 467"/>
                <a:gd name="T98" fmla="*/ 35 w 118"/>
                <a:gd name="T99" fmla="*/ 65 h 467"/>
                <a:gd name="T100" fmla="*/ 39 w 118"/>
                <a:gd name="T101" fmla="*/ 57 h 467"/>
                <a:gd name="T102" fmla="*/ 34 w 118"/>
                <a:gd name="T103" fmla="*/ 45 h 467"/>
                <a:gd name="T104" fmla="*/ 31 w 118"/>
                <a:gd name="T105" fmla="*/ 27 h 467"/>
                <a:gd name="T106" fmla="*/ 51 w 118"/>
                <a:gd name="T107" fmla="*/ 1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8" h="467">
                  <a:moveTo>
                    <a:pt x="51" y="1"/>
                  </a:moveTo>
                  <a:cubicBezTo>
                    <a:pt x="66" y="1"/>
                    <a:pt x="70" y="13"/>
                    <a:pt x="70" y="27"/>
                  </a:cubicBezTo>
                  <a:cubicBezTo>
                    <a:pt x="73" y="27"/>
                    <a:pt x="71" y="43"/>
                    <a:pt x="67" y="43"/>
                  </a:cubicBezTo>
                  <a:cubicBezTo>
                    <a:pt x="68" y="45"/>
                    <a:pt x="66" y="52"/>
                    <a:pt x="64" y="53"/>
                  </a:cubicBezTo>
                  <a:cubicBezTo>
                    <a:pt x="62" y="54"/>
                    <a:pt x="62" y="56"/>
                    <a:pt x="62" y="59"/>
                  </a:cubicBezTo>
                  <a:cubicBezTo>
                    <a:pt x="62" y="63"/>
                    <a:pt x="64" y="64"/>
                    <a:pt x="64" y="64"/>
                  </a:cubicBezTo>
                  <a:cubicBezTo>
                    <a:pt x="64" y="64"/>
                    <a:pt x="70" y="65"/>
                    <a:pt x="71" y="69"/>
                  </a:cubicBezTo>
                  <a:cubicBezTo>
                    <a:pt x="71" y="73"/>
                    <a:pt x="77" y="75"/>
                    <a:pt x="83" y="75"/>
                  </a:cubicBezTo>
                  <a:cubicBezTo>
                    <a:pt x="89" y="75"/>
                    <a:pt x="100" y="79"/>
                    <a:pt x="100" y="84"/>
                  </a:cubicBezTo>
                  <a:cubicBezTo>
                    <a:pt x="100" y="88"/>
                    <a:pt x="101" y="97"/>
                    <a:pt x="103" y="97"/>
                  </a:cubicBezTo>
                  <a:cubicBezTo>
                    <a:pt x="105" y="96"/>
                    <a:pt x="105" y="105"/>
                    <a:pt x="106" y="113"/>
                  </a:cubicBezTo>
                  <a:cubicBezTo>
                    <a:pt x="108" y="120"/>
                    <a:pt x="118" y="147"/>
                    <a:pt x="112" y="154"/>
                  </a:cubicBezTo>
                  <a:cubicBezTo>
                    <a:pt x="106" y="162"/>
                    <a:pt x="91" y="162"/>
                    <a:pt x="91" y="162"/>
                  </a:cubicBezTo>
                  <a:cubicBezTo>
                    <a:pt x="91" y="162"/>
                    <a:pt x="91" y="167"/>
                    <a:pt x="93" y="177"/>
                  </a:cubicBezTo>
                  <a:cubicBezTo>
                    <a:pt x="94" y="188"/>
                    <a:pt x="96" y="195"/>
                    <a:pt x="94" y="195"/>
                  </a:cubicBezTo>
                  <a:cubicBezTo>
                    <a:pt x="92" y="195"/>
                    <a:pt x="93" y="230"/>
                    <a:pt x="93" y="248"/>
                  </a:cubicBezTo>
                  <a:cubicBezTo>
                    <a:pt x="93" y="266"/>
                    <a:pt x="93" y="298"/>
                    <a:pt x="93" y="302"/>
                  </a:cubicBezTo>
                  <a:cubicBezTo>
                    <a:pt x="93" y="305"/>
                    <a:pt x="82" y="305"/>
                    <a:pt x="79" y="305"/>
                  </a:cubicBezTo>
                  <a:cubicBezTo>
                    <a:pt x="75" y="305"/>
                    <a:pt x="72" y="304"/>
                    <a:pt x="72" y="304"/>
                  </a:cubicBezTo>
                  <a:cubicBezTo>
                    <a:pt x="72" y="304"/>
                    <a:pt x="72" y="315"/>
                    <a:pt x="71" y="322"/>
                  </a:cubicBezTo>
                  <a:cubicBezTo>
                    <a:pt x="70" y="329"/>
                    <a:pt x="70" y="365"/>
                    <a:pt x="69" y="374"/>
                  </a:cubicBezTo>
                  <a:cubicBezTo>
                    <a:pt x="68" y="382"/>
                    <a:pt x="65" y="402"/>
                    <a:pt x="65" y="415"/>
                  </a:cubicBezTo>
                  <a:cubicBezTo>
                    <a:pt x="66" y="427"/>
                    <a:pt x="69" y="439"/>
                    <a:pt x="73" y="445"/>
                  </a:cubicBezTo>
                  <a:cubicBezTo>
                    <a:pt x="77" y="452"/>
                    <a:pt x="78" y="454"/>
                    <a:pt x="81" y="456"/>
                  </a:cubicBezTo>
                  <a:cubicBezTo>
                    <a:pt x="83" y="459"/>
                    <a:pt x="89" y="462"/>
                    <a:pt x="82" y="462"/>
                  </a:cubicBezTo>
                  <a:cubicBezTo>
                    <a:pt x="76" y="463"/>
                    <a:pt x="62" y="463"/>
                    <a:pt x="60" y="461"/>
                  </a:cubicBezTo>
                  <a:cubicBezTo>
                    <a:pt x="57" y="458"/>
                    <a:pt x="59" y="452"/>
                    <a:pt x="57" y="448"/>
                  </a:cubicBezTo>
                  <a:cubicBezTo>
                    <a:pt x="54" y="444"/>
                    <a:pt x="51" y="440"/>
                    <a:pt x="51" y="440"/>
                  </a:cubicBezTo>
                  <a:cubicBezTo>
                    <a:pt x="51" y="444"/>
                    <a:pt x="51" y="444"/>
                    <a:pt x="51" y="444"/>
                  </a:cubicBezTo>
                  <a:cubicBezTo>
                    <a:pt x="51" y="444"/>
                    <a:pt x="57" y="455"/>
                    <a:pt x="56" y="458"/>
                  </a:cubicBezTo>
                  <a:cubicBezTo>
                    <a:pt x="55" y="461"/>
                    <a:pt x="55" y="467"/>
                    <a:pt x="51" y="467"/>
                  </a:cubicBezTo>
                  <a:cubicBezTo>
                    <a:pt x="46" y="467"/>
                    <a:pt x="33" y="463"/>
                    <a:pt x="32" y="459"/>
                  </a:cubicBezTo>
                  <a:cubicBezTo>
                    <a:pt x="31" y="455"/>
                    <a:pt x="32" y="442"/>
                    <a:pt x="30" y="439"/>
                  </a:cubicBezTo>
                  <a:cubicBezTo>
                    <a:pt x="28" y="435"/>
                    <a:pt x="29" y="428"/>
                    <a:pt x="30" y="421"/>
                  </a:cubicBezTo>
                  <a:cubicBezTo>
                    <a:pt x="31" y="415"/>
                    <a:pt x="29" y="394"/>
                    <a:pt x="24" y="381"/>
                  </a:cubicBezTo>
                  <a:cubicBezTo>
                    <a:pt x="20" y="368"/>
                    <a:pt x="19" y="342"/>
                    <a:pt x="19" y="331"/>
                  </a:cubicBezTo>
                  <a:cubicBezTo>
                    <a:pt x="19" y="320"/>
                    <a:pt x="21" y="312"/>
                    <a:pt x="21" y="307"/>
                  </a:cubicBezTo>
                  <a:cubicBezTo>
                    <a:pt x="20" y="302"/>
                    <a:pt x="20" y="301"/>
                    <a:pt x="20" y="301"/>
                  </a:cubicBezTo>
                  <a:cubicBezTo>
                    <a:pt x="20" y="301"/>
                    <a:pt x="6" y="301"/>
                    <a:pt x="7" y="298"/>
                  </a:cubicBezTo>
                  <a:cubicBezTo>
                    <a:pt x="7" y="295"/>
                    <a:pt x="8" y="266"/>
                    <a:pt x="8" y="253"/>
                  </a:cubicBezTo>
                  <a:cubicBezTo>
                    <a:pt x="8" y="240"/>
                    <a:pt x="9" y="223"/>
                    <a:pt x="10" y="212"/>
                  </a:cubicBezTo>
                  <a:cubicBezTo>
                    <a:pt x="11" y="201"/>
                    <a:pt x="11" y="197"/>
                    <a:pt x="11" y="197"/>
                  </a:cubicBezTo>
                  <a:cubicBezTo>
                    <a:pt x="11" y="197"/>
                    <a:pt x="10" y="196"/>
                    <a:pt x="11" y="188"/>
                  </a:cubicBezTo>
                  <a:cubicBezTo>
                    <a:pt x="12" y="180"/>
                    <a:pt x="13" y="173"/>
                    <a:pt x="13" y="173"/>
                  </a:cubicBezTo>
                  <a:cubicBezTo>
                    <a:pt x="13" y="173"/>
                    <a:pt x="5" y="173"/>
                    <a:pt x="3" y="164"/>
                  </a:cubicBezTo>
                  <a:cubicBezTo>
                    <a:pt x="1" y="156"/>
                    <a:pt x="0" y="142"/>
                    <a:pt x="0" y="124"/>
                  </a:cubicBezTo>
                  <a:cubicBezTo>
                    <a:pt x="1" y="106"/>
                    <a:pt x="3" y="93"/>
                    <a:pt x="3" y="89"/>
                  </a:cubicBezTo>
                  <a:cubicBezTo>
                    <a:pt x="3" y="85"/>
                    <a:pt x="1" y="83"/>
                    <a:pt x="8" y="81"/>
                  </a:cubicBezTo>
                  <a:cubicBezTo>
                    <a:pt x="14" y="79"/>
                    <a:pt x="19" y="80"/>
                    <a:pt x="24" y="76"/>
                  </a:cubicBezTo>
                  <a:cubicBezTo>
                    <a:pt x="30" y="72"/>
                    <a:pt x="32" y="68"/>
                    <a:pt x="35" y="65"/>
                  </a:cubicBezTo>
                  <a:cubicBezTo>
                    <a:pt x="37" y="63"/>
                    <a:pt x="41" y="60"/>
                    <a:pt x="39" y="57"/>
                  </a:cubicBezTo>
                  <a:cubicBezTo>
                    <a:pt x="37" y="54"/>
                    <a:pt x="34" y="51"/>
                    <a:pt x="34" y="45"/>
                  </a:cubicBezTo>
                  <a:cubicBezTo>
                    <a:pt x="29" y="44"/>
                    <a:pt x="27" y="27"/>
                    <a:pt x="31" y="27"/>
                  </a:cubicBezTo>
                  <a:cubicBezTo>
                    <a:pt x="32" y="14"/>
                    <a:pt x="33" y="0"/>
                    <a:pt x="51" y="1"/>
                  </a:cubicBezTo>
                  <a:close/>
                </a:path>
              </a:pathLst>
            </a:custGeom>
            <a:grpFill/>
            <a:ln w="38100" cap="rnd" cmpd="sng" algn="ctr">
              <a:noFill/>
              <a:prstDash val="solid"/>
            </a:ln>
            <a:effectLst/>
            <a:extLst/>
          </p:spPr>
          <p:txBody>
            <a:bodyPr rtlCol="0" anchor="ctr"/>
            <a:lstStyle/>
            <a:p>
              <a:pPr algn="ctr" defTabSz="89291"/>
              <a:endParaRPr lang="en-US" sz="1289" kern="0">
                <a:solidFill>
                  <a:prstClr val="white"/>
                </a:solidFill>
                <a:latin typeface="Century Gothic" panose="020B0502020202020204"/>
              </a:endParaRPr>
            </a:p>
          </p:txBody>
        </p:sp>
        <p:sp>
          <p:nvSpPr>
            <p:cNvPr id="37" name="Freeform 30"/>
            <p:cNvSpPr>
              <a:spLocks/>
            </p:cNvSpPr>
            <p:nvPr/>
          </p:nvSpPr>
          <p:spPr bwMode="auto">
            <a:xfrm>
              <a:off x="1211263" y="1862138"/>
              <a:ext cx="131763" cy="269875"/>
            </a:xfrm>
            <a:custGeom>
              <a:avLst/>
              <a:gdLst>
                <a:gd name="T0" fmla="*/ 29 w 35"/>
                <a:gd name="T1" fmla="*/ 0 h 72"/>
                <a:gd name="T2" fmla="*/ 30 w 35"/>
                <a:gd name="T3" fmla="*/ 1 h 72"/>
                <a:gd name="T4" fmla="*/ 32 w 35"/>
                <a:gd name="T5" fmla="*/ 2 h 72"/>
                <a:gd name="T6" fmla="*/ 35 w 35"/>
                <a:gd name="T7" fmla="*/ 33 h 72"/>
                <a:gd name="T8" fmla="*/ 29 w 35"/>
                <a:gd name="T9" fmla="*/ 59 h 72"/>
                <a:gd name="T10" fmla="*/ 26 w 35"/>
                <a:gd name="T11" fmla="*/ 72 h 72"/>
                <a:gd name="T12" fmla="*/ 20 w 35"/>
                <a:gd name="T13" fmla="*/ 52 h 72"/>
                <a:gd name="T14" fmla="*/ 6 w 35"/>
                <a:gd name="T15" fmla="*/ 22 h 72"/>
                <a:gd name="T16" fmla="*/ 0 w 35"/>
                <a:gd name="T17" fmla="*/ 3 h 72"/>
                <a:gd name="T18" fmla="*/ 1 w 35"/>
                <a:gd name="T19" fmla="*/ 2 h 72"/>
                <a:gd name="T20" fmla="*/ 3 w 35"/>
                <a:gd name="T21" fmla="*/ 0 h 72"/>
                <a:gd name="T22" fmla="*/ 7 w 35"/>
                <a:gd name="T23" fmla="*/ 11 h 72"/>
                <a:gd name="T24" fmla="*/ 16 w 35"/>
                <a:gd name="T25" fmla="*/ 19 h 72"/>
                <a:gd name="T26" fmla="*/ 16 w 35"/>
                <a:gd name="T27" fmla="*/ 26 h 72"/>
                <a:gd name="T28" fmla="*/ 20 w 35"/>
                <a:gd name="T29" fmla="*/ 32 h 72"/>
                <a:gd name="T30" fmla="*/ 20 w 35"/>
                <a:gd name="T31" fmla="*/ 25 h 72"/>
                <a:gd name="T32" fmla="*/ 25 w 35"/>
                <a:gd name="T33" fmla="*/ 20 h 72"/>
                <a:gd name="T34" fmla="*/ 29 w 35"/>
                <a:gd name="T35"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72">
                  <a:moveTo>
                    <a:pt x="29" y="0"/>
                  </a:moveTo>
                  <a:cubicBezTo>
                    <a:pt x="29" y="1"/>
                    <a:pt x="30" y="1"/>
                    <a:pt x="30" y="1"/>
                  </a:cubicBezTo>
                  <a:cubicBezTo>
                    <a:pt x="30" y="1"/>
                    <a:pt x="31" y="2"/>
                    <a:pt x="32" y="2"/>
                  </a:cubicBezTo>
                  <a:cubicBezTo>
                    <a:pt x="34" y="7"/>
                    <a:pt x="35" y="27"/>
                    <a:pt x="35" y="33"/>
                  </a:cubicBezTo>
                  <a:cubicBezTo>
                    <a:pt x="35" y="39"/>
                    <a:pt x="31" y="52"/>
                    <a:pt x="29" y="59"/>
                  </a:cubicBezTo>
                  <a:cubicBezTo>
                    <a:pt x="26" y="66"/>
                    <a:pt x="26" y="72"/>
                    <a:pt x="26" y="72"/>
                  </a:cubicBezTo>
                  <a:cubicBezTo>
                    <a:pt x="26" y="72"/>
                    <a:pt x="23" y="61"/>
                    <a:pt x="20" y="52"/>
                  </a:cubicBezTo>
                  <a:cubicBezTo>
                    <a:pt x="17" y="43"/>
                    <a:pt x="10" y="31"/>
                    <a:pt x="6" y="22"/>
                  </a:cubicBezTo>
                  <a:cubicBezTo>
                    <a:pt x="2" y="15"/>
                    <a:pt x="1" y="9"/>
                    <a:pt x="0" y="3"/>
                  </a:cubicBezTo>
                  <a:cubicBezTo>
                    <a:pt x="0" y="3"/>
                    <a:pt x="1" y="3"/>
                    <a:pt x="1" y="2"/>
                  </a:cubicBezTo>
                  <a:cubicBezTo>
                    <a:pt x="2" y="2"/>
                    <a:pt x="3" y="1"/>
                    <a:pt x="3" y="0"/>
                  </a:cubicBezTo>
                  <a:cubicBezTo>
                    <a:pt x="4" y="4"/>
                    <a:pt x="6" y="9"/>
                    <a:pt x="7" y="11"/>
                  </a:cubicBezTo>
                  <a:cubicBezTo>
                    <a:pt x="9" y="15"/>
                    <a:pt x="14" y="16"/>
                    <a:pt x="16" y="19"/>
                  </a:cubicBezTo>
                  <a:cubicBezTo>
                    <a:pt x="18" y="21"/>
                    <a:pt x="14" y="23"/>
                    <a:pt x="16" y="26"/>
                  </a:cubicBezTo>
                  <a:cubicBezTo>
                    <a:pt x="18" y="30"/>
                    <a:pt x="20" y="32"/>
                    <a:pt x="20" y="32"/>
                  </a:cubicBezTo>
                  <a:cubicBezTo>
                    <a:pt x="20" y="32"/>
                    <a:pt x="19" y="28"/>
                    <a:pt x="20" y="25"/>
                  </a:cubicBezTo>
                  <a:cubicBezTo>
                    <a:pt x="21" y="22"/>
                    <a:pt x="23" y="25"/>
                    <a:pt x="25" y="20"/>
                  </a:cubicBezTo>
                  <a:cubicBezTo>
                    <a:pt x="26" y="16"/>
                    <a:pt x="28" y="7"/>
                    <a:pt x="29" y="0"/>
                  </a:cubicBezTo>
                  <a:close/>
                </a:path>
              </a:pathLst>
            </a:custGeom>
            <a:grpFill/>
            <a:ln w="38100" cap="rnd" cmpd="sng" algn="ctr">
              <a:noFill/>
              <a:prstDash val="solid"/>
            </a:ln>
            <a:effectLst/>
            <a:extLst/>
          </p:spPr>
          <p:txBody>
            <a:bodyPr rtlCol="0" anchor="ctr"/>
            <a:lstStyle/>
            <a:p>
              <a:pPr algn="ctr" defTabSz="89291"/>
              <a:endParaRPr lang="en-US" sz="1289" kern="0">
                <a:solidFill>
                  <a:prstClr val="white"/>
                </a:solidFill>
                <a:latin typeface="Century Gothic" panose="020B0502020202020204"/>
              </a:endParaRPr>
            </a:p>
          </p:txBody>
        </p:sp>
        <p:sp>
          <p:nvSpPr>
            <p:cNvPr id="38" name="Freeform 31"/>
            <p:cNvSpPr>
              <a:spLocks/>
            </p:cNvSpPr>
            <p:nvPr/>
          </p:nvSpPr>
          <p:spPr bwMode="auto">
            <a:xfrm>
              <a:off x="1196976" y="2282825"/>
              <a:ext cx="195263" cy="87312"/>
            </a:xfrm>
            <a:custGeom>
              <a:avLst/>
              <a:gdLst>
                <a:gd name="T0" fmla="*/ 24 w 52"/>
                <a:gd name="T1" fmla="*/ 0 h 23"/>
                <a:gd name="T2" fmla="*/ 27 w 52"/>
                <a:gd name="T3" fmla="*/ 0 h 23"/>
                <a:gd name="T4" fmla="*/ 36 w 52"/>
                <a:gd name="T5" fmla="*/ 13 h 23"/>
                <a:gd name="T6" fmla="*/ 52 w 52"/>
                <a:gd name="T7" fmla="*/ 15 h 23"/>
                <a:gd name="T8" fmla="*/ 40 w 52"/>
                <a:gd name="T9" fmla="*/ 20 h 23"/>
                <a:gd name="T10" fmla="*/ 31 w 52"/>
                <a:gd name="T11" fmla="*/ 17 h 23"/>
                <a:gd name="T12" fmla="*/ 12 w 52"/>
                <a:gd name="T13" fmla="*/ 22 h 23"/>
                <a:gd name="T14" fmla="*/ 0 w 52"/>
                <a:gd name="T15" fmla="*/ 17 h 23"/>
                <a:gd name="T16" fmla="*/ 18 w 52"/>
                <a:gd name="T17" fmla="*/ 15 h 23"/>
                <a:gd name="T18" fmla="*/ 24 w 52"/>
                <a:gd name="T1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23">
                  <a:moveTo>
                    <a:pt x="24" y="0"/>
                  </a:moveTo>
                  <a:cubicBezTo>
                    <a:pt x="27" y="0"/>
                    <a:pt x="27" y="0"/>
                    <a:pt x="27" y="0"/>
                  </a:cubicBezTo>
                  <a:cubicBezTo>
                    <a:pt x="27" y="0"/>
                    <a:pt x="31" y="10"/>
                    <a:pt x="36" y="13"/>
                  </a:cubicBezTo>
                  <a:cubicBezTo>
                    <a:pt x="42" y="15"/>
                    <a:pt x="52" y="15"/>
                    <a:pt x="52" y="15"/>
                  </a:cubicBezTo>
                  <a:cubicBezTo>
                    <a:pt x="52" y="15"/>
                    <a:pt x="47" y="20"/>
                    <a:pt x="40" y="20"/>
                  </a:cubicBezTo>
                  <a:cubicBezTo>
                    <a:pt x="33" y="20"/>
                    <a:pt x="31" y="17"/>
                    <a:pt x="31" y="17"/>
                  </a:cubicBezTo>
                  <a:cubicBezTo>
                    <a:pt x="31" y="17"/>
                    <a:pt x="21" y="23"/>
                    <a:pt x="12" y="22"/>
                  </a:cubicBezTo>
                  <a:cubicBezTo>
                    <a:pt x="3" y="20"/>
                    <a:pt x="0" y="17"/>
                    <a:pt x="0" y="17"/>
                  </a:cubicBezTo>
                  <a:cubicBezTo>
                    <a:pt x="0" y="17"/>
                    <a:pt x="13" y="19"/>
                    <a:pt x="18" y="15"/>
                  </a:cubicBezTo>
                  <a:cubicBezTo>
                    <a:pt x="23" y="11"/>
                    <a:pt x="24" y="7"/>
                    <a:pt x="24" y="0"/>
                  </a:cubicBezTo>
                  <a:close/>
                </a:path>
              </a:pathLst>
            </a:custGeom>
            <a:grpFill/>
            <a:ln w="38100" cap="rnd" cmpd="sng" algn="ctr">
              <a:noFill/>
              <a:prstDash val="solid"/>
            </a:ln>
            <a:effectLst/>
            <a:extLst/>
          </p:spPr>
          <p:txBody>
            <a:bodyPr rtlCol="0" anchor="ctr"/>
            <a:lstStyle/>
            <a:p>
              <a:pPr algn="ctr" defTabSz="89291"/>
              <a:endParaRPr lang="en-US" sz="1289" kern="0">
                <a:solidFill>
                  <a:prstClr val="white"/>
                </a:solidFill>
                <a:latin typeface="Century Gothic" panose="020B0502020202020204"/>
              </a:endParaRPr>
            </a:p>
          </p:txBody>
        </p:sp>
      </p:grpSp>
      <p:grpSp>
        <p:nvGrpSpPr>
          <p:cNvPr id="16" name="Group 15"/>
          <p:cNvGrpSpPr/>
          <p:nvPr/>
        </p:nvGrpSpPr>
        <p:grpSpPr>
          <a:xfrm>
            <a:off x="2616310" y="1566664"/>
            <a:ext cx="661849" cy="1819935"/>
            <a:chOff x="2714626" y="1508125"/>
            <a:chExt cx="665163" cy="2079625"/>
          </a:xfrm>
          <a:solidFill>
            <a:schemeClr val="bg1">
              <a:lumMod val="95000"/>
            </a:schemeClr>
          </a:solidFill>
        </p:grpSpPr>
        <p:sp>
          <p:nvSpPr>
            <p:cNvPr id="31" name="Freeform 32"/>
            <p:cNvSpPr>
              <a:spLocks noEditPoints="1"/>
            </p:cNvSpPr>
            <p:nvPr/>
          </p:nvSpPr>
          <p:spPr bwMode="auto">
            <a:xfrm>
              <a:off x="2714626" y="1508125"/>
              <a:ext cx="665163" cy="2079625"/>
            </a:xfrm>
            <a:custGeom>
              <a:avLst/>
              <a:gdLst>
                <a:gd name="T0" fmla="*/ 147 w 177"/>
                <a:gd name="T1" fmla="*/ 112 h 553"/>
                <a:gd name="T2" fmla="*/ 158 w 177"/>
                <a:gd name="T3" fmla="*/ 236 h 553"/>
                <a:gd name="T4" fmla="*/ 158 w 177"/>
                <a:gd name="T5" fmla="*/ 283 h 553"/>
                <a:gd name="T6" fmla="*/ 155 w 177"/>
                <a:gd name="T7" fmla="*/ 302 h 553"/>
                <a:gd name="T8" fmla="*/ 175 w 177"/>
                <a:gd name="T9" fmla="*/ 388 h 553"/>
                <a:gd name="T10" fmla="*/ 131 w 177"/>
                <a:gd name="T11" fmla="*/ 410 h 553"/>
                <a:gd name="T12" fmla="*/ 135 w 177"/>
                <a:gd name="T13" fmla="*/ 304 h 553"/>
                <a:gd name="T14" fmla="*/ 136 w 177"/>
                <a:gd name="T15" fmla="*/ 282 h 553"/>
                <a:gd name="T16" fmla="*/ 131 w 177"/>
                <a:gd name="T17" fmla="*/ 94 h 553"/>
                <a:gd name="T18" fmla="*/ 105 w 177"/>
                <a:gd name="T19" fmla="*/ 17 h 553"/>
                <a:gd name="T20" fmla="*/ 106 w 177"/>
                <a:gd name="T21" fmla="*/ 53 h 553"/>
                <a:gd name="T22" fmla="*/ 96 w 177"/>
                <a:gd name="T23" fmla="*/ 71 h 553"/>
                <a:gd name="T24" fmla="*/ 128 w 177"/>
                <a:gd name="T25" fmla="*/ 93 h 553"/>
                <a:gd name="T26" fmla="*/ 131 w 177"/>
                <a:gd name="T27" fmla="*/ 287 h 553"/>
                <a:gd name="T28" fmla="*/ 126 w 177"/>
                <a:gd name="T29" fmla="*/ 287 h 553"/>
                <a:gd name="T30" fmla="*/ 127 w 177"/>
                <a:gd name="T31" fmla="*/ 306 h 553"/>
                <a:gd name="T32" fmla="*/ 131 w 177"/>
                <a:gd name="T33" fmla="*/ 410 h 553"/>
                <a:gd name="T34" fmla="*/ 123 w 177"/>
                <a:gd name="T35" fmla="*/ 411 h 553"/>
                <a:gd name="T36" fmla="*/ 119 w 177"/>
                <a:gd name="T37" fmla="*/ 480 h 553"/>
                <a:gd name="T38" fmla="*/ 123 w 177"/>
                <a:gd name="T39" fmla="*/ 527 h 553"/>
                <a:gd name="T40" fmla="*/ 94 w 177"/>
                <a:gd name="T41" fmla="*/ 529 h 553"/>
                <a:gd name="T42" fmla="*/ 88 w 177"/>
                <a:gd name="T43" fmla="*/ 495 h 553"/>
                <a:gd name="T44" fmla="*/ 89 w 177"/>
                <a:gd name="T45" fmla="*/ 442 h 553"/>
                <a:gd name="T46" fmla="*/ 75 w 177"/>
                <a:gd name="T47" fmla="*/ 325 h 553"/>
                <a:gd name="T48" fmla="*/ 62 w 177"/>
                <a:gd name="T49" fmla="*/ 350 h 553"/>
                <a:gd name="T50" fmla="*/ 47 w 177"/>
                <a:gd name="T51" fmla="*/ 468 h 553"/>
                <a:gd name="T52" fmla="*/ 50 w 177"/>
                <a:gd name="T53" fmla="*/ 488 h 553"/>
                <a:gd name="T54" fmla="*/ 41 w 177"/>
                <a:gd name="T55" fmla="*/ 524 h 553"/>
                <a:gd name="T56" fmla="*/ 14 w 177"/>
                <a:gd name="T57" fmla="*/ 550 h 553"/>
                <a:gd name="T58" fmla="*/ 18 w 177"/>
                <a:gd name="T59" fmla="*/ 505 h 553"/>
                <a:gd name="T60" fmla="*/ 16 w 177"/>
                <a:gd name="T61" fmla="*/ 478 h 553"/>
                <a:gd name="T62" fmla="*/ 14 w 177"/>
                <a:gd name="T63" fmla="*/ 378 h 553"/>
                <a:gd name="T64" fmla="*/ 15 w 177"/>
                <a:gd name="T65" fmla="*/ 275 h 553"/>
                <a:gd name="T66" fmla="*/ 9 w 177"/>
                <a:gd name="T67" fmla="*/ 258 h 553"/>
                <a:gd name="T68" fmla="*/ 3 w 177"/>
                <a:gd name="T69" fmla="*/ 212 h 553"/>
                <a:gd name="T70" fmla="*/ 10 w 177"/>
                <a:gd name="T71" fmla="*/ 122 h 553"/>
                <a:gd name="T72" fmla="*/ 59 w 177"/>
                <a:gd name="T73" fmla="*/ 83 h 553"/>
                <a:gd name="T74" fmla="*/ 61 w 177"/>
                <a:gd name="T75" fmla="*/ 56 h 553"/>
                <a:gd name="T76" fmla="*/ 54 w 177"/>
                <a:gd name="T77" fmla="*/ 38 h 553"/>
                <a:gd name="T78" fmla="*/ 57 w 177"/>
                <a:gd name="T79" fmla="*/ 17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7" h="553">
                  <a:moveTo>
                    <a:pt x="131" y="94"/>
                  </a:moveTo>
                  <a:cubicBezTo>
                    <a:pt x="140" y="97"/>
                    <a:pt x="147" y="100"/>
                    <a:pt x="147" y="112"/>
                  </a:cubicBezTo>
                  <a:cubicBezTo>
                    <a:pt x="148" y="125"/>
                    <a:pt x="149" y="151"/>
                    <a:pt x="151" y="169"/>
                  </a:cubicBezTo>
                  <a:cubicBezTo>
                    <a:pt x="153" y="186"/>
                    <a:pt x="158" y="224"/>
                    <a:pt x="158" y="236"/>
                  </a:cubicBezTo>
                  <a:cubicBezTo>
                    <a:pt x="158" y="248"/>
                    <a:pt x="160" y="273"/>
                    <a:pt x="159" y="276"/>
                  </a:cubicBezTo>
                  <a:cubicBezTo>
                    <a:pt x="159" y="279"/>
                    <a:pt x="157" y="278"/>
                    <a:pt x="158" y="283"/>
                  </a:cubicBezTo>
                  <a:cubicBezTo>
                    <a:pt x="159" y="288"/>
                    <a:pt x="159" y="292"/>
                    <a:pt x="156" y="295"/>
                  </a:cubicBezTo>
                  <a:cubicBezTo>
                    <a:pt x="154" y="298"/>
                    <a:pt x="155" y="302"/>
                    <a:pt x="155" y="302"/>
                  </a:cubicBezTo>
                  <a:cubicBezTo>
                    <a:pt x="177" y="301"/>
                    <a:pt x="177" y="301"/>
                    <a:pt x="177" y="301"/>
                  </a:cubicBezTo>
                  <a:cubicBezTo>
                    <a:pt x="175" y="388"/>
                    <a:pt x="175" y="388"/>
                    <a:pt x="175" y="388"/>
                  </a:cubicBezTo>
                  <a:cubicBezTo>
                    <a:pt x="141" y="414"/>
                    <a:pt x="141" y="414"/>
                    <a:pt x="141" y="414"/>
                  </a:cubicBezTo>
                  <a:cubicBezTo>
                    <a:pt x="141" y="414"/>
                    <a:pt x="136" y="411"/>
                    <a:pt x="131" y="410"/>
                  </a:cubicBezTo>
                  <a:cubicBezTo>
                    <a:pt x="131" y="305"/>
                    <a:pt x="131" y="305"/>
                    <a:pt x="131" y="305"/>
                  </a:cubicBezTo>
                  <a:cubicBezTo>
                    <a:pt x="135" y="304"/>
                    <a:pt x="135" y="304"/>
                    <a:pt x="135" y="304"/>
                  </a:cubicBezTo>
                  <a:cubicBezTo>
                    <a:pt x="135" y="304"/>
                    <a:pt x="134" y="298"/>
                    <a:pt x="136" y="294"/>
                  </a:cubicBezTo>
                  <a:cubicBezTo>
                    <a:pt x="137" y="290"/>
                    <a:pt x="136" y="286"/>
                    <a:pt x="136" y="282"/>
                  </a:cubicBezTo>
                  <a:cubicBezTo>
                    <a:pt x="136" y="282"/>
                    <a:pt x="134" y="286"/>
                    <a:pt x="131" y="287"/>
                  </a:cubicBezTo>
                  <a:lnTo>
                    <a:pt x="131" y="94"/>
                  </a:lnTo>
                  <a:close/>
                  <a:moveTo>
                    <a:pt x="83" y="0"/>
                  </a:moveTo>
                  <a:cubicBezTo>
                    <a:pt x="93" y="0"/>
                    <a:pt x="104" y="7"/>
                    <a:pt x="105" y="17"/>
                  </a:cubicBezTo>
                  <a:cubicBezTo>
                    <a:pt x="106" y="27"/>
                    <a:pt x="106" y="41"/>
                    <a:pt x="106" y="41"/>
                  </a:cubicBezTo>
                  <a:cubicBezTo>
                    <a:pt x="106" y="41"/>
                    <a:pt x="109" y="48"/>
                    <a:pt x="106" y="53"/>
                  </a:cubicBezTo>
                  <a:cubicBezTo>
                    <a:pt x="104" y="59"/>
                    <a:pt x="97" y="58"/>
                    <a:pt x="97" y="58"/>
                  </a:cubicBezTo>
                  <a:cubicBezTo>
                    <a:pt x="97" y="58"/>
                    <a:pt x="96" y="66"/>
                    <a:pt x="96" y="71"/>
                  </a:cubicBezTo>
                  <a:cubicBezTo>
                    <a:pt x="96" y="75"/>
                    <a:pt x="96" y="78"/>
                    <a:pt x="100" y="81"/>
                  </a:cubicBezTo>
                  <a:cubicBezTo>
                    <a:pt x="103" y="84"/>
                    <a:pt x="117" y="90"/>
                    <a:pt x="128" y="93"/>
                  </a:cubicBezTo>
                  <a:cubicBezTo>
                    <a:pt x="129" y="94"/>
                    <a:pt x="130" y="94"/>
                    <a:pt x="131" y="94"/>
                  </a:cubicBezTo>
                  <a:cubicBezTo>
                    <a:pt x="131" y="287"/>
                    <a:pt x="131" y="287"/>
                    <a:pt x="131" y="287"/>
                  </a:cubicBezTo>
                  <a:cubicBezTo>
                    <a:pt x="131" y="287"/>
                    <a:pt x="131" y="287"/>
                    <a:pt x="131" y="287"/>
                  </a:cubicBezTo>
                  <a:cubicBezTo>
                    <a:pt x="127" y="287"/>
                    <a:pt x="126" y="287"/>
                    <a:pt x="126" y="287"/>
                  </a:cubicBezTo>
                  <a:cubicBezTo>
                    <a:pt x="126" y="287"/>
                    <a:pt x="127" y="292"/>
                    <a:pt x="127" y="297"/>
                  </a:cubicBezTo>
                  <a:cubicBezTo>
                    <a:pt x="127" y="301"/>
                    <a:pt x="127" y="306"/>
                    <a:pt x="127" y="306"/>
                  </a:cubicBezTo>
                  <a:cubicBezTo>
                    <a:pt x="131" y="305"/>
                    <a:pt x="131" y="305"/>
                    <a:pt x="131" y="305"/>
                  </a:cubicBezTo>
                  <a:cubicBezTo>
                    <a:pt x="131" y="410"/>
                    <a:pt x="131" y="410"/>
                    <a:pt x="131" y="410"/>
                  </a:cubicBezTo>
                  <a:cubicBezTo>
                    <a:pt x="131" y="410"/>
                    <a:pt x="131" y="410"/>
                    <a:pt x="130" y="410"/>
                  </a:cubicBezTo>
                  <a:cubicBezTo>
                    <a:pt x="125" y="410"/>
                    <a:pt x="123" y="411"/>
                    <a:pt x="123" y="411"/>
                  </a:cubicBezTo>
                  <a:cubicBezTo>
                    <a:pt x="123" y="411"/>
                    <a:pt x="124" y="436"/>
                    <a:pt x="124" y="446"/>
                  </a:cubicBezTo>
                  <a:cubicBezTo>
                    <a:pt x="124" y="457"/>
                    <a:pt x="123" y="473"/>
                    <a:pt x="119" y="480"/>
                  </a:cubicBezTo>
                  <a:cubicBezTo>
                    <a:pt x="114" y="488"/>
                    <a:pt x="114" y="490"/>
                    <a:pt x="114" y="497"/>
                  </a:cubicBezTo>
                  <a:cubicBezTo>
                    <a:pt x="114" y="503"/>
                    <a:pt x="123" y="521"/>
                    <a:pt x="123" y="527"/>
                  </a:cubicBezTo>
                  <a:cubicBezTo>
                    <a:pt x="123" y="533"/>
                    <a:pt x="121" y="542"/>
                    <a:pt x="111" y="542"/>
                  </a:cubicBezTo>
                  <a:cubicBezTo>
                    <a:pt x="102" y="541"/>
                    <a:pt x="94" y="537"/>
                    <a:pt x="94" y="529"/>
                  </a:cubicBezTo>
                  <a:cubicBezTo>
                    <a:pt x="94" y="521"/>
                    <a:pt x="95" y="516"/>
                    <a:pt x="92" y="513"/>
                  </a:cubicBezTo>
                  <a:cubicBezTo>
                    <a:pt x="89" y="510"/>
                    <a:pt x="94" y="503"/>
                    <a:pt x="88" y="495"/>
                  </a:cubicBezTo>
                  <a:cubicBezTo>
                    <a:pt x="82" y="488"/>
                    <a:pt x="89" y="487"/>
                    <a:pt x="87" y="480"/>
                  </a:cubicBezTo>
                  <a:cubicBezTo>
                    <a:pt x="86" y="472"/>
                    <a:pt x="88" y="451"/>
                    <a:pt x="89" y="442"/>
                  </a:cubicBezTo>
                  <a:cubicBezTo>
                    <a:pt x="90" y="433"/>
                    <a:pt x="88" y="423"/>
                    <a:pt x="84" y="386"/>
                  </a:cubicBezTo>
                  <a:cubicBezTo>
                    <a:pt x="79" y="349"/>
                    <a:pt x="76" y="333"/>
                    <a:pt x="75" y="325"/>
                  </a:cubicBezTo>
                  <a:cubicBezTo>
                    <a:pt x="74" y="317"/>
                    <a:pt x="72" y="307"/>
                    <a:pt x="72" y="307"/>
                  </a:cubicBezTo>
                  <a:cubicBezTo>
                    <a:pt x="72" y="307"/>
                    <a:pt x="66" y="341"/>
                    <a:pt x="62" y="350"/>
                  </a:cubicBezTo>
                  <a:cubicBezTo>
                    <a:pt x="57" y="359"/>
                    <a:pt x="52" y="402"/>
                    <a:pt x="50" y="414"/>
                  </a:cubicBezTo>
                  <a:cubicBezTo>
                    <a:pt x="49" y="427"/>
                    <a:pt x="50" y="464"/>
                    <a:pt x="47" y="468"/>
                  </a:cubicBezTo>
                  <a:cubicBezTo>
                    <a:pt x="44" y="471"/>
                    <a:pt x="42" y="477"/>
                    <a:pt x="42" y="477"/>
                  </a:cubicBezTo>
                  <a:cubicBezTo>
                    <a:pt x="42" y="477"/>
                    <a:pt x="50" y="481"/>
                    <a:pt x="50" y="488"/>
                  </a:cubicBezTo>
                  <a:cubicBezTo>
                    <a:pt x="50" y="494"/>
                    <a:pt x="44" y="499"/>
                    <a:pt x="45" y="507"/>
                  </a:cubicBezTo>
                  <a:cubicBezTo>
                    <a:pt x="45" y="515"/>
                    <a:pt x="44" y="522"/>
                    <a:pt x="41" y="524"/>
                  </a:cubicBezTo>
                  <a:cubicBezTo>
                    <a:pt x="37" y="525"/>
                    <a:pt x="38" y="539"/>
                    <a:pt x="34" y="544"/>
                  </a:cubicBezTo>
                  <a:cubicBezTo>
                    <a:pt x="30" y="549"/>
                    <a:pt x="23" y="553"/>
                    <a:pt x="14" y="550"/>
                  </a:cubicBezTo>
                  <a:cubicBezTo>
                    <a:pt x="6" y="548"/>
                    <a:pt x="6" y="537"/>
                    <a:pt x="10" y="526"/>
                  </a:cubicBezTo>
                  <a:cubicBezTo>
                    <a:pt x="14" y="516"/>
                    <a:pt x="20" y="509"/>
                    <a:pt x="18" y="505"/>
                  </a:cubicBezTo>
                  <a:cubicBezTo>
                    <a:pt x="17" y="500"/>
                    <a:pt x="15" y="494"/>
                    <a:pt x="19" y="490"/>
                  </a:cubicBezTo>
                  <a:cubicBezTo>
                    <a:pt x="23" y="486"/>
                    <a:pt x="19" y="481"/>
                    <a:pt x="16" y="478"/>
                  </a:cubicBezTo>
                  <a:cubicBezTo>
                    <a:pt x="14" y="474"/>
                    <a:pt x="14" y="457"/>
                    <a:pt x="14" y="449"/>
                  </a:cubicBezTo>
                  <a:cubicBezTo>
                    <a:pt x="14" y="440"/>
                    <a:pt x="15" y="395"/>
                    <a:pt x="14" y="378"/>
                  </a:cubicBezTo>
                  <a:cubicBezTo>
                    <a:pt x="14" y="362"/>
                    <a:pt x="12" y="313"/>
                    <a:pt x="14" y="299"/>
                  </a:cubicBezTo>
                  <a:cubicBezTo>
                    <a:pt x="17" y="285"/>
                    <a:pt x="15" y="275"/>
                    <a:pt x="15" y="275"/>
                  </a:cubicBezTo>
                  <a:cubicBezTo>
                    <a:pt x="15" y="275"/>
                    <a:pt x="9" y="278"/>
                    <a:pt x="9" y="273"/>
                  </a:cubicBezTo>
                  <a:cubicBezTo>
                    <a:pt x="9" y="268"/>
                    <a:pt x="11" y="267"/>
                    <a:pt x="9" y="258"/>
                  </a:cubicBezTo>
                  <a:cubicBezTo>
                    <a:pt x="7" y="249"/>
                    <a:pt x="6" y="241"/>
                    <a:pt x="3" y="234"/>
                  </a:cubicBezTo>
                  <a:cubicBezTo>
                    <a:pt x="1" y="227"/>
                    <a:pt x="0" y="215"/>
                    <a:pt x="3" y="212"/>
                  </a:cubicBezTo>
                  <a:cubicBezTo>
                    <a:pt x="7" y="208"/>
                    <a:pt x="2" y="188"/>
                    <a:pt x="5" y="174"/>
                  </a:cubicBezTo>
                  <a:cubicBezTo>
                    <a:pt x="8" y="159"/>
                    <a:pt x="10" y="135"/>
                    <a:pt x="10" y="122"/>
                  </a:cubicBezTo>
                  <a:cubicBezTo>
                    <a:pt x="11" y="109"/>
                    <a:pt x="11" y="100"/>
                    <a:pt x="28" y="96"/>
                  </a:cubicBezTo>
                  <a:cubicBezTo>
                    <a:pt x="45" y="92"/>
                    <a:pt x="57" y="87"/>
                    <a:pt x="59" y="83"/>
                  </a:cubicBezTo>
                  <a:cubicBezTo>
                    <a:pt x="62" y="80"/>
                    <a:pt x="62" y="70"/>
                    <a:pt x="62" y="66"/>
                  </a:cubicBezTo>
                  <a:cubicBezTo>
                    <a:pt x="61" y="62"/>
                    <a:pt x="61" y="59"/>
                    <a:pt x="61" y="56"/>
                  </a:cubicBezTo>
                  <a:cubicBezTo>
                    <a:pt x="61" y="54"/>
                    <a:pt x="56" y="58"/>
                    <a:pt x="55" y="53"/>
                  </a:cubicBezTo>
                  <a:cubicBezTo>
                    <a:pt x="54" y="49"/>
                    <a:pt x="53" y="39"/>
                    <a:pt x="54" y="38"/>
                  </a:cubicBezTo>
                  <a:cubicBezTo>
                    <a:pt x="55" y="37"/>
                    <a:pt x="55" y="37"/>
                    <a:pt x="57" y="38"/>
                  </a:cubicBezTo>
                  <a:cubicBezTo>
                    <a:pt x="56" y="36"/>
                    <a:pt x="56" y="27"/>
                    <a:pt x="57" y="17"/>
                  </a:cubicBezTo>
                  <a:cubicBezTo>
                    <a:pt x="57" y="8"/>
                    <a:pt x="66" y="1"/>
                    <a:pt x="83" y="0"/>
                  </a:cubicBezTo>
                  <a:close/>
                </a:path>
              </a:pathLst>
            </a:custGeom>
            <a:gradFill flip="none" rotWithShape="1">
              <a:gsLst>
                <a:gs pos="100000">
                  <a:srgbClr val="01B0EE"/>
                </a:gs>
                <a:gs pos="0">
                  <a:srgbClr val="3E4EAD"/>
                </a:gs>
              </a:gsLst>
              <a:lin ang="16200000" scaled="1"/>
              <a:tileRect/>
            </a:gradFill>
            <a:ln>
              <a:noFill/>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41"/>
              <a:endParaRPr lang="en-US" sz="1350">
                <a:solidFill>
                  <a:prstClr val="white"/>
                </a:solidFill>
                <a:latin typeface="Calibri" panose="020F0502020204030204"/>
              </a:endParaRPr>
            </a:p>
          </p:txBody>
        </p:sp>
        <p:sp>
          <p:nvSpPr>
            <p:cNvPr id="32" name="Freeform 33"/>
            <p:cNvSpPr>
              <a:spLocks/>
            </p:cNvSpPr>
            <p:nvPr/>
          </p:nvSpPr>
          <p:spPr bwMode="auto">
            <a:xfrm>
              <a:off x="2744788" y="2444750"/>
              <a:ext cx="71438" cy="68262"/>
            </a:xfrm>
            <a:custGeom>
              <a:avLst/>
              <a:gdLst>
                <a:gd name="T0" fmla="*/ 4 w 19"/>
                <a:gd name="T1" fmla="*/ 18 h 18"/>
                <a:gd name="T2" fmla="*/ 4 w 19"/>
                <a:gd name="T3" fmla="*/ 5 h 18"/>
                <a:gd name="T4" fmla="*/ 19 w 19"/>
                <a:gd name="T5" fmla="*/ 4 h 18"/>
                <a:gd name="T6" fmla="*/ 8 w 19"/>
                <a:gd name="T7" fmla="*/ 7 h 18"/>
                <a:gd name="T8" fmla="*/ 4 w 19"/>
                <a:gd name="T9" fmla="*/ 18 h 18"/>
              </a:gdLst>
              <a:ahLst/>
              <a:cxnLst>
                <a:cxn ang="0">
                  <a:pos x="T0" y="T1"/>
                </a:cxn>
                <a:cxn ang="0">
                  <a:pos x="T2" y="T3"/>
                </a:cxn>
                <a:cxn ang="0">
                  <a:pos x="T4" y="T5"/>
                </a:cxn>
                <a:cxn ang="0">
                  <a:pos x="T6" y="T7"/>
                </a:cxn>
                <a:cxn ang="0">
                  <a:pos x="T8" y="T9"/>
                </a:cxn>
              </a:cxnLst>
              <a:rect l="0" t="0" r="r" b="b"/>
              <a:pathLst>
                <a:path w="19" h="18">
                  <a:moveTo>
                    <a:pt x="4" y="18"/>
                  </a:moveTo>
                  <a:cubicBezTo>
                    <a:pt x="4" y="18"/>
                    <a:pt x="0" y="11"/>
                    <a:pt x="4" y="5"/>
                  </a:cubicBezTo>
                  <a:cubicBezTo>
                    <a:pt x="9" y="0"/>
                    <a:pt x="19" y="4"/>
                    <a:pt x="19" y="4"/>
                  </a:cubicBezTo>
                  <a:cubicBezTo>
                    <a:pt x="19" y="4"/>
                    <a:pt x="12" y="4"/>
                    <a:pt x="8" y="7"/>
                  </a:cubicBezTo>
                  <a:cubicBezTo>
                    <a:pt x="4" y="10"/>
                    <a:pt x="5" y="13"/>
                    <a:pt x="4" y="18"/>
                  </a:cubicBezTo>
                  <a:close/>
                </a:path>
              </a:pathLst>
            </a:custGeom>
            <a:gradFill flip="none" rotWithShape="1">
              <a:gsLst>
                <a:gs pos="100000">
                  <a:srgbClr val="01B0EE"/>
                </a:gs>
                <a:gs pos="0">
                  <a:srgbClr val="3E4EAD"/>
                </a:gs>
              </a:gsLst>
              <a:lin ang="16200000" scaled="1"/>
              <a:tileRect/>
            </a:gradFill>
            <a:ln>
              <a:noFill/>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41"/>
              <a:endParaRPr lang="en-US" sz="1350">
                <a:solidFill>
                  <a:prstClr val="white"/>
                </a:solidFill>
                <a:latin typeface="Calibri" panose="020F0502020204030204"/>
              </a:endParaRPr>
            </a:p>
          </p:txBody>
        </p:sp>
        <p:sp>
          <p:nvSpPr>
            <p:cNvPr id="33" name="Freeform 34"/>
            <p:cNvSpPr>
              <a:spLocks/>
            </p:cNvSpPr>
            <p:nvPr/>
          </p:nvSpPr>
          <p:spPr bwMode="auto">
            <a:xfrm>
              <a:off x="3225801" y="2535238"/>
              <a:ext cx="82550" cy="30162"/>
            </a:xfrm>
            <a:custGeom>
              <a:avLst/>
              <a:gdLst>
                <a:gd name="T0" fmla="*/ 0 w 22"/>
                <a:gd name="T1" fmla="*/ 7 h 8"/>
                <a:gd name="T2" fmla="*/ 10 w 22"/>
                <a:gd name="T3" fmla="*/ 0 h 8"/>
                <a:gd name="T4" fmla="*/ 22 w 22"/>
                <a:gd name="T5" fmla="*/ 8 h 8"/>
                <a:gd name="T6" fmla="*/ 9 w 22"/>
                <a:gd name="T7" fmla="*/ 4 h 8"/>
                <a:gd name="T8" fmla="*/ 0 w 22"/>
                <a:gd name="T9" fmla="*/ 7 h 8"/>
              </a:gdLst>
              <a:ahLst/>
              <a:cxnLst>
                <a:cxn ang="0">
                  <a:pos x="T0" y="T1"/>
                </a:cxn>
                <a:cxn ang="0">
                  <a:pos x="T2" y="T3"/>
                </a:cxn>
                <a:cxn ang="0">
                  <a:pos x="T4" y="T5"/>
                </a:cxn>
                <a:cxn ang="0">
                  <a:pos x="T6" y="T7"/>
                </a:cxn>
                <a:cxn ang="0">
                  <a:pos x="T8" y="T9"/>
                </a:cxn>
              </a:cxnLst>
              <a:rect l="0" t="0" r="r" b="b"/>
              <a:pathLst>
                <a:path w="22" h="8">
                  <a:moveTo>
                    <a:pt x="0" y="7"/>
                  </a:moveTo>
                  <a:cubicBezTo>
                    <a:pt x="0" y="7"/>
                    <a:pt x="0" y="0"/>
                    <a:pt x="10" y="0"/>
                  </a:cubicBezTo>
                  <a:cubicBezTo>
                    <a:pt x="20" y="0"/>
                    <a:pt x="22" y="8"/>
                    <a:pt x="22" y="8"/>
                  </a:cubicBezTo>
                  <a:cubicBezTo>
                    <a:pt x="22" y="8"/>
                    <a:pt x="16" y="4"/>
                    <a:pt x="9" y="4"/>
                  </a:cubicBezTo>
                  <a:cubicBezTo>
                    <a:pt x="3" y="4"/>
                    <a:pt x="3" y="4"/>
                    <a:pt x="0" y="7"/>
                  </a:cubicBezTo>
                  <a:close/>
                </a:path>
              </a:pathLst>
            </a:custGeom>
            <a:gradFill flip="none" rotWithShape="1">
              <a:gsLst>
                <a:gs pos="100000">
                  <a:srgbClr val="01B0EE"/>
                </a:gs>
                <a:gs pos="0">
                  <a:srgbClr val="3E4EAD"/>
                </a:gs>
              </a:gsLst>
              <a:lin ang="16200000" scaled="1"/>
              <a:tileRect/>
            </a:gradFill>
            <a:ln>
              <a:noFill/>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41"/>
              <a:endParaRPr lang="en-US" sz="1350">
                <a:solidFill>
                  <a:prstClr val="white"/>
                </a:solidFill>
                <a:latin typeface="Calibri" panose="020F0502020204030204"/>
              </a:endParaRPr>
            </a:p>
          </p:txBody>
        </p:sp>
        <p:sp>
          <p:nvSpPr>
            <p:cNvPr id="34" name="Freeform 35"/>
            <p:cNvSpPr>
              <a:spLocks/>
            </p:cNvSpPr>
            <p:nvPr/>
          </p:nvSpPr>
          <p:spPr bwMode="auto">
            <a:xfrm>
              <a:off x="2860676" y="1793875"/>
              <a:ext cx="222250" cy="582612"/>
            </a:xfrm>
            <a:custGeom>
              <a:avLst/>
              <a:gdLst>
                <a:gd name="T0" fmla="*/ 57 w 59"/>
                <a:gd name="T1" fmla="*/ 0 h 155"/>
                <a:gd name="T2" fmla="*/ 59 w 59"/>
                <a:gd name="T3" fmla="*/ 4 h 155"/>
                <a:gd name="T4" fmla="*/ 51 w 59"/>
                <a:gd name="T5" fmla="*/ 73 h 155"/>
                <a:gd name="T6" fmla="*/ 54 w 59"/>
                <a:gd name="T7" fmla="*/ 154 h 155"/>
                <a:gd name="T8" fmla="*/ 38 w 59"/>
                <a:gd name="T9" fmla="*/ 155 h 155"/>
                <a:gd name="T10" fmla="*/ 0 w 59"/>
                <a:gd name="T11" fmla="*/ 147 h 155"/>
                <a:gd name="T12" fmla="*/ 8 w 59"/>
                <a:gd name="T13" fmla="*/ 130 h 155"/>
                <a:gd name="T14" fmla="*/ 19 w 59"/>
                <a:gd name="T15" fmla="*/ 41 h 155"/>
                <a:gd name="T16" fmla="*/ 19 w 59"/>
                <a:gd name="T17" fmla="*/ 8 h 155"/>
                <a:gd name="T18" fmla="*/ 20 w 59"/>
                <a:gd name="T19" fmla="*/ 7 h 155"/>
                <a:gd name="T20" fmla="*/ 22 w 59"/>
                <a:gd name="T21" fmla="*/ 2 h 155"/>
                <a:gd name="T22" fmla="*/ 41 w 59"/>
                <a:gd name="T23" fmla="*/ 17 h 155"/>
                <a:gd name="T24" fmla="*/ 57 w 59"/>
                <a:gd name="T2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155">
                  <a:moveTo>
                    <a:pt x="57" y="0"/>
                  </a:moveTo>
                  <a:cubicBezTo>
                    <a:pt x="58" y="2"/>
                    <a:pt x="58" y="3"/>
                    <a:pt x="59" y="4"/>
                  </a:cubicBezTo>
                  <a:cubicBezTo>
                    <a:pt x="57" y="15"/>
                    <a:pt x="53" y="48"/>
                    <a:pt x="51" y="73"/>
                  </a:cubicBezTo>
                  <a:cubicBezTo>
                    <a:pt x="49" y="100"/>
                    <a:pt x="54" y="154"/>
                    <a:pt x="54" y="154"/>
                  </a:cubicBezTo>
                  <a:cubicBezTo>
                    <a:pt x="54" y="154"/>
                    <a:pt x="50" y="155"/>
                    <a:pt x="38" y="155"/>
                  </a:cubicBezTo>
                  <a:cubicBezTo>
                    <a:pt x="25" y="155"/>
                    <a:pt x="0" y="147"/>
                    <a:pt x="0" y="147"/>
                  </a:cubicBezTo>
                  <a:cubicBezTo>
                    <a:pt x="0" y="147"/>
                    <a:pt x="4" y="139"/>
                    <a:pt x="8" y="130"/>
                  </a:cubicBezTo>
                  <a:cubicBezTo>
                    <a:pt x="11" y="120"/>
                    <a:pt x="17" y="77"/>
                    <a:pt x="19" y="41"/>
                  </a:cubicBezTo>
                  <a:cubicBezTo>
                    <a:pt x="20" y="23"/>
                    <a:pt x="20" y="14"/>
                    <a:pt x="19" y="8"/>
                  </a:cubicBezTo>
                  <a:cubicBezTo>
                    <a:pt x="19" y="8"/>
                    <a:pt x="20" y="8"/>
                    <a:pt x="20" y="7"/>
                  </a:cubicBezTo>
                  <a:cubicBezTo>
                    <a:pt x="21" y="6"/>
                    <a:pt x="22" y="4"/>
                    <a:pt x="22" y="2"/>
                  </a:cubicBezTo>
                  <a:cubicBezTo>
                    <a:pt x="26" y="10"/>
                    <a:pt x="35" y="17"/>
                    <a:pt x="41" y="17"/>
                  </a:cubicBezTo>
                  <a:cubicBezTo>
                    <a:pt x="46" y="17"/>
                    <a:pt x="54" y="6"/>
                    <a:pt x="57" y="0"/>
                  </a:cubicBezTo>
                  <a:close/>
                </a:path>
              </a:pathLst>
            </a:custGeom>
            <a:gradFill flip="none" rotWithShape="1">
              <a:gsLst>
                <a:gs pos="100000">
                  <a:srgbClr val="01B0EE"/>
                </a:gs>
                <a:gs pos="0">
                  <a:srgbClr val="3E4EAD"/>
                </a:gs>
              </a:gsLst>
              <a:lin ang="16200000" scaled="1"/>
              <a:tileRect/>
            </a:gradFill>
            <a:ln>
              <a:noFill/>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41"/>
              <a:endParaRPr lang="en-US" sz="1350">
                <a:solidFill>
                  <a:prstClr val="white"/>
                </a:solidFill>
                <a:latin typeface="Calibri" panose="020F0502020204030204"/>
              </a:endParaRPr>
            </a:p>
          </p:txBody>
        </p:sp>
        <p:sp>
          <p:nvSpPr>
            <p:cNvPr id="35" name="Freeform 36"/>
            <p:cNvSpPr>
              <a:spLocks/>
            </p:cNvSpPr>
            <p:nvPr/>
          </p:nvSpPr>
          <p:spPr bwMode="auto">
            <a:xfrm>
              <a:off x="2965451" y="1865313"/>
              <a:ext cx="90488" cy="571500"/>
            </a:xfrm>
            <a:custGeom>
              <a:avLst/>
              <a:gdLst>
                <a:gd name="T0" fmla="*/ 0 w 24"/>
                <a:gd name="T1" fmla="*/ 7 h 152"/>
                <a:gd name="T2" fmla="*/ 11 w 24"/>
                <a:gd name="T3" fmla="*/ 0 h 152"/>
                <a:gd name="T4" fmla="*/ 24 w 24"/>
                <a:gd name="T5" fmla="*/ 7 h 152"/>
                <a:gd name="T6" fmla="*/ 16 w 24"/>
                <a:gd name="T7" fmla="*/ 10 h 152"/>
                <a:gd name="T8" fmla="*/ 19 w 24"/>
                <a:gd name="T9" fmla="*/ 63 h 152"/>
                <a:gd name="T10" fmla="*/ 18 w 24"/>
                <a:gd name="T11" fmla="*/ 139 h 152"/>
                <a:gd name="T12" fmla="*/ 8 w 24"/>
                <a:gd name="T13" fmla="*/ 140 h 152"/>
                <a:gd name="T14" fmla="*/ 8 w 24"/>
                <a:gd name="T15" fmla="*/ 52 h 152"/>
                <a:gd name="T16" fmla="*/ 9 w 24"/>
                <a:gd name="T17" fmla="*/ 11 h 152"/>
                <a:gd name="T18" fmla="*/ 0 w 24"/>
                <a:gd name="T19" fmla="*/ 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152">
                  <a:moveTo>
                    <a:pt x="0" y="7"/>
                  </a:moveTo>
                  <a:cubicBezTo>
                    <a:pt x="0" y="7"/>
                    <a:pt x="4" y="0"/>
                    <a:pt x="11" y="0"/>
                  </a:cubicBezTo>
                  <a:cubicBezTo>
                    <a:pt x="19" y="0"/>
                    <a:pt x="24" y="7"/>
                    <a:pt x="24" y="7"/>
                  </a:cubicBezTo>
                  <a:cubicBezTo>
                    <a:pt x="24" y="7"/>
                    <a:pt x="16" y="5"/>
                    <a:pt x="16" y="10"/>
                  </a:cubicBezTo>
                  <a:cubicBezTo>
                    <a:pt x="16" y="16"/>
                    <a:pt x="19" y="44"/>
                    <a:pt x="19" y="63"/>
                  </a:cubicBezTo>
                  <a:cubicBezTo>
                    <a:pt x="19" y="82"/>
                    <a:pt x="20" y="130"/>
                    <a:pt x="18" y="139"/>
                  </a:cubicBezTo>
                  <a:cubicBezTo>
                    <a:pt x="16" y="149"/>
                    <a:pt x="10" y="152"/>
                    <a:pt x="8" y="140"/>
                  </a:cubicBezTo>
                  <a:cubicBezTo>
                    <a:pt x="7" y="128"/>
                    <a:pt x="7" y="64"/>
                    <a:pt x="8" y="52"/>
                  </a:cubicBezTo>
                  <a:cubicBezTo>
                    <a:pt x="8" y="40"/>
                    <a:pt x="10" y="14"/>
                    <a:pt x="9" y="11"/>
                  </a:cubicBezTo>
                  <a:cubicBezTo>
                    <a:pt x="7" y="7"/>
                    <a:pt x="4" y="5"/>
                    <a:pt x="0" y="7"/>
                  </a:cubicBezTo>
                  <a:close/>
                </a:path>
              </a:pathLst>
            </a:custGeom>
            <a:gradFill flip="none" rotWithShape="1">
              <a:gsLst>
                <a:gs pos="100000">
                  <a:srgbClr val="01B0EE"/>
                </a:gs>
                <a:gs pos="0">
                  <a:srgbClr val="3E4EAD"/>
                </a:gs>
              </a:gsLst>
              <a:lin ang="16200000" scaled="1"/>
              <a:tileRect/>
            </a:gradFill>
            <a:ln>
              <a:noFill/>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41"/>
              <a:endParaRPr lang="en-US" sz="1350">
                <a:solidFill>
                  <a:prstClr val="white"/>
                </a:solidFill>
                <a:latin typeface="Calibri" panose="020F0502020204030204"/>
              </a:endParaRPr>
            </a:p>
          </p:txBody>
        </p:sp>
      </p:grpSp>
      <p:grpSp>
        <p:nvGrpSpPr>
          <p:cNvPr id="17" name="Group 16"/>
          <p:cNvGrpSpPr/>
          <p:nvPr/>
        </p:nvGrpSpPr>
        <p:grpSpPr>
          <a:xfrm>
            <a:off x="3481751" y="1968161"/>
            <a:ext cx="396478" cy="1418438"/>
            <a:chOff x="3754438" y="1587500"/>
            <a:chExt cx="398463" cy="1620837"/>
          </a:xfrm>
          <a:solidFill>
            <a:srgbClr val="5C5D5F"/>
          </a:solidFill>
        </p:grpSpPr>
        <p:sp>
          <p:nvSpPr>
            <p:cNvPr id="28" name="Freeform 37"/>
            <p:cNvSpPr>
              <a:spLocks/>
            </p:cNvSpPr>
            <p:nvPr/>
          </p:nvSpPr>
          <p:spPr bwMode="auto">
            <a:xfrm>
              <a:off x="3754438" y="1587500"/>
              <a:ext cx="398463" cy="1620837"/>
            </a:xfrm>
            <a:custGeom>
              <a:avLst/>
              <a:gdLst>
                <a:gd name="T0" fmla="*/ 67 w 106"/>
                <a:gd name="T1" fmla="*/ 8 h 431"/>
                <a:gd name="T2" fmla="*/ 79 w 106"/>
                <a:gd name="T3" fmla="*/ 50 h 431"/>
                <a:gd name="T4" fmla="*/ 91 w 106"/>
                <a:gd name="T5" fmla="*/ 70 h 431"/>
                <a:gd name="T6" fmla="*/ 104 w 106"/>
                <a:gd name="T7" fmla="*/ 101 h 431"/>
                <a:gd name="T8" fmla="*/ 90 w 106"/>
                <a:gd name="T9" fmla="*/ 144 h 431"/>
                <a:gd name="T10" fmla="*/ 95 w 106"/>
                <a:gd name="T11" fmla="*/ 167 h 431"/>
                <a:gd name="T12" fmla="*/ 98 w 106"/>
                <a:gd name="T13" fmla="*/ 199 h 431"/>
                <a:gd name="T14" fmla="*/ 93 w 106"/>
                <a:gd name="T15" fmla="*/ 268 h 431"/>
                <a:gd name="T16" fmla="*/ 86 w 106"/>
                <a:gd name="T17" fmla="*/ 317 h 431"/>
                <a:gd name="T18" fmla="*/ 74 w 106"/>
                <a:gd name="T19" fmla="*/ 388 h 431"/>
                <a:gd name="T20" fmla="*/ 76 w 106"/>
                <a:gd name="T21" fmla="*/ 410 h 431"/>
                <a:gd name="T22" fmla="*/ 55 w 106"/>
                <a:gd name="T23" fmla="*/ 431 h 431"/>
                <a:gd name="T24" fmla="*/ 57 w 106"/>
                <a:gd name="T25" fmla="*/ 407 h 431"/>
                <a:gd name="T26" fmla="*/ 62 w 106"/>
                <a:gd name="T27" fmla="*/ 363 h 431"/>
                <a:gd name="T28" fmla="*/ 61 w 106"/>
                <a:gd name="T29" fmla="*/ 316 h 431"/>
                <a:gd name="T30" fmla="*/ 42 w 106"/>
                <a:gd name="T31" fmla="*/ 329 h 431"/>
                <a:gd name="T32" fmla="*/ 43 w 106"/>
                <a:gd name="T33" fmla="*/ 390 h 431"/>
                <a:gd name="T34" fmla="*/ 44 w 106"/>
                <a:gd name="T35" fmla="*/ 421 h 431"/>
                <a:gd name="T36" fmla="*/ 39 w 106"/>
                <a:gd name="T37" fmla="*/ 424 h 431"/>
                <a:gd name="T38" fmla="*/ 40 w 106"/>
                <a:gd name="T39" fmla="*/ 412 h 431"/>
                <a:gd name="T40" fmla="*/ 26 w 106"/>
                <a:gd name="T41" fmla="*/ 429 h 431"/>
                <a:gd name="T42" fmla="*/ 16 w 106"/>
                <a:gd name="T43" fmla="*/ 419 h 431"/>
                <a:gd name="T44" fmla="*/ 27 w 106"/>
                <a:gd name="T45" fmla="*/ 385 h 431"/>
                <a:gd name="T46" fmla="*/ 17 w 106"/>
                <a:gd name="T47" fmla="*/ 313 h 431"/>
                <a:gd name="T48" fmla="*/ 9 w 106"/>
                <a:gd name="T49" fmla="*/ 282 h 431"/>
                <a:gd name="T50" fmla="*/ 13 w 106"/>
                <a:gd name="T51" fmla="*/ 203 h 431"/>
                <a:gd name="T52" fmla="*/ 14 w 106"/>
                <a:gd name="T53" fmla="*/ 173 h 431"/>
                <a:gd name="T54" fmla="*/ 2 w 106"/>
                <a:gd name="T55" fmla="*/ 153 h 431"/>
                <a:gd name="T56" fmla="*/ 1 w 106"/>
                <a:gd name="T57" fmla="*/ 136 h 431"/>
                <a:gd name="T58" fmla="*/ 14 w 106"/>
                <a:gd name="T59" fmla="*/ 88 h 431"/>
                <a:gd name="T60" fmla="*/ 28 w 106"/>
                <a:gd name="T61" fmla="*/ 70 h 431"/>
                <a:gd name="T62" fmla="*/ 30 w 106"/>
                <a:gd name="T63" fmla="*/ 2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6" h="431">
                  <a:moveTo>
                    <a:pt x="56" y="6"/>
                  </a:moveTo>
                  <a:cubicBezTo>
                    <a:pt x="56" y="6"/>
                    <a:pt x="63" y="4"/>
                    <a:pt x="67" y="8"/>
                  </a:cubicBezTo>
                  <a:cubicBezTo>
                    <a:pt x="70" y="13"/>
                    <a:pt x="73" y="23"/>
                    <a:pt x="75" y="29"/>
                  </a:cubicBezTo>
                  <a:cubicBezTo>
                    <a:pt x="76" y="34"/>
                    <a:pt x="75" y="47"/>
                    <a:pt x="79" y="50"/>
                  </a:cubicBezTo>
                  <a:cubicBezTo>
                    <a:pt x="85" y="54"/>
                    <a:pt x="78" y="61"/>
                    <a:pt x="83" y="62"/>
                  </a:cubicBezTo>
                  <a:cubicBezTo>
                    <a:pt x="89" y="64"/>
                    <a:pt x="91" y="70"/>
                    <a:pt x="91" y="70"/>
                  </a:cubicBezTo>
                  <a:cubicBezTo>
                    <a:pt x="91" y="70"/>
                    <a:pt x="102" y="68"/>
                    <a:pt x="104" y="74"/>
                  </a:cubicBezTo>
                  <a:cubicBezTo>
                    <a:pt x="106" y="79"/>
                    <a:pt x="104" y="95"/>
                    <a:pt x="104" y="101"/>
                  </a:cubicBezTo>
                  <a:cubicBezTo>
                    <a:pt x="103" y="106"/>
                    <a:pt x="95" y="131"/>
                    <a:pt x="95" y="136"/>
                  </a:cubicBezTo>
                  <a:cubicBezTo>
                    <a:pt x="95" y="140"/>
                    <a:pt x="90" y="144"/>
                    <a:pt x="90" y="144"/>
                  </a:cubicBezTo>
                  <a:cubicBezTo>
                    <a:pt x="90" y="144"/>
                    <a:pt x="90" y="151"/>
                    <a:pt x="93" y="158"/>
                  </a:cubicBezTo>
                  <a:cubicBezTo>
                    <a:pt x="95" y="164"/>
                    <a:pt x="95" y="167"/>
                    <a:pt x="95" y="167"/>
                  </a:cubicBezTo>
                  <a:cubicBezTo>
                    <a:pt x="95" y="167"/>
                    <a:pt x="98" y="183"/>
                    <a:pt x="100" y="189"/>
                  </a:cubicBezTo>
                  <a:cubicBezTo>
                    <a:pt x="102" y="196"/>
                    <a:pt x="102" y="197"/>
                    <a:pt x="98" y="199"/>
                  </a:cubicBezTo>
                  <a:cubicBezTo>
                    <a:pt x="94" y="200"/>
                    <a:pt x="92" y="203"/>
                    <a:pt x="92" y="210"/>
                  </a:cubicBezTo>
                  <a:cubicBezTo>
                    <a:pt x="92" y="217"/>
                    <a:pt x="96" y="243"/>
                    <a:pt x="93" y="268"/>
                  </a:cubicBezTo>
                  <a:cubicBezTo>
                    <a:pt x="90" y="293"/>
                    <a:pt x="90" y="317"/>
                    <a:pt x="90" y="317"/>
                  </a:cubicBezTo>
                  <a:cubicBezTo>
                    <a:pt x="86" y="317"/>
                    <a:pt x="86" y="317"/>
                    <a:pt x="86" y="317"/>
                  </a:cubicBezTo>
                  <a:cubicBezTo>
                    <a:pt x="86" y="317"/>
                    <a:pt x="88" y="336"/>
                    <a:pt x="83" y="352"/>
                  </a:cubicBezTo>
                  <a:cubicBezTo>
                    <a:pt x="79" y="368"/>
                    <a:pt x="74" y="383"/>
                    <a:pt x="74" y="388"/>
                  </a:cubicBezTo>
                  <a:cubicBezTo>
                    <a:pt x="74" y="392"/>
                    <a:pt x="74" y="395"/>
                    <a:pt x="75" y="397"/>
                  </a:cubicBezTo>
                  <a:cubicBezTo>
                    <a:pt x="76" y="400"/>
                    <a:pt x="79" y="404"/>
                    <a:pt x="76" y="410"/>
                  </a:cubicBezTo>
                  <a:cubicBezTo>
                    <a:pt x="73" y="416"/>
                    <a:pt x="72" y="420"/>
                    <a:pt x="72" y="424"/>
                  </a:cubicBezTo>
                  <a:cubicBezTo>
                    <a:pt x="72" y="427"/>
                    <a:pt x="62" y="431"/>
                    <a:pt x="55" y="431"/>
                  </a:cubicBezTo>
                  <a:cubicBezTo>
                    <a:pt x="47" y="430"/>
                    <a:pt x="47" y="425"/>
                    <a:pt x="49" y="421"/>
                  </a:cubicBezTo>
                  <a:cubicBezTo>
                    <a:pt x="52" y="418"/>
                    <a:pt x="55" y="414"/>
                    <a:pt x="57" y="407"/>
                  </a:cubicBezTo>
                  <a:cubicBezTo>
                    <a:pt x="58" y="401"/>
                    <a:pt x="57" y="397"/>
                    <a:pt x="59" y="391"/>
                  </a:cubicBezTo>
                  <a:cubicBezTo>
                    <a:pt x="61" y="385"/>
                    <a:pt x="62" y="379"/>
                    <a:pt x="62" y="363"/>
                  </a:cubicBezTo>
                  <a:cubicBezTo>
                    <a:pt x="62" y="347"/>
                    <a:pt x="62" y="340"/>
                    <a:pt x="62" y="331"/>
                  </a:cubicBezTo>
                  <a:cubicBezTo>
                    <a:pt x="62" y="321"/>
                    <a:pt x="61" y="316"/>
                    <a:pt x="61" y="316"/>
                  </a:cubicBezTo>
                  <a:cubicBezTo>
                    <a:pt x="39" y="314"/>
                    <a:pt x="39" y="314"/>
                    <a:pt x="39" y="314"/>
                  </a:cubicBezTo>
                  <a:cubicBezTo>
                    <a:pt x="39" y="314"/>
                    <a:pt x="41" y="323"/>
                    <a:pt x="42" y="329"/>
                  </a:cubicBezTo>
                  <a:cubicBezTo>
                    <a:pt x="44" y="335"/>
                    <a:pt x="43" y="349"/>
                    <a:pt x="42" y="362"/>
                  </a:cubicBezTo>
                  <a:cubicBezTo>
                    <a:pt x="42" y="375"/>
                    <a:pt x="41" y="388"/>
                    <a:pt x="43" y="390"/>
                  </a:cubicBezTo>
                  <a:cubicBezTo>
                    <a:pt x="45" y="393"/>
                    <a:pt x="48" y="400"/>
                    <a:pt x="47" y="405"/>
                  </a:cubicBezTo>
                  <a:cubicBezTo>
                    <a:pt x="45" y="411"/>
                    <a:pt x="43" y="418"/>
                    <a:pt x="44" y="421"/>
                  </a:cubicBezTo>
                  <a:cubicBezTo>
                    <a:pt x="44" y="424"/>
                    <a:pt x="43" y="424"/>
                    <a:pt x="43" y="424"/>
                  </a:cubicBezTo>
                  <a:cubicBezTo>
                    <a:pt x="39" y="424"/>
                    <a:pt x="39" y="424"/>
                    <a:pt x="39" y="424"/>
                  </a:cubicBezTo>
                  <a:cubicBezTo>
                    <a:pt x="39" y="424"/>
                    <a:pt x="41" y="419"/>
                    <a:pt x="41" y="416"/>
                  </a:cubicBezTo>
                  <a:cubicBezTo>
                    <a:pt x="41" y="413"/>
                    <a:pt x="40" y="412"/>
                    <a:pt x="40" y="412"/>
                  </a:cubicBezTo>
                  <a:cubicBezTo>
                    <a:pt x="40" y="412"/>
                    <a:pt x="35" y="418"/>
                    <a:pt x="34" y="421"/>
                  </a:cubicBezTo>
                  <a:cubicBezTo>
                    <a:pt x="33" y="424"/>
                    <a:pt x="34" y="429"/>
                    <a:pt x="26" y="429"/>
                  </a:cubicBezTo>
                  <a:cubicBezTo>
                    <a:pt x="17" y="430"/>
                    <a:pt x="11" y="430"/>
                    <a:pt x="10" y="427"/>
                  </a:cubicBezTo>
                  <a:cubicBezTo>
                    <a:pt x="9" y="424"/>
                    <a:pt x="11" y="422"/>
                    <a:pt x="16" y="419"/>
                  </a:cubicBezTo>
                  <a:cubicBezTo>
                    <a:pt x="20" y="416"/>
                    <a:pt x="23" y="410"/>
                    <a:pt x="26" y="405"/>
                  </a:cubicBezTo>
                  <a:cubicBezTo>
                    <a:pt x="28" y="401"/>
                    <a:pt x="29" y="393"/>
                    <a:pt x="27" y="385"/>
                  </a:cubicBezTo>
                  <a:cubicBezTo>
                    <a:pt x="26" y="377"/>
                    <a:pt x="17" y="343"/>
                    <a:pt x="17" y="333"/>
                  </a:cubicBezTo>
                  <a:cubicBezTo>
                    <a:pt x="16" y="322"/>
                    <a:pt x="17" y="313"/>
                    <a:pt x="17" y="313"/>
                  </a:cubicBezTo>
                  <a:cubicBezTo>
                    <a:pt x="17" y="313"/>
                    <a:pt x="11" y="313"/>
                    <a:pt x="9" y="313"/>
                  </a:cubicBezTo>
                  <a:cubicBezTo>
                    <a:pt x="8" y="313"/>
                    <a:pt x="9" y="295"/>
                    <a:pt x="9" y="282"/>
                  </a:cubicBezTo>
                  <a:cubicBezTo>
                    <a:pt x="9" y="269"/>
                    <a:pt x="11" y="222"/>
                    <a:pt x="12" y="215"/>
                  </a:cubicBezTo>
                  <a:cubicBezTo>
                    <a:pt x="13" y="207"/>
                    <a:pt x="13" y="203"/>
                    <a:pt x="13" y="203"/>
                  </a:cubicBezTo>
                  <a:cubicBezTo>
                    <a:pt x="13" y="203"/>
                    <a:pt x="9" y="204"/>
                    <a:pt x="10" y="200"/>
                  </a:cubicBezTo>
                  <a:cubicBezTo>
                    <a:pt x="11" y="195"/>
                    <a:pt x="14" y="179"/>
                    <a:pt x="14" y="173"/>
                  </a:cubicBezTo>
                  <a:cubicBezTo>
                    <a:pt x="14" y="167"/>
                    <a:pt x="14" y="161"/>
                    <a:pt x="14" y="161"/>
                  </a:cubicBezTo>
                  <a:cubicBezTo>
                    <a:pt x="14" y="161"/>
                    <a:pt x="2" y="160"/>
                    <a:pt x="2" y="153"/>
                  </a:cubicBezTo>
                  <a:cubicBezTo>
                    <a:pt x="2" y="146"/>
                    <a:pt x="2" y="146"/>
                    <a:pt x="1" y="144"/>
                  </a:cubicBezTo>
                  <a:cubicBezTo>
                    <a:pt x="0" y="142"/>
                    <a:pt x="0" y="140"/>
                    <a:pt x="1" y="136"/>
                  </a:cubicBezTo>
                  <a:cubicBezTo>
                    <a:pt x="2" y="132"/>
                    <a:pt x="5" y="128"/>
                    <a:pt x="7" y="117"/>
                  </a:cubicBezTo>
                  <a:cubicBezTo>
                    <a:pt x="10" y="105"/>
                    <a:pt x="14" y="93"/>
                    <a:pt x="14" y="88"/>
                  </a:cubicBezTo>
                  <a:cubicBezTo>
                    <a:pt x="14" y="83"/>
                    <a:pt x="16" y="82"/>
                    <a:pt x="21" y="80"/>
                  </a:cubicBezTo>
                  <a:cubicBezTo>
                    <a:pt x="27" y="77"/>
                    <a:pt x="22" y="75"/>
                    <a:pt x="28" y="70"/>
                  </a:cubicBezTo>
                  <a:cubicBezTo>
                    <a:pt x="33" y="64"/>
                    <a:pt x="24" y="61"/>
                    <a:pt x="28" y="52"/>
                  </a:cubicBezTo>
                  <a:cubicBezTo>
                    <a:pt x="33" y="42"/>
                    <a:pt x="29" y="28"/>
                    <a:pt x="30" y="21"/>
                  </a:cubicBezTo>
                  <a:cubicBezTo>
                    <a:pt x="31" y="13"/>
                    <a:pt x="40" y="0"/>
                    <a:pt x="56" y="6"/>
                  </a:cubicBezTo>
                  <a:close/>
                </a:path>
              </a:pathLst>
            </a:custGeom>
            <a:grpFill/>
            <a:ln w="38100" cap="rnd" cmpd="sng" algn="ctr">
              <a:noFill/>
              <a:prstDash val="solid"/>
            </a:ln>
            <a:effectLst/>
            <a:extLst/>
          </p:spPr>
          <p:txBody>
            <a:bodyPr rtlCol="0" anchor="ctr"/>
            <a:lstStyle/>
            <a:p>
              <a:pPr algn="ctr" defTabSz="89291"/>
              <a:endParaRPr lang="en-US" sz="1289" kern="0">
                <a:solidFill>
                  <a:prstClr val="white"/>
                </a:solidFill>
                <a:latin typeface="Century Gothic" panose="020B0502020202020204"/>
              </a:endParaRPr>
            </a:p>
          </p:txBody>
        </p:sp>
        <p:sp>
          <p:nvSpPr>
            <p:cNvPr id="29" name="Freeform 38"/>
            <p:cNvSpPr>
              <a:spLocks/>
            </p:cNvSpPr>
            <p:nvPr/>
          </p:nvSpPr>
          <p:spPr bwMode="auto">
            <a:xfrm>
              <a:off x="3894138" y="1816100"/>
              <a:ext cx="123825" cy="249237"/>
            </a:xfrm>
            <a:custGeom>
              <a:avLst/>
              <a:gdLst>
                <a:gd name="T0" fmla="*/ 8 w 33"/>
                <a:gd name="T1" fmla="*/ 4 h 66"/>
                <a:gd name="T2" fmla="*/ 0 w 33"/>
                <a:gd name="T3" fmla="*/ 15 h 66"/>
                <a:gd name="T4" fmla="*/ 4 w 33"/>
                <a:gd name="T5" fmla="*/ 20 h 66"/>
                <a:gd name="T6" fmla="*/ 5 w 33"/>
                <a:gd name="T7" fmla="*/ 34 h 66"/>
                <a:gd name="T8" fmla="*/ 5 w 33"/>
                <a:gd name="T9" fmla="*/ 61 h 66"/>
                <a:gd name="T10" fmla="*/ 6 w 33"/>
                <a:gd name="T11" fmla="*/ 66 h 66"/>
                <a:gd name="T12" fmla="*/ 12 w 33"/>
                <a:gd name="T13" fmla="*/ 45 h 66"/>
                <a:gd name="T14" fmla="*/ 25 w 33"/>
                <a:gd name="T15" fmla="*/ 18 h 66"/>
                <a:gd name="T16" fmla="*/ 33 w 33"/>
                <a:gd name="T17" fmla="*/ 4 h 66"/>
                <a:gd name="T18" fmla="*/ 30 w 33"/>
                <a:gd name="T19" fmla="*/ 0 h 66"/>
                <a:gd name="T20" fmla="*/ 22 w 33"/>
                <a:gd name="T21" fmla="*/ 7 h 66"/>
                <a:gd name="T22" fmla="*/ 14 w 33"/>
                <a:gd name="T23" fmla="*/ 12 h 66"/>
                <a:gd name="T24" fmla="*/ 19 w 33"/>
                <a:gd name="T25" fmla="*/ 21 h 66"/>
                <a:gd name="T26" fmla="*/ 13 w 33"/>
                <a:gd name="T27" fmla="*/ 33 h 66"/>
                <a:gd name="T28" fmla="*/ 12 w 33"/>
                <a:gd name="T29" fmla="*/ 22 h 66"/>
                <a:gd name="T30" fmla="*/ 8 w 33"/>
                <a:gd name="T31"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66">
                  <a:moveTo>
                    <a:pt x="8" y="4"/>
                  </a:moveTo>
                  <a:cubicBezTo>
                    <a:pt x="0" y="15"/>
                    <a:pt x="0" y="15"/>
                    <a:pt x="0" y="15"/>
                  </a:cubicBezTo>
                  <a:cubicBezTo>
                    <a:pt x="0" y="15"/>
                    <a:pt x="3" y="19"/>
                    <a:pt x="4" y="20"/>
                  </a:cubicBezTo>
                  <a:cubicBezTo>
                    <a:pt x="5" y="21"/>
                    <a:pt x="5" y="27"/>
                    <a:pt x="5" y="34"/>
                  </a:cubicBezTo>
                  <a:cubicBezTo>
                    <a:pt x="5" y="42"/>
                    <a:pt x="5" y="58"/>
                    <a:pt x="5" y="61"/>
                  </a:cubicBezTo>
                  <a:cubicBezTo>
                    <a:pt x="6" y="64"/>
                    <a:pt x="6" y="66"/>
                    <a:pt x="6" y="66"/>
                  </a:cubicBezTo>
                  <a:cubicBezTo>
                    <a:pt x="6" y="66"/>
                    <a:pt x="10" y="54"/>
                    <a:pt x="12" y="45"/>
                  </a:cubicBezTo>
                  <a:cubicBezTo>
                    <a:pt x="15" y="35"/>
                    <a:pt x="21" y="24"/>
                    <a:pt x="25" y="18"/>
                  </a:cubicBezTo>
                  <a:cubicBezTo>
                    <a:pt x="29" y="12"/>
                    <a:pt x="33" y="4"/>
                    <a:pt x="33" y="4"/>
                  </a:cubicBezTo>
                  <a:cubicBezTo>
                    <a:pt x="30" y="0"/>
                    <a:pt x="30" y="0"/>
                    <a:pt x="30" y="0"/>
                  </a:cubicBezTo>
                  <a:cubicBezTo>
                    <a:pt x="30" y="0"/>
                    <a:pt x="25" y="4"/>
                    <a:pt x="22" y="7"/>
                  </a:cubicBezTo>
                  <a:cubicBezTo>
                    <a:pt x="18" y="10"/>
                    <a:pt x="14" y="12"/>
                    <a:pt x="14" y="12"/>
                  </a:cubicBezTo>
                  <a:cubicBezTo>
                    <a:pt x="14" y="12"/>
                    <a:pt x="21" y="16"/>
                    <a:pt x="19" y="21"/>
                  </a:cubicBezTo>
                  <a:cubicBezTo>
                    <a:pt x="17" y="27"/>
                    <a:pt x="14" y="27"/>
                    <a:pt x="13" y="33"/>
                  </a:cubicBezTo>
                  <a:cubicBezTo>
                    <a:pt x="12" y="39"/>
                    <a:pt x="14" y="26"/>
                    <a:pt x="12" y="22"/>
                  </a:cubicBezTo>
                  <a:cubicBezTo>
                    <a:pt x="10" y="17"/>
                    <a:pt x="6" y="20"/>
                    <a:pt x="8" y="4"/>
                  </a:cubicBezTo>
                  <a:close/>
                </a:path>
              </a:pathLst>
            </a:custGeom>
            <a:grpFill/>
            <a:ln w="38100" cap="rnd" cmpd="sng" algn="ctr">
              <a:noFill/>
              <a:prstDash val="solid"/>
            </a:ln>
            <a:effectLst/>
            <a:extLst/>
          </p:spPr>
          <p:txBody>
            <a:bodyPr rtlCol="0" anchor="ctr"/>
            <a:lstStyle/>
            <a:p>
              <a:pPr algn="ctr" defTabSz="89291"/>
              <a:endParaRPr lang="en-US" sz="1289" kern="0">
                <a:solidFill>
                  <a:prstClr val="white"/>
                </a:solidFill>
                <a:latin typeface="Century Gothic" panose="020B0502020202020204"/>
              </a:endParaRPr>
            </a:p>
          </p:txBody>
        </p:sp>
        <p:sp>
          <p:nvSpPr>
            <p:cNvPr id="30" name="Freeform 39"/>
            <p:cNvSpPr>
              <a:spLocks/>
            </p:cNvSpPr>
            <p:nvPr/>
          </p:nvSpPr>
          <p:spPr bwMode="auto">
            <a:xfrm>
              <a:off x="3894138" y="2192338"/>
              <a:ext cx="19050" cy="26987"/>
            </a:xfrm>
            <a:custGeom>
              <a:avLst/>
              <a:gdLst>
                <a:gd name="T0" fmla="*/ 7 w 12"/>
                <a:gd name="T1" fmla="*/ 0 h 17"/>
                <a:gd name="T2" fmla="*/ 0 w 12"/>
                <a:gd name="T3" fmla="*/ 17 h 17"/>
                <a:gd name="T4" fmla="*/ 12 w 12"/>
                <a:gd name="T5" fmla="*/ 17 h 17"/>
                <a:gd name="T6" fmla="*/ 7 w 12"/>
                <a:gd name="T7" fmla="*/ 0 h 17"/>
              </a:gdLst>
              <a:ahLst/>
              <a:cxnLst>
                <a:cxn ang="0">
                  <a:pos x="T0" y="T1"/>
                </a:cxn>
                <a:cxn ang="0">
                  <a:pos x="T2" y="T3"/>
                </a:cxn>
                <a:cxn ang="0">
                  <a:pos x="T4" y="T5"/>
                </a:cxn>
                <a:cxn ang="0">
                  <a:pos x="T6" y="T7"/>
                </a:cxn>
              </a:cxnLst>
              <a:rect l="0" t="0" r="r" b="b"/>
              <a:pathLst>
                <a:path w="12" h="17">
                  <a:moveTo>
                    <a:pt x="7" y="0"/>
                  </a:moveTo>
                  <a:lnTo>
                    <a:pt x="0" y="17"/>
                  </a:lnTo>
                  <a:lnTo>
                    <a:pt x="12" y="17"/>
                  </a:lnTo>
                  <a:lnTo>
                    <a:pt x="7" y="0"/>
                  </a:lnTo>
                  <a:close/>
                </a:path>
              </a:pathLst>
            </a:custGeom>
            <a:grpFill/>
            <a:ln w="38100" cap="rnd" cmpd="sng" algn="ctr">
              <a:noFill/>
              <a:prstDash val="solid"/>
            </a:ln>
            <a:effectLst/>
            <a:extLst/>
          </p:spPr>
          <p:txBody>
            <a:bodyPr rtlCol="0" anchor="ctr"/>
            <a:lstStyle/>
            <a:p>
              <a:pPr algn="ctr" defTabSz="89291"/>
              <a:endParaRPr lang="en-US" sz="1289" kern="0">
                <a:solidFill>
                  <a:prstClr val="white"/>
                </a:solidFill>
                <a:latin typeface="Century Gothic" panose="020B0502020202020204"/>
              </a:endParaRPr>
            </a:p>
          </p:txBody>
        </p:sp>
      </p:grpSp>
      <p:cxnSp>
        <p:nvCxnSpPr>
          <p:cNvPr id="66" name="Straight Connector 65"/>
          <p:cNvCxnSpPr/>
          <p:nvPr/>
        </p:nvCxnSpPr>
        <p:spPr>
          <a:xfrm flipH="1">
            <a:off x="1098103" y="3804741"/>
            <a:ext cx="6953553" cy="0"/>
          </a:xfrm>
          <a:prstGeom prst="line">
            <a:avLst/>
          </a:prstGeom>
          <a:ln>
            <a:solidFill>
              <a:srgbClr val="78797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2839486"/>
      </p:ext>
    </p:extLst>
  </p:cSld>
  <p:clrMapOvr>
    <a:masterClrMapping/>
  </p:clrMapOvr>
  <p:transition spd="slow">
    <p:pull dir="l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39519" y="2490202"/>
            <a:ext cx="3476264" cy="1424818"/>
          </a:xfrm>
          <a:prstGeom prst="rect">
            <a:avLst/>
          </a:prstGeom>
          <a:solidFill>
            <a:schemeClr val="bg1">
              <a:alpha val="19000"/>
            </a:schemeClr>
          </a:solidFill>
          <a:ln w="38100" cap="rnd" cmpd="sng" algn="ctr">
            <a:noFill/>
            <a:prstDash val="solid"/>
          </a:ln>
          <a:effectLst/>
        </p:spPr>
        <p:txBody>
          <a:bodyPr rtlCol="0" anchor="ctr"/>
          <a:lstStyle/>
          <a:p>
            <a:pPr algn="ctr" defTabSz="89291"/>
            <a:endParaRPr lang="en-US" sz="1289" kern="0">
              <a:solidFill>
                <a:prstClr val="white"/>
              </a:solidFill>
              <a:latin typeface="Rockwell" panose="02060603020205020403" pitchFamily="18" charset="0"/>
            </a:endParaRPr>
          </a:p>
        </p:txBody>
      </p:sp>
      <p:sp>
        <p:nvSpPr>
          <p:cNvPr id="5" name="Rectangle 4"/>
          <p:cNvSpPr/>
          <p:nvPr/>
        </p:nvSpPr>
        <p:spPr>
          <a:xfrm>
            <a:off x="1039519" y="4015252"/>
            <a:ext cx="3476264" cy="1424818"/>
          </a:xfrm>
          <a:prstGeom prst="rect">
            <a:avLst/>
          </a:prstGeom>
          <a:solidFill>
            <a:schemeClr val="bg1">
              <a:alpha val="19000"/>
            </a:schemeClr>
          </a:solidFill>
          <a:ln w="38100" cap="rnd" cmpd="sng" algn="ctr">
            <a:noFill/>
            <a:prstDash val="solid"/>
          </a:ln>
          <a:effectLst/>
        </p:spPr>
        <p:txBody>
          <a:bodyPr rtlCol="0" anchor="ctr"/>
          <a:lstStyle/>
          <a:p>
            <a:pPr algn="ctr" defTabSz="89291"/>
            <a:endParaRPr lang="en-US" sz="1289" kern="0">
              <a:solidFill>
                <a:prstClr val="white"/>
              </a:solidFill>
              <a:latin typeface="Rockwell" panose="02060603020205020403" pitchFamily="18" charset="0"/>
            </a:endParaRPr>
          </a:p>
        </p:txBody>
      </p:sp>
      <p:sp>
        <p:nvSpPr>
          <p:cNvPr id="6" name="Rectangle 5"/>
          <p:cNvSpPr/>
          <p:nvPr/>
        </p:nvSpPr>
        <p:spPr>
          <a:xfrm>
            <a:off x="4628217" y="2490202"/>
            <a:ext cx="3476264" cy="1424818"/>
          </a:xfrm>
          <a:prstGeom prst="rect">
            <a:avLst/>
          </a:prstGeom>
          <a:solidFill>
            <a:schemeClr val="bg1">
              <a:alpha val="19000"/>
            </a:schemeClr>
          </a:solidFill>
          <a:ln w="38100" cap="rnd" cmpd="sng" algn="ctr">
            <a:noFill/>
            <a:prstDash val="solid"/>
          </a:ln>
          <a:effectLst/>
        </p:spPr>
        <p:txBody>
          <a:bodyPr rtlCol="0" anchor="ctr"/>
          <a:lstStyle/>
          <a:p>
            <a:pPr algn="ctr" defTabSz="89291"/>
            <a:endParaRPr lang="en-US" sz="1289" kern="0">
              <a:solidFill>
                <a:prstClr val="white"/>
              </a:solidFill>
              <a:latin typeface="Rockwell" panose="02060603020205020403" pitchFamily="18" charset="0"/>
            </a:endParaRPr>
          </a:p>
        </p:txBody>
      </p:sp>
      <p:sp>
        <p:nvSpPr>
          <p:cNvPr id="7" name="Rectangle 6"/>
          <p:cNvSpPr/>
          <p:nvPr/>
        </p:nvSpPr>
        <p:spPr>
          <a:xfrm>
            <a:off x="4628217" y="4015252"/>
            <a:ext cx="3476264" cy="1424818"/>
          </a:xfrm>
          <a:prstGeom prst="rect">
            <a:avLst/>
          </a:prstGeom>
          <a:solidFill>
            <a:schemeClr val="bg1">
              <a:alpha val="19000"/>
            </a:schemeClr>
          </a:solidFill>
          <a:ln w="38100" cap="rnd" cmpd="sng" algn="ctr">
            <a:noFill/>
            <a:prstDash val="solid"/>
          </a:ln>
          <a:effectLst/>
        </p:spPr>
        <p:txBody>
          <a:bodyPr rtlCol="0" anchor="ctr"/>
          <a:lstStyle/>
          <a:p>
            <a:pPr algn="ctr" defTabSz="89291"/>
            <a:endParaRPr lang="en-US" sz="1289" kern="0">
              <a:solidFill>
                <a:prstClr val="white"/>
              </a:solidFill>
              <a:latin typeface="Rockwell" panose="02060603020205020403" pitchFamily="18" charset="0"/>
            </a:endParaRPr>
          </a:p>
        </p:txBody>
      </p:sp>
      <p:sp>
        <p:nvSpPr>
          <p:cNvPr id="8" name="Rectangle 7"/>
          <p:cNvSpPr/>
          <p:nvPr/>
        </p:nvSpPr>
        <p:spPr>
          <a:xfrm>
            <a:off x="1039521" y="2490201"/>
            <a:ext cx="867375" cy="1424818"/>
          </a:xfrm>
          <a:prstGeom prst="rect">
            <a:avLst/>
          </a:prstGeom>
          <a:gradFill flip="none" rotWithShape="1">
            <a:gsLst>
              <a:gs pos="100000">
                <a:srgbClr val="01B0EE"/>
              </a:gs>
              <a:gs pos="0">
                <a:srgbClr val="3E4EAD"/>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41"/>
            <a:endParaRPr lang="en-US" sz="1350">
              <a:solidFill>
                <a:prstClr val="white"/>
              </a:solidFill>
              <a:latin typeface="Rockwell" panose="02060603020205020403" pitchFamily="18" charset="0"/>
            </a:endParaRPr>
          </a:p>
        </p:txBody>
      </p:sp>
      <p:sp>
        <p:nvSpPr>
          <p:cNvPr id="9" name="Rectangle 8"/>
          <p:cNvSpPr/>
          <p:nvPr/>
        </p:nvSpPr>
        <p:spPr>
          <a:xfrm>
            <a:off x="1039521" y="4015252"/>
            <a:ext cx="867375" cy="1424818"/>
          </a:xfrm>
          <a:prstGeom prst="rect">
            <a:avLst/>
          </a:prstGeom>
          <a:gradFill flip="none" rotWithShape="1">
            <a:gsLst>
              <a:gs pos="100000">
                <a:srgbClr val="B3D236"/>
              </a:gs>
              <a:gs pos="0">
                <a:srgbClr val="798C3B"/>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41"/>
            <a:endParaRPr lang="en-US" sz="1350">
              <a:solidFill>
                <a:prstClr val="white"/>
              </a:solidFill>
              <a:latin typeface="Rockwell" panose="02060603020205020403" pitchFamily="18" charset="0"/>
            </a:endParaRPr>
          </a:p>
        </p:txBody>
      </p:sp>
      <p:sp>
        <p:nvSpPr>
          <p:cNvPr id="10" name="Rectangle 9"/>
          <p:cNvSpPr/>
          <p:nvPr/>
        </p:nvSpPr>
        <p:spPr>
          <a:xfrm>
            <a:off x="4628217" y="2490200"/>
            <a:ext cx="867375" cy="1424818"/>
          </a:xfrm>
          <a:prstGeom prst="rect">
            <a:avLst/>
          </a:prstGeom>
          <a:gradFill flip="none" rotWithShape="1">
            <a:gsLst>
              <a:gs pos="100000">
                <a:srgbClr val="B3D236"/>
              </a:gs>
              <a:gs pos="0">
                <a:srgbClr val="798C3B"/>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41"/>
            <a:endParaRPr lang="en-US" sz="1350">
              <a:solidFill>
                <a:prstClr val="white"/>
              </a:solidFill>
              <a:latin typeface="Rockwell" panose="02060603020205020403" pitchFamily="18" charset="0"/>
            </a:endParaRPr>
          </a:p>
        </p:txBody>
      </p:sp>
      <p:sp>
        <p:nvSpPr>
          <p:cNvPr id="11" name="Rectangle 10"/>
          <p:cNvSpPr/>
          <p:nvPr/>
        </p:nvSpPr>
        <p:spPr>
          <a:xfrm>
            <a:off x="4628217" y="4015251"/>
            <a:ext cx="867375" cy="1424818"/>
          </a:xfrm>
          <a:prstGeom prst="rect">
            <a:avLst/>
          </a:prstGeom>
          <a:gradFill flip="none" rotWithShape="1">
            <a:gsLst>
              <a:gs pos="100000">
                <a:srgbClr val="01B0EE"/>
              </a:gs>
              <a:gs pos="0">
                <a:srgbClr val="3E4EAD"/>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41"/>
            <a:endParaRPr lang="en-US" sz="1350">
              <a:solidFill>
                <a:prstClr val="white"/>
              </a:solidFill>
              <a:latin typeface="Rockwell" panose="02060603020205020403" pitchFamily="18" charset="0"/>
            </a:endParaRPr>
          </a:p>
        </p:txBody>
      </p:sp>
      <p:sp>
        <p:nvSpPr>
          <p:cNvPr id="12" name="Rectangle 11"/>
          <p:cNvSpPr/>
          <p:nvPr/>
        </p:nvSpPr>
        <p:spPr>
          <a:xfrm>
            <a:off x="1066819" y="2799565"/>
            <a:ext cx="840077" cy="810671"/>
          </a:xfrm>
          <a:prstGeom prst="rect">
            <a:avLst/>
          </a:prstGeom>
        </p:spPr>
        <p:txBody>
          <a:bodyPr wrap="square">
            <a:spAutoFit/>
          </a:bodyPr>
          <a:lstStyle/>
          <a:p>
            <a:pPr defTabSz="178582"/>
            <a:r>
              <a:rPr lang="en-GB" sz="4668" spc="-59" dirty="0">
                <a:solidFill>
                  <a:srgbClr val="FFFFFF"/>
                </a:solidFill>
                <a:latin typeface="Rockwell" panose="02060603020205020403" pitchFamily="18" charset="0"/>
                <a:ea typeface="Roboto Bk" pitchFamily="2" charset="0"/>
              </a:rPr>
              <a:t>01</a:t>
            </a:r>
          </a:p>
        </p:txBody>
      </p:sp>
      <p:sp>
        <p:nvSpPr>
          <p:cNvPr id="13" name="Rectangle 12"/>
          <p:cNvSpPr/>
          <p:nvPr/>
        </p:nvSpPr>
        <p:spPr>
          <a:xfrm>
            <a:off x="1039519" y="4322323"/>
            <a:ext cx="840077" cy="810671"/>
          </a:xfrm>
          <a:prstGeom prst="rect">
            <a:avLst/>
          </a:prstGeom>
        </p:spPr>
        <p:txBody>
          <a:bodyPr wrap="square">
            <a:spAutoFit/>
          </a:bodyPr>
          <a:lstStyle/>
          <a:p>
            <a:pPr defTabSz="178582"/>
            <a:r>
              <a:rPr lang="en-GB" sz="4668" spc="-59" dirty="0">
                <a:solidFill>
                  <a:srgbClr val="FFFFFF"/>
                </a:solidFill>
                <a:latin typeface="Rockwell" panose="02060603020205020403" pitchFamily="18" charset="0"/>
                <a:ea typeface="Roboto Bk" pitchFamily="2" charset="0"/>
              </a:rPr>
              <a:t>03</a:t>
            </a:r>
          </a:p>
        </p:txBody>
      </p:sp>
      <p:sp>
        <p:nvSpPr>
          <p:cNvPr id="14" name="Rectangle 13"/>
          <p:cNvSpPr/>
          <p:nvPr/>
        </p:nvSpPr>
        <p:spPr>
          <a:xfrm>
            <a:off x="4628217" y="2797272"/>
            <a:ext cx="840077" cy="810671"/>
          </a:xfrm>
          <a:prstGeom prst="rect">
            <a:avLst/>
          </a:prstGeom>
        </p:spPr>
        <p:txBody>
          <a:bodyPr wrap="square">
            <a:spAutoFit/>
          </a:bodyPr>
          <a:lstStyle/>
          <a:p>
            <a:pPr defTabSz="178582"/>
            <a:r>
              <a:rPr lang="en-GB" sz="4668" spc="-59" dirty="0">
                <a:solidFill>
                  <a:srgbClr val="FFFFFF"/>
                </a:solidFill>
                <a:latin typeface="Rockwell" panose="02060603020205020403" pitchFamily="18" charset="0"/>
                <a:ea typeface="Roboto Bk" pitchFamily="2" charset="0"/>
              </a:rPr>
              <a:t>02</a:t>
            </a:r>
          </a:p>
        </p:txBody>
      </p:sp>
      <p:sp>
        <p:nvSpPr>
          <p:cNvPr id="15" name="Rectangle 14"/>
          <p:cNvSpPr/>
          <p:nvPr/>
        </p:nvSpPr>
        <p:spPr>
          <a:xfrm>
            <a:off x="4628217" y="4322322"/>
            <a:ext cx="840077" cy="810671"/>
          </a:xfrm>
          <a:prstGeom prst="rect">
            <a:avLst/>
          </a:prstGeom>
        </p:spPr>
        <p:txBody>
          <a:bodyPr wrap="square">
            <a:spAutoFit/>
          </a:bodyPr>
          <a:lstStyle/>
          <a:p>
            <a:pPr defTabSz="178582"/>
            <a:r>
              <a:rPr lang="en-GB" sz="4668" spc="-59" dirty="0">
                <a:solidFill>
                  <a:srgbClr val="FFFFFF"/>
                </a:solidFill>
                <a:latin typeface="Rockwell" panose="02060603020205020403" pitchFamily="18" charset="0"/>
                <a:ea typeface="Roboto Bk" pitchFamily="2" charset="0"/>
              </a:rPr>
              <a:t>04</a:t>
            </a:r>
          </a:p>
        </p:txBody>
      </p:sp>
      <p:sp>
        <p:nvSpPr>
          <p:cNvPr id="16" name="Rectangle 15"/>
          <p:cNvSpPr/>
          <p:nvPr/>
        </p:nvSpPr>
        <p:spPr>
          <a:xfrm>
            <a:off x="1895062" y="2936767"/>
            <a:ext cx="2596810" cy="531684"/>
          </a:xfrm>
          <a:prstGeom prst="rect">
            <a:avLst/>
          </a:prstGeom>
          <a:noFill/>
        </p:spPr>
        <p:txBody>
          <a:bodyPr wrap="square" rtlCol="0">
            <a:spAutoFit/>
          </a:bodyPr>
          <a:lstStyle/>
          <a:p>
            <a:pPr defTabSz="178582">
              <a:lnSpc>
                <a:spcPct val="110000"/>
              </a:lnSpc>
            </a:pPr>
            <a:r>
              <a:rPr lang="en-US" sz="2800" b="1" dirty="0">
                <a:solidFill>
                  <a:schemeClr val="bg2">
                    <a:lumMod val="25000"/>
                  </a:schemeClr>
                </a:solidFill>
                <a:latin typeface="Rockwell" panose="02060603020205020403" pitchFamily="18" charset="0"/>
                <a:ea typeface="Roboto Bk" pitchFamily="2" charset="0"/>
              </a:rPr>
              <a:t>EMOTIONAL</a:t>
            </a:r>
            <a:endParaRPr lang="en-US" b="1" dirty="0">
              <a:solidFill>
                <a:schemeClr val="bg2">
                  <a:lumMod val="25000"/>
                </a:schemeClr>
              </a:solidFill>
              <a:latin typeface="Rockwell" panose="02060603020205020403" pitchFamily="18" charset="0"/>
              <a:ea typeface="Roboto Lt" pitchFamily="2" charset="0"/>
            </a:endParaRPr>
          </a:p>
        </p:txBody>
      </p:sp>
      <p:sp>
        <p:nvSpPr>
          <p:cNvPr id="17" name="Rectangle 16"/>
          <p:cNvSpPr/>
          <p:nvPr/>
        </p:nvSpPr>
        <p:spPr>
          <a:xfrm>
            <a:off x="5495592" y="2919454"/>
            <a:ext cx="2500711" cy="531684"/>
          </a:xfrm>
          <a:prstGeom prst="rect">
            <a:avLst/>
          </a:prstGeom>
          <a:noFill/>
        </p:spPr>
        <p:txBody>
          <a:bodyPr wrap="square" rtlCol="0">
            <a:spAutoFit/>
          </a:bodyPr>
          <a:lstStyle/>
          <a:p>
            <a:pPr defTabSz="178582">
              <a:lnSpc>
                <a:spcPct val="110000"/>
              </a:lnSpc>
            </a:pPr>
            <a:r>
              <a:rPr lang="en-US" sz="2800" b="1" dirty="0">
                <a:solidFill>
                  <a:schemeClr val="bg2">
                    <a:lumMod val="25000"/>
                  </a:schemeClr>
                </a:solidFill>
                <a:latin typeface="Rockwell" panose="02060603020205020403" pitchFamily="18" charset="0"/>
              </a:rPr>
              <a:t>PHYSICAL</a:t>
            </a:r>
          </a:p>
        </p:txBody>
      </p:sp>
      <p:sp>
        <p:nvSpPr>
          <p:cNvPr id="18" name="Rectangle 17"/>
          <p:cNvSpPr/>
          <p:nvPr/>
        </p:nvSpPr>
        <p:spPr>
          <a:xfrm>
            <a:off x="1906897" y="4461817"/>
            <a:ext cx="2404746" cy="531684"/>
          </a:xfrm>
          <a:prstGeom prst="rect">
            <a:avLst/>
          </a:prstGeom>
          <a:noFill/>
        </p:spPr>
        <p:txBody>
          <a:bodyPr wrap="square" rtlCol="0">
            <a:spAutoFit/>
          </a:bodyPr>
          <a:lstStyle/>
          <a:p>
            <a:pPr defTabSz="178582">
              <a:lnSpc>
                <a:spcPct val="110000"/>
              </a:lnSpc>
            </a:pPr>
            <a:r>
              <a:rPr lang="en-US" sz="2800" b="1" dirty="0">
                <a:solidFill>
                  <a:schemeClr val="bg2">
                    <a:lumMod val="25000"/>
                  </a:schemeClr>
                </a:solidFill>
                <a:latin typeface="Rockwell" panose="02060603020205020403" pitchFamily="18" charset="0"/>
              </a:rPr>
              <a:t>PERSONAL</a:t>
            </a:r>
          </a:p>
        </p:txBody>
      </p:sp>
      <p:sp>
        <p:nvSpPr>
          <p:cNvPr id="19" name="Rectangle 18"/>
          <p:cNvSpPr/>
          <p:nvPr/>
        </p:nvSpPr>
        <p:spPr>
          <a:xfrm>
            <a:off x="5495592" y="4461817"/>
            <a:ext cx="2500711" cy="531684"/>
          </a:xfrm>
          <a:prstGeom prst="rect">
            <a:avLst/>
          </a:prstGeom>
          <a:noFill/>
        </p:spPr>
        <p:txBody>
          <a:bodyPr wrap="square" rtlCol="0">
            <a:spAutoFit/>
          </a:bodyPr>
          <a:lstStyle/>
          <a:p>
            <a:pPr defTabSz="178582">
              <a:lnSpc>
                <a:spcPct val="110000"/>
              </a:lnSpc>
            </a:pPr>
            <a:r>
              <a:rPr lang="en-US" sz="2800" b="1" dirty="0">
                <a:solidFill>
                  <a:schemeClr val="bg2">
                    <a:lumMod val="25000"/>
                  </a:schemeClr>
                </a:solidFill>
                <a:latin typeface="Rockwell" panose="02060603020205020403" pitchFamily="18" charset="0"/>
              </a:rPr>
              <a:t>WORK</a:t>
            </a:r>
          </a:p>
        </p:txBody>
      </p:sp>
      <p:sp>
        <p:nvSpPr>
          <p:cNvPr id="21" name="TextBox 20"/>
          <p:cNvSpPr txBox="1"/>
          <p:nvPr/>
        </p:nvSpPr>
        <p:spPr>
          <a:xfrm>
            <a:off x="2271105" y="1317153"/>
            <a:ext cx="4601791" cy="757130"/>
          </a:xfrm>
          <a:prstGeom prst="rect">
            <a:avLst/>
          </a:prstGeom>
          <a:noFill/>
        </p:spPr>
        <p:txBody>
          <a:bodyPr wrap="square" rtlCol="0">
            <a:spAutoFit/>
          </a:bodyPr>
          <a:lstStyle/>
          <a:p>
            <a:pPr algn="ctr" defTabSz="914341">
              <a:lnSpc>
                <a:spcPct val="80000"/>
              </a:lnSpc>
            </a:pPr>
            <a:r>
              <a:rPr lang="en-US" sz="5400" dirty="0">
                <a:solidFill>
                  <a:prstClr val="white"/>
                </a:solidFill>
                <a:latin typeface="Rockwell" panose="02060603020205020403" pitchFamily="18" charset="0"/>
                <a:ea typeface="Roboto Th" pitchFamily="2" charset="0"/>
              </a:rPr>
              <a:t>Indicators</a:t>
            </a:r>
          </a:p>
        </p:txBody>
      </p:sp>
    </p:spTree>
    <p:extLst>
      <p:ext uri="{BB962C8B-B14F-4D97-AF65-F5344CB8AC3E}">
        <p14:creationId xmlns:p14="http://schemas.microsoft.com/office/powerpoint/2010/main" val="3224841193"/>
      </p:ext>
    </p:extLst>
  </p:cSld>
  <p:clrMapOvr>
    <a:masterClrMapping/>
  </p:clrMapOvr>
  <p:transition spd="slow">
    <p:pull dir="l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69E4A6-4AD1-411B-94E8-9C94F52857B5}"/>
              </a:ext>
            </a:extLst>
          </p:cNvPr>
          <p:cNvSpPr/>
          <p:nvPr/>
        </p:nvSpPr>
        <p:spPr>
          <a:xfrm>
            <a:off x="238539" y="1658823"/>
            <a:ext cx="7265814" cy="3170099"/>
          </a:xfrm>
          <a:prstGeom prst="rect">
            <a:avLst/>
          </a:prstGeom>
          <a:solidFill>
            <a:schemeClr val="bg2">
              <a:alpha val="52000"/>
            </a:schemeClr>
          </a:solidFill>
        </p:spPr>
        <p:txBody>
          <a:bodyPr wrap="square">
            <a:spAutoFit/>
          </a:bodyPr>
          <a:lstStyle/>
          <a:p>
            <a:r>
              <a:rPr lang="en-US" sz="4000" b="1" dirty="0">
                <a:latin typeface="Rockwell" panose="02060603020205020403" pitchFamily="18" charset="0"/>
              </a:rPr>
              <a:t>Anger / Irritability</a:t>
            </a:r>
          </a:p>
          <a:p>
            <a:r>
              <a:rPr lang="en-US" sz="4000" b="1" dirty="0">
                <a:latin typeface="Rockwell" panose="02060603020205020403" pitchFamily="18" charset="0"/>
              </a:rPr>
              <a:t>Sadness, Depression</a:t>
            </a:r>
            <a:endParaRPr lang="en-US" sz="4000" dirty="0">
              <a:latin typeface="Rockwell" panose="02060603020205020403" pitchFamily="18" charset="0"/>
            </a:endParaRPr>
          </a:p>
          <a:p>
            <a:r>
              <a:rPr lang="en-US" sz="4000" b="1" dirty="0">
                <a:latin typeface="Rockwell" panose="02060603020205020403" pitchFamily="18" charset="0"/>
              </a:rPr>
              <a:t>Prolonged grief </a:t>
            </a:r>
            <a:endParaRPr lang="en-US" sz="4000" b="1" dirty="0">
              <a:latin typeface="Rockwell" panose="02060603020205020403" pitchFamily="18" charset="0"/>
              <a:ea typeface="ヒラギノ明朝 ProN W6" pitchFamily="-109" charset="-128"/>
              <a:cs typeface="ヒラギノ明朝 ProN W6" pitchFamily="-109" charset="-128"/>
            </a:endParaRPr>
          </a:p>
          <a:p>
            <a:r>
              <a:rPr lang="en-US" sz="4000" b="1" dirty="0">
                <a:latin typeface="Rockwell" panose="02060603020205020403" pitchFamily="18" charset="0"/>
              </a:rPr>
              <a:t>Anxiety</a:t>
            </a:r>
            <a:endParaRPr lang="en-US" sz="4000" dirty="0">
              <a:latin typeface="Rockwell" panose="02060603020205020403" pitchFamily="18" charset="0"/>
            </a:endParaRPr>
          </a:p>
          <a:p>
            <a:r>
              <a:rPr lang="en-US" sz="4000" b="1" dirty="0">
                <a:latin typeface="Rockwell" panose="02060603020205020403" pitchFamily="18" charset="0"/>
              </a:rPr>
              <a:t>Numb</a:t>
            </a:r>
            <a:endParaRPr lang="en-US" sz="4000" dirty="0">
              <a:latin typeface="Rockwell" panose="02060603020205020403" pitchFamily="18" charset="0"/>
            </a:endParaRPr>
          </a:p>
        </p:txBody>
      </p:sp>
      <p:pic>
        <p:nvPicPr>
          <p:cNvPr id="3" name="Picture 1">
            <a:extLst>
              <a:ext uri="{FF2B5EF4-FFF2-40B4-BE49-F238E27FC236}">
                <a16:creationId xmlns:a16="http://schemas.microsoft.com/office/drawing/2014/main" id="{E443BED9-3C2F-4A99-85B4-27BB929406AB}"/>
              </a:ext>
            </a:extLst>
          </p:cNvPr>
          <p:cNvPicPr>
            <a:picLocks noChangeArrowheads="1"/>
          </p:cNvPicPr>
          <p:nvPr/>
        </p:nvPicPr>
        <p:blipFill>
          <a:blip r:embed="rId3"/>
          <a:srcRect/>
          <a:stretch>
            <a:fillRect/>
          </a:stretch>
        </p:blipFill>
        <p:spPr bwMode="auto">
          <a:xfrm>
            <a:off x="6182759" y="3697483"/>
            <a:ext cx="2643188" cy="2607469"/>
          </a:xfrm>
          <a:prstGeom prst="rect">
            <a:avLst/>
          </a:prstGeom>
          <a:noFill/>
          <a:ln w="25400" cap="flat">
            <a:noFill/>
            <a:miter lim="800000"/>
            <a:headEnd/>
            <a:tailEnd/>
          </a:ln>
          <a:effectLst>
            <a:outerShdw blurRad="38100" dist="25399" dir="5400000" algn="ctr" rotWithShape="0">
              <a:schemeClr val="bg2">
                <a:alpha val="25999"/>
              </a:schemeClr>
            </a:outerShdw>
          </a:effectLst>
        </p:spPr>
      </p:pic>
      <p:sp>
        <p:nvSpPr>
          <p:cNvPr id="6" name="TextBox 5">
            <a:extLst>
              <a:ext uri="{FF2B5EF4-FFF2-40B4-BE49-F238E27FC236}">
                <a16:creationId xmlns:a16="http://schemas.microsoft.com/office/drawing/2014/main" id="{78453C41-D843-40E8-9136-C5018F7B2F26}"/>
              </a:ext>
            </a:extLst>
          </p:cNvPr>
          <p:cNvSpPr txBox="1"/>
          <p:nvPr/>
        </p:nvSpPr>
        <p:spPr>
          <a:xfrm>
            <a:off x="2005732" y="950937"/>
            <a:ext cx="5498621" cy="707886"/>
          </a:xfrm>
          <a:prstGeom prst="rect">
            <a:avLst/>
          </a:prstGeom>
          <a:noFill/>
        </p:spPr>
        <p:txBody>
          <a:bodyPr wrap="none" rtlCol="0">
            <a:spAutoFit/>
          </a:bodyPr>
          <a:lstStyle/>
          <a:p>
            <a:r>
              <a:rPr lang="en-US" sz="4000" b="1" dirty="0">
                <a:solidFill>
                  <a:schemeClr val="bg1"/>
                </a:solidFill>
                <a:latin typeface="Rockwell" panose="02060603020205020403" pitchFamily="18" charset="0"/>
              </a:rPr>
              <a:t>Emotional Indicators</a:t>
            </a:r>
          </a:p>
        </p:txBody>
      </p:sp>
    </p:spTree>
    <p:extLst>
      <p:ext uri="{BB962C8B-B14F-4D97-AF65-F5344CB8AC3E}">
        <p14:creationId xmlns:p14="http://schemas.microsoft.com/office/powerpoint/2010/main" val="1798794914"/>
      </p:ext>
    </p:extLst>
  </p:cSld>
  <p:clrMapOvr>
    <a:masterClrMapping/>
  </p:clrMapOvr>
  <p:transition spd="slow">
    <p:pull dir="l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69E4A6-4AD1-411B-94E8-9C94F52857B5}"/>
              </a:ext>
            </a:extLst>
          </p:cNvPr>
          <p:cNvSpPr/>
          <p:nvPr/>
        </p:nvSpPr>
        <p:spPr>
          <a:xfrm>
            <a:off x="238539" y="1658823"/>
            <a:ext cx="7265814" cy="3970318"/>
          </a:xfrm>
          <a:prstGeom prst="rect">
            <a:avLst/>
          </a:prstGeom>
          <a:solidFill>
            <a:schemeClr val="bg2">
              <a:alpha val="52000"/>
            </a:schemeClr>
          </a:solidFill>
        </p:spPr>
        <p:txBody>
          <a:bodyPr wrap="square">
            <a:spAutoFit/>
          </a:bodyPr>
          <a:lstStyle/>
          <a:p>
            <a:r>
              <a:rPr lang="en-US" sz="3600" b="1" dirty="0">
                <a:latin typeface="Rockwell" panose="02060603020205020403" pitchFamily="18" charset="0"/>
              </a:rPr>
              <a:t>Isolation </a:t>
            </a:r>
          </a:p>
          <a:p>
            <a:r>
              <a:rPr lang="en-US" sz="3600" b="1" dirty="0">
                <a:latin typeface="Rockwell" panose="02060603020205020403" pitchFamily="18" charset="0"/>
              </a:rPr>
              <a:t>Cynical, Pessimistic, Critical</a:t>
            </a:r>
          </a:p>
          <a:p>
            <a:r>
              <a:rPr lang="en-US" sz="3600" b="1" dirty="0">
                <a:latin typeface="Rockwell" panose="02060603020205020403" pitchFamily="18" charset="0"/>
              </a:rPr>
              <a:t>Mood swings</a:t>
            </a:r>
            <a:endParaRPr lang="en-US" sz="3600" dirty="0">
              <a:latin typeface="Rockwell" panose="02060603020205020403" pitchFamily="18" charset="0"/>
            </a:endParaRPr>
          </a:p>
          <a:p>
            <a:r>
              <a:rPr lang="en-US" sz="3600" b="1" dirty="0">
                <a:latin typeface="Rockwell" panose="02060603020205020403" pitchFamily="18" charset="0"/>
              </a:rPr>
              <a:t>Substance abusing</a:t>
            </a:r>
            <a:endParaRPr lang="en-US" sz="3600" dirty="0">
              <a:latin typeface="Rockwell" panose="02060603020205020403" pitchFamily="18" charset="0"/>
            </a:endParaRPr>
          </a:p>
          <a:p>
            <a:r>
              <a:rPr lang="en-US" sz="3600" b="1" dirty="0">
                <a:latin typeface="Rockwell" panose="02060603020205020403" pitchFamily="18" charset="0"/>
              </a:rPr>
              <a:t>Memory/ Concentration problems</a:t>
            </a:r>
          </a:p>
          <a:p>
            <a:r>
              <a:rPr lang="en-US" sz="3600" b="1" dirty="0">
                <a:latin typeface="Rockwell" panose="02060603020205020403" pitchFamily="18" charset="0"/>
              </a:rPr>
              <a:t>Self - Entitlement</a:t>
            </a:r>
          </a:p>
        </p:txBody>
      </p:sp>
      <p:sp>
        <p:nvSpPr>
          <p:cNvPr id="6" name="TextBox 5">
            <a:extLst>
              <a:ext uri="{FF2B5EF4-FFF2-40B4-BE49-F238E27FC236}">
                <a16:creationId xmlns:a16="http://schemas.microsoft.com/office/drawing/2014/main" id="{78453C41-D843-40E8-9136-C5018F7B2F26}"/>
              </a:ext>
            </a:extLst>
          </p:cNvPr>
          <p:cNvSpPr txBox="1"/>
          <p:nvPr/>
        </p:nvSpPr>
        <p:spPr>
          <a:xfrm>
            <a:off x="2393595" y="950937"/>
            <a:ext cx="5110758" cy="707886"/>
          </a:xfrm>
          <a:prstGeom prst="rect">
            <a:avLst/>
          </a:prstGeom>
          <a:noFill/>
        </p:spPr>
        <p:txBody>
          <a:bodyPr wrap="none" rtlCol="0">
            <a:spAutoFit/>
          </a:bodyPr>
          <a:lstStyle/>
          <a:p>
            <a:r>
              <a:rPr lang="en-US" sz="4000" b="1" dirty="0">
                <a:solidFill>
                  <a:schemeClr val="bg1"/>
                </a:solidFill>
                <a:latin typeface="Rockwell" panose="02060603020205020403" pitchFamily="18" charset="0"/>
              </a:rPr>
              <a:t>Personal Indicators</a:t>
            </a:r>
          </a:p>
        </p:txBody>
      </p:sp>
      <p:pic>
        <p:nvPicPr>
          <p:cNvPr id="7" name="Picture 1">
            <a:extLst>
              <a:ext uri="{FF2B5EF4-FFF2-40B4-BE49-F238E27FC236}">
                <a16:creationId xmlns:a16="http://schemas.microsoft.com/office/drawing/2014/main" id="{35CF8761-3527-42C6-BF5B-43AE9BAEE9FE}"/>
              </a:ext>
            </a:extLst>
          </p:cNvPr>
          <p:cNvPicPr>
            <a:picLocks noChangeArrowheads="1"/>
          </p:cNvPicPr>
          <p:nvPr/>
        </p:nvPicPr>
        <p:blipFill>
          <a:blip r:embed="rId3"/>
          <a:srcRect/>
          <a:stretch>
            <a:fillRect/>
          </a:stretch>
        </p:blipFill>
        <p:spPr bwMode="auto">
          <a:xfrm>
            <a:off x="6571371" y="3498575"/>
            <a:ext cx="2572629" cy="3359425"/>
          </a:xfrm>
          <a:prstGeom prst="rect">
            <a:avLst/>
          </a:prstGeom>
          <a:noFill/>
          <a:ln w="25400" cap="flat">
            <a:noFill/>
            <a:miter lim="800000"/>
            <a:headEnd/>
            <a:tailEnd/>
          </a:ln>
        </p:spPr>
      </p:pic>
    </p:spTree>
    <p:extLst>
      <p:ext uri="{BB962C8B-B14F-4D97-AF65-F5344CB8AC3E}">
        <p14:creationId xmlns:p14="http://schemas.microsoft.com/office/powerpoint/2010/main" val="546192675"/>
      </p:ext>
    </p:extLst>
  </p:cSld>
  <p:clrMapOvr>
    <a:masterClrMapping/>
  </p:clrMapOvr>
  <p:transition spd="slow">
    <p:pull dir="ld"/>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50000"/>
                <a:lumOff val="50000"/>
              </a:schemeClr>
            </a:gs>
            <a:gs pos="88000">
              <a:schemeClr val="tx1">
                <a:lumMod val="85000"/>
                <a:lumOff val="15000"/>
              </a:schemeClr>
            </a:gs>
          </a:gsLst>
          <a:lin ang="5400000" scaled="1"/>
        </a:gra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6965792-126B-4C08-99C8-E1452E779196}"/>
              </a:ext>
            </a:extLst>
          </p:cNvPr>
          <p:cNvPicPr>
            <a:picLocks noChangeAspect="1" noChangeArrowheads="1"/>
          </p:cNvPicPr>
          <p:nvPr/>
        </p:nvPicPr>
        <p:blipFill>
          <a:blip r:embed="rId2"/>
          <a:srcRect/>
          <a:stretch>
            <a:fillRect/>
          </a:stretch>
        </p:blipFill>
        <p:spPr bwMode="auto">
          <a:xfrm>
            <a:off x="1829556" y="29869"/>
            <a:ext cx="4888149" cy="6828131"/>
          </a:xfrm>
          <a:prstGeom prst="rect">
            <a:avLst/>
          </a:prstGeom>
          <a:noFill/>
          <a:ln w="9525">
            <a:noFill/>
            <a:miter lim="800000"/>
            <a:headEnd/>
            <a:tailEnd/>
          </a:ln>
          <a:effectLst/>
        </p:spPr>
      </p:pic>
    </p:spTree>
    <p:extLst>
      <p:ext uri="{BB962C8B-B14F-4D97-AF65-F5344CB8AC3E}">
        <p14:creationId xmlns:p14="http://schemas.microsoft.com/office/powerpoint/2010/main" val="1407925037"/>
      </p:ext>
    </p:extLst>
  </p:cSld>
  <p:clrMapOvr>
    <a:masterClrMapping/>
  </p:clrMapOvr>
  <p:transition spd="slow">
    <p:pull dir="l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69E4A6-4AD1-411B-94E8-9C94F52857B5}"/>
              </a:ext>
            </a:extLst>
          </p:cNvPr>
          <p:cNvSpPr/>
          <p:nvPr/>
        </p:nvSpPr>
        <p:spPr>
          <a:xfrm>
            <a:off x="238539" y="1658823"/>
            <a:ext cx="7265814" cy="2554545"/>
          </a:xfrm>
          <a:prstGeom prst="rect">
            <a:avLst/>
          </a:prstGeom>
          <a:solidFill>
            <a:schemeClr val="bg2">
              <a:alpha val="52000"/>
            </a:schemeClr>
          </a:solidFill>
        </p:spPr>
        <p:txBody>
          <a:bodyPr wrap="square">
            <a:spAutoFit/>
          </a:bodyPr>
          <a:lstStyle/>
          <a:p>
            <a:r>
              <a:rPr lang="en-US" sz="4000" b="1" dirty="0">
                <a:latin typeface="Rockwell" panose="02060603020205020403" pitchFamily="18" charset="0"/>
              </a:rPr>
              <a:t>General Sickness</a:t>
            </a:r>
          </a:p>
          <a:p>
            <a:r>
              <a:rPr lang="en-US" sz="4000" b="1" dirty="0">
                <a:latin typeface="Rockwell" panose="02060603020205020403" pitchFamily="18" charset="0"/>
              </a:rPr>
              <a:t>Flu or cold like symptoms</a:t>
            </a:r>
          </a:p>
          <a:p>
            <a:r>
              <a:rPr lang="en-US" sz="4000" b="1" dirty="0">
                <a:latin typeface="Rockwell" panose="02060603020205020403" pitchFamily="18" charset="0"/>
              </a:rPr>
              <a:t>Lethargy</a:t>
            </a:r>
          </a:p>
          <a:p>
            <a:r>
              <a:rPr lang="en-US" sz="4000" b="1" dirty="0">
                <a:latin typeface="Rockwell" panose="02060603020205020403" pitchFamily="18" charset="0"/>
              </a:rPr>
              <a:t>Sleep problems</a:t>
            </a:r>
            <a:endParaRPr lang="en-US" sz="3200" dirty="0">
              <a:latin typeface="Rockwell" panose="02060603020205020403" pitchFamily="18" charset="0"/>
            </a:endParaRPr>
          </a:p>
        </p:txBody>
      </p:sp>
      <p:sp>
        <p:nvSpPr>
          <p:cNvPr id="6" name="TextBox 5">
            <a:extLst>
              <a:ext uri="{FF2B5EF4-FFF2-40B4-BE49-F238E27FC236}">
                <a16:creationId xmlns:a16="http://schemas.microsoft.com/office/drawing/2014/main" id="{78453C41-D843-40E8-9136-C5018F7B2F26}"/>
              </a:ext>
            </a:extLst>
          </p:cNvPr>
          <p:cNvSpPr txBox="1"/>
          <p:nvPr/>
        </p:nvSpPr>
        <p:spPr>
          <a:xfrm>
            <a:off x="2393595" y="950937"/>
            <a:ext cx="5061322" cy="707886"/>
          </a:xfrm>
          <a:prstGeom prst="rect">
            <a:avLst/>
          </a:prstGeom>
          <a:noFill/>
        </p:spPr>
        <p:txBody>
          <a:bodyPr wrap="none" rtlCol="0">
            <a:spAutoFit/>
          </a:bodyPr>
          <a:lstStyle/>
          <a:p>
            <a:r>
              <a:rPr lang="en-US" sz="4000" b="1" dirty="0">
                <a:solidFill>
                  <a:schemeClr val="bg1"/>
                </a:solidFill>
                <a:latin typeface="Rockwell" panose="02060603020205020403" pitchFamily="18" charset="0"/>
              </a:rPr>
              <a:t>Physical Indicators</a:t>
            </a:r>
          </a:p>
        </p:txBody>
      </p:sp>
      <p:pic>
        <p:nvPicPr>
          <p:cNvPr id="8" name="Picture 2">
            <a:extLst>
              <a:ext uri="{FF2B5EF4-FFF2-40B4-BE49-F238E27FC236}">
                <a16:creationId xmlns:a16="http://schemas.microsoft.com/office/drawing/2014/main" id="{11C4073F-A3AE-4953-9117-08EDCCAA6880}"/>
              </a:ext>
            </a:extLst>
          </p:cNvPr>
          <p:cNvPicPr>
            <a:picLocks noChangeArrowheads="1"/>
          </p:cNvPicPr>
          <p:nvPr/>
        </p:nvPicPr>
        <p:blipFill>
          <a:blip r:embed="rId3"/>
          <a:srcRect/>
          <a:stretch>
            <a:fillRect/>
          </a:stretch>
        </p:blipFill>
        <p:spPr bwMode="auto">
          <a:xfrm>
            <a:off x="6539734" y="3313043"/>
            <a:ext cx="1586265" cy="3544957"/>
          </a:xfrm>
          <a:prstGeom prst="rect">
            <a:avLst/>
          </a:prstGeom>
          <a:noFill/>
          <a:ln w="25400" cap="flat">
            <a:noFill/>
            <a:miter lim="800000"/>
            <a:headEnd/>
            <a:tailEnd/>
          </a:ln>
        </p:spPr>
      </p:pic>
    </p:spTree>
    <p:extLst>
      <p:ext uri="{BB962C8B-B14F-4D97-AF65-F5344CB8AC3E}">
        <p14:creationId xmlns:p14="http://schemas.microsoft.com/office/powerpoint/2010/main" val="3093308969"/>
      </p:ext>
    </p:extLst>
  </p:cSld>
  <p:clrMapOvr>
    <a:masterClrMapping/>
  </p:clrMapOvr>
  <p:transition spd="slow">
    <p:pull dir="ld"/>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8E4A2-CDD7-4F17-A46D-013707767E78}"/>
              </a:ext>
            </a:extLst>
          </p:cNvPr>
          <p:cNvSpPr>
            <a:spLocks noGrp="1"/>
          </p:cNvSpPr>
          <p:nvPr>
            <p:ph type="title"/>
          </p:nvPr>
        </p:nvSpPr>
        <p:spPr>
          <a:xfrm>
            <a:off x="0" y="2398852"/>
            <a:ext cx="7886700" cy="861183"/>
          </a:xfrm>
        </p:spPr>
        <p:txBody>
          <a:bodyPr>
            <a:normAutofit fontScale="90000"/>
          </a:bodyPr>
          <a:lstStyle/>
          <a:p>
            <a:r>
              <a:rPr lang="en-US" dirty="0">
                <a:solidFill>
                  <a:schemeClr val="bg1"/>
                </a:solidFill>
              </a:rPr>
              <a:t>A Word About Sleep</a:t>
            </a:r>
          </a:p>
        </p:txBody>
      </p:sp>
      <p:sp>
        <p:nvSpPr>
          <p:cNvPr id="3" name="Text Placeholder 2">
            <a:extLst>
              <a:ext uri="{FF2B5EF4-FFF2-40B4-BE49-F238E27FC236}">
                <a16:creationId xmlns:a16="http://schemas.microsoft.com/office/drawing/2014/main" id="{35C8F7AE-7AE7-4D72-858E-73EAE740BD89}"/>
              </a:ext>
            </a:extLst>
          </p:cNvPr>
          <p:cNvSpPr>
            <a:spLocks noGrp="1"/>
          </p:cNvSpPr>
          <p:nvPr>
            <p:ph type="body" idx="1"/>
          </p:nvPr>
        </p:nvSpPr>
        <p:spPr>
          <a:xfrm>
            <a:off x="572383" y="4244908"/>
            <a:ext cx="8454887" cy="1500187"/>
          </a:xfrm>
        </p:spPr>
        <p:txBody>
          <a:bodyPr/>
          <a:lstStyle/>
          <a:p>
            <a:pPr algn="r"/>
            <a:r>
              <a:rPr lang="en-US" sz="3200" dirty="0">
                <a:solidFill>
                  <a:schemeClr val="bg1"/>
                </a:solidFill>
              </a:rPr>
              <a:t>Disruption of normal sleep patterns can be a primary cause of Compassion Fatigue</a:t>
            </a:r>
          </a:p>
          <a:p>
            <a:endParaRPr lang="en-US" dirty="0"/>
          </a:p>
        </p:txBody>
      </p:sp>
    </p:spTree>
    <p:extLst>
      <p:ext uri="{BB962C8B-B14F-4D97-AF65-F5344CB8AC3E}">
        <p14:creationId xmlns:p14="http://schemas.microsoft.com/office/powerpoint/2010/main" val="1125491785"/>
      </p:ext>
    </p:extLst>
  </p:cSld>
  <p:clrMapOvr>
    <a:masterClrMapping/>
  </p:clrMapOvr>
  <p:transition spd="slow">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69E4A6-4AD1-411B-94E8-9C94F52857B5}"/>
              </a:ext>
            </a:extLst>
          </p:cNvPr>
          <p:cNvSpPr/>
          <p:nvPr/>
        </p:nvSpPr>
        <p:spPr>
          <a:xfrm>
            <a:off x="280742" y="1658823"/>
            <a:ext cx="7265814" cy="4524315"/>
          </a:xfrm>
          <a:prstGeom prst="rect">
            <a:avLst/>
          </a:prstGeom>
          <a:solidFill>
            <a:schemeClr val="bg2">
              <a:alpha val="52000"/>
            </a:schemeClr>
          </a:solidFill>
        </p:spPr>
        <p:txBody>
          <a:bodyPr wrap="square">
            <a:spAutoFit/>
          </a:bodyPr>
          <a:lstStyle/>
          <a:p>
            <a:r>
              <a:rPr lang="en-US" sz="3200" b="1" dirty="0">
                <a:latin typeface="Rockwell" panose="02060603020205020403" pitchFamily="18" charset="0"/>
              </a:rPr>
              <a:t>Avoiding certain people</a:t>
            </a:r>
          </a:p>
          <a:p>
            <a:r>
              <a:rPr lang="en-US" sz="3200" b="1" dirty="0">
                <a:latin typeface="Rockwell" panose="02060603020205020403" pitchFamily="18" charset="0"/>
              </a:rPr>
              <a:t>Missed  appointments</a:t>
            </a:r>
          </a:p>
          <a:p>
            <a:r>
              <a:rPr lang="en-US" sz="3200" b="1" dirty="0">
                <a:latin typeface="Rockwell" panose="02060603020205020403" pitchFamily="18" charset="0"/>
              </a:rPr>
              <a:t>Tardiness</a:t>
            </a:r>
          </a:p>
          <a:p>
            <a:r>
              <a:rPr lang="en-US" sz="3200" b="1" dirty="0">
                <a:latin typeface="Rockwell" panose="02060603020205020403" pitchFamily="18" charset="0"/>
              </a:rPr>
              <a:t>Lack of motivation </a:t>
            </a:r>
          </a:p>
          <a:p>
            <a:r>
              <a:rPr lang="en-US" sz="3200" b="1" dirty="0">
                <a:latin typeface="Rockwell" panose="02060603020205020403" pitchFamily="18" charset="0"/>
              </a:rPr>
              <a:t>Workaholism</a:t>
            </a:r>
          </a:p>
          <a:p>
            <a:r>
              <a:rPr lang="en-US" sz="3200" b="1" dirty="0">
                <a:latin typeface="Rockwell" panose="02060603020205020403" pitchFamily="18" charset="0"/>
              </a:rPr>
              <a:t>Demoralized and question one’s competence and effectiveness </a:t>
            </a:r>
          </a:p>
          <a:p>
            <a:r>
              <a:rPr lang="en-US" sz="3200" b="1" dirty="0">
                <a:latin typeface="Rockwell" panose="02060603020205020403" pitchFamily="18" charset="0"/>
              </a:rPr>
              <a:t>Un-appreciated and under-resourced</a:t>
            </a:r>
            <a:endParaRPr lang="en-US" sz="2400" b="1" dirty="0">
              <a:latin typeface="Rockwell" panose="02060603020205020403" pitchFamily="18" charset="0"/>
            </a:endParaRPr>
          </a:p>
        </p:txBody>
      </p:sp>
      <p:sp>
        <p:nvSpPr>
          <p:cNvPr id="6" name="TextBox 5">
            <a:extLst>
              <a:ext uri="{FF2B5EF4-FFF2-40B4-BE49-F238E27FC236}">
                <a16:creationId xmlns:a16="http://schemas.microsoft.com/office/drawing/2014/main" id="{78453C41-D843-40E8-9136-C5018F7B2F26}"/>
              </a:ext>
            </a:extLst>
          </p:cNvPr>
          <p:cNvSpPr txBox="1"/>
          <p:nvPr/>
        </p:nvSpPr>
        <p:spPr>
          <a:xfrm>
            <a:off x="3332003" y="950937"/>
            <a:ext cx="4214552" cy="707886"/>
          </a:xfrm>
          <a:prstGeom prst="rect">
            <a:avLst/>
          </a:prstGeom>
          <a:noFill/>
        </p:spPr>
        <p:txBody>
          <a:bodyPr wrap="none" rtlCol="0">
            <a:spAutoFit/>
          </a:bodyPr>
          <a:lstStyle/>
          <a:p>
            <a:r>
              <a:rPr lang="en-US" sz="4000" b="1" dirty="0">
                <a:solidFill>
                  <a:schemeClr val="bg1"/>
                </a:solidFill>
                <a:latin typeface="Rockwell" panose="02060603020205020403" pitchFamily="18" charset="0"/>
              </a:rPr>
              <a:t>Work Indicators</a:t>
            </a:r>
          </a:p>
        </p:txBody>
      </p:sp>
      <p:pic>
        <p:nvPicPr>
          <p:cNvPr id="3" name="Picture 2">
            <a:extLst>
              <a:ext uri="{FF2B5EF4-FFF2-40B4-BE49-F238E27FC236}">
                <a16:creationId xmlns:a16="http://schemas.microsoft.com/office/drawing/2014/main" id="{B3824EB8-4C09-4593-BBE0-307C48EEAA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1437" y="3489960"/>
            <a:ext cx="2289215" cy="3368040"/>
          </a:xfrm>
          <a:prstGeom prst="rect">
            <a:avLst/>
          </a:prstGeom>
        </p:spPr>
      </p:pic>
    </p:spTree>
    <p:extLst>
      <p:ext uri="{BB962C8B-B14F-4D97-AF65-F5344CB8AC3E}">
        <p14:creationId xmlns:p14="http://schemas.microsoft.com/office/powerpoint/2010/main" val="4002493586"/>
      </p:ext>
    </p:extLst>
  </p:cSld>
  <p:clrMapOvr>
    <a:masterClrMapping/>
  </p:clrMapOvr>
  <p:transition spd="slow">
    <p:pull dir="ld"/>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2E063"/>
        </a:solidFill>
        <a:effectLst/>
      </p:bgPr>
    </p:bg>
    <p:spTree>
      <p:nvGrpSpPr>
        <p:cNvPr id="1" name=""/>
        <p:cNvGrpSpPr/>
        <p:nvPr/>
      </p:nvGrpSpPr>
      <p:grpSpPr>
        <a:xfrm>
          <a:off x="0" y="0"/>
          <a:ext cx="0" cy="0"/>
          <a:chOff x="0" y="0"/>
          <a:chExt cx="0" cy="0"/>
        </a:xfrm>
      </p:grpSpPr>
      <p:pic>
        <p:nvPicPr>
          <p:cNvPr id="87041" name="Picture 1"/>
          <p:cNvPicPr>
            <a:picLocks noChangeAspect="1" noChangeArrowheads="1"/>
          </p:cNvPicPr>
          <p:nvPr/>
        </p:nvPicPr>
        <p:blipFill>
          <a:blip r:embed="rId2"/>
          <a:srcRect/>
          <a:stretch>
            <a:fillRect/>
          </a:stretch>
        </p:blipFill>
        <p:spPr bwMode="auto">
          <a:xfrm>
            <a:off x="4125516" y="357187"/>
            <a:ext cx="887388" cy="1893094"/>
          </a:xfrm>
          <a:prstGeom prst="rect">
            <a:avLst/>
          </a:prstGeom>
          <a:noFill/>
          <a:ln w="25400" cap="flat">
            <a:noFill/>
            <a:miter lim="800000"/>
            <a:headEnd/>
            <a:tailEnd/>
          </a:ln>
        </p:spPr>
      </p:pic>
      <p:pic>
        <p:nvPicPr>
          <p:cNvPr id="87042" name="Picture 2"/>
          <p:cNvPicPr>
            <a:picLocks noChangeAspect="1" noChangeArrowheads="1"/>
          </p:cNvPicPr>
          <p:nvPr/>
        </p:nvPicPr>
        <p:blipFill>
          <a:blip r:embed="rId2"/>
          <a:srcRect/>
          <a:stretch>
            <a:fillRect/>
          </a:stretch>
        </p:blipFill>
        <p:spPr bwMode="auto">
          <a:xfrm>
            <a:off x="2044899" y="3571875"/>
            <a:ext cx="887388" cy="1893094"/>
          </a:xfrm>
          <a:prstGeom prst="rect">
            <a:avLst/>
          </a:prstGeom>
          <a:noFill/>
          <a:ln w="25400" cap="flat">
            <a:noFill/>
            <a:miter lim="800000"/>
            <a:headEnd/>
            <a:tailEnd/>
          </a:ln>
        </p:spPr>
      </p:pic>
      <p:pic>
        <p:nvPicPr>
          <p:cNvPr id="87043" name="Picture 3"/>
          <p:cNvPicPr>
            <a:picLocks noChangeAspect="1" noChangeArrowheads="1"/>
          </p:cNvPicPr>
          <p:nvPr/>
        </p:nvPicPr>
        <p:blipFill>
          <a:blip r:embed="rId3"/>
          <a:srcRect/>
          <a:stretch>
            <a:fillRect/>
          </a:stretch>
        </p:blipFill>
        <p:spPr bwMode="auto">
          <a:xfrm rot="586098">
            <a:off x="2740298" y="1428750"/>
            <a:ext cx="1299270" cy="2107406"/>
          </a:xfrm>
          <a:prstGeom prst="rect">
            <a:avLst/>
          </a:prstGeom>
          <a:noFill/>
          <a:ln w="25400" cap="flat">
            <a:noFill/>
            <a:miter lim="800000"/>
            <a:headEnd/>
            <a:tailEnd/>
          </a:ln>
        </p:spPr>
      </p:pic>
      <p:pic>
        <p:nvPicPr>
          <p:cNvPr id="87044" name="Picture 4"/>
          <p:cNvPicPr>
            <a:picLocks noChangeAspect="1" noChangeArrowheads="1"/>
          </p:cNvPicPr>
          <p:nvPr/>
        </p:nvPicPr>
        <p:blipFill>
          <a:blip r:embed="rId2"/>
          <a:srcRect/>
          <a:stretch>
            <a:fillRect/>
          </a:stretch>
        </p:blipFill>
        <p:spPr bwMode="auto">
          <a:xfrm>
            <a:off x="6179344" y="3571875"/>
            <a:ext cx="887388" cy="1893094"/>
          </a:xfrm>
          <a:prstGeom prst="rect">
            <a:avLst/>
          </a:prstGeom>
          <a:noFill/>
          <a:ln w="25400" cap="flat">
            <a:noFill/>
            <a:miter lim="800000"/>
            <a:headEnd/>
            <a:tailEnd/>
          </a:ln>
        </p:spPr>
      </p:pic>
      <p:sp>
        <p:nvSpPr>
          <p:cNvPr id="87045" name="AutoShape 5"/>
          <p:cNvSpPr>
            <a:spLocks/>
          </p:cNvSpPr>
          <p:nvPr/>
        </p:nvSpPr>
        <p:spPr bwMode="auto">
          <a:xfrm>
            <a:off x="3473648" y="4393406"/>
            <a:ext cx="2384227" cy="446484"/>
          </a:xfrm>
          <a:prstGeom prst="rightArrow">
            <a:avLst>
              <a:gd name="adj1" fmla="val 32000"/>
              <a:gd name="adj2" fmla="val 88011"/>
            </a:avLst>
          </a:prstGeom>
          <a:solidFill>
            <a:schemeClr val="tx1"/>
          </a:solidFill>
          <a:ln w="25400" cap="flat">
            <a:solidFill>
              <a:schemeClr val="tx1"/>
            </a:solidFill>
            <a:prstDash val="solid"/>
            <a:miter lim="800000"/>
            <a:headEnd type="none" w="med" len="med"/>
            <a:tailEnd type="none" w="med" len="med"/>
          </a:ln>
        </p:spPr>
        <p:txBody>
          <a:bodyPr lIns="0" tIns="0" rIns="0" bIns="0">
            <a:prstTxWarp prst="textNoShape">
              <a:avLst/>
            </a:prstTxWarp>
          </a:bodyPr>
          <a:lstStyle/>
          <a:p>
            <a:pPr defTabSz="457200" fontAlgn="base">
              <a:spcBef>
                <a:spcPct val="0"/>
              </a:spcBef>
              <a:spcAft>
                <a:spcPct val="0"/>
              </a:spcAft>
            </a:pPr>
            <a:endParaRPr lang="en-US">
              <a:solidFill>
                <a:prstClr val="black"/>
              </a:solidFill>
              <a:latin typeface="Arial" charset="0"/>
            </a:endParaRPr>
          </a:p>
        </p:txBody>
      </p:sp>
      <p:pic>
        <p:nvPicPr>
          <p:cNvPr id="87046" name="Picture 6"/>
          <p:cNvPicPr>
            <a:picLocks noChangeAspect="1" noChangeArrowheads="1"/>
          </p:cNvPicPr>
          <p:nvPr/>
        </p:nvPicPr>
        <p:blipFill>
          <a:blip r:embed="rId3"/>
          <a:srcRect/>
          <a:stretch>
            <a:fillRect/>
          </a:stretch>
        </p:blipFill>
        <p:spPr bwMode="auto">
          <a:xfrm rot="-3988720">
            <a:off x="5036344" y="1490142"/>
            <a:ext cx="1298154" cy="2108522"/>
          </a:xfrm>
          <a:prstGeom prst="rect">
            <a:avLst/>
          </a:prstGeom>
          <a:noFill/>
          <a:ln w="25400" cap="flat">
            <a:noFill/>
            <a:miter lim="800000"/>
            <a:headEnd/>
            <a:tailEnd/>
          </a:ln>
        </p:spPr>
      </p:pic>
    </p:spTree>
    <p:extLst>
      <p:ext uri="{BB962C8B-B14F-4D97-AF65-F5344CB8AC3E}">
        <p14:creationId xmlns:p14="http://schemas.microsoft.com/office/powerpoint/2010/main" val="310989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87042"/>
                                        </p:tgtEl>
                                        <p:attrNameLst>
                                          <p:attrName>style.visibility</p:attrName>
                                        </p:attrNameLst>
                                      </p:cBhvr>
                                      <p:to>
                                        <p:strVal val="visible"/>
                                      </p:to>
                                    </p:set>
                                  </p:childTnLst>
                                </p:cTn>
                              </p:par>
                            </p:childTnLst>
                          </p:cTn>
                        </p:par>
                        <p:par>
                          <p:cTn id="7" fill="hold">
                            <p:stCondLst>
                              <p:cond delay="10"/>
                            </p:stCondLst>
                            <p:childTnLst>
                              <p:par>
                                <p:cTn id="8" presetID="1" presetClass="entr" presetSubtype="0" fill="hold" nodeType="afterEffect">
                                  <p:stCondLst>
                                    <p:cond delay="1100"/>
                                  </p:stCondLst>
                                  <p:childTnLst>
                                    <p:set>
                                      <p:cBhvr>
                                        <p:cTn id="9" dur="1" fill="hold">
                                          <p:stCondLst>
                                            <p:cond delay="0"/>
                                          </p:stCondLst>
                                        </p:cTn>
                                        <p:tgtEl>
                                          <p:spTgt spid="87043"/>
                                        </p:tgtEl>
                                        <p:attrNameLst>
                                          <p:attrName>style.visibility</p:attrName>
                                        </p:attrNameLst>
                                      </p:cBhvr>
                                      <p:to>
                                        <p:strVal val="visible"/>
                                      </p:to>
                                    </p:set>
                                  </p:childTnLst>
                                </p:cTn>
                              </p:par>
                            </p:childTnLst>
                          </p:cTn>
                        </p:par>
                        <p:par>
                          <p:cTn id="10" fill="hold">
                            <p:stCondLst>
                              <p:cond delay="1110"/>
                            </p:stCondLst>
                            <p:childTnLst>
                              <p:par>
                                <p:cTn id="11" presetID="1" presetClass="entr" presetSubtype="0" fill="hold" nodeType="afterEffect">
                                  <p:stCondLst>
                                    <p:cond delay="0"/>
                                  </p:stCondLst>
                                  <p:childTnLst>
                                    <p:set>
                                      <p:cBhvr>
                                        <p:cTn id="12" dur="1" fill="hold">
                                          <p:stCondLst>
                                            <p:cond delay="249"/>
                                          </p:stCondLst>
                                        </p:cTn>
                                        <p:tgtEl>
                                          <p:spTgt spid="87041"/>
                                        </p:tgtEl>
                                        <p:attrNameLst>
                                          <p:attrName>style.visibility</p:attrName>
                                        </p:attrNameLst>
                                      </p:cBhvr>
                                      <p:to>
                                        <p:strVal val="visible"/>
                                      </p:to>
                                    </p:set>
                                  </p:childTnLst>
                                </p:cTn>
                              </p:par>
                            </p:childTnLst>
                          </p:cTn>
                        </p:par>
                        <p:par>
                          <p:cTn id="13" fill="hold">
                            <p:stCondLst>
                              <p:cond delay="1360"/>
                            </p:stCondLst>
                            <p:childTnLst>
                              <p:par>
                                <p:cTn id="14" presetID="1" presetClass="entr" presetSubtype="0" fill="hold" grpId="0" nodeType="afterEffect">
                                  <p:stCondLst>
                                    <p:cond delay="1750"/>
                                  </p:stCondLst>
                                  <p:childTnLst>
                                    <p:set>
                                      <p:cBhvr>
                                        <p:cTn id="15" dur="1" fill="hold">
                                          <p:stCondLst>
                                            <p:cond delay="249"/>
                                          </p:stCondLst>
                                        </p:cTn>
                                        <p:tgtEl>
                                          <p:spTgt spid="87045"/>
                                        </p:tgtEl>
                                        <p:attrNameLst>
                                          <p:attrName>style.visibility</p:attrName>
                                        </p:attrNameLst>
                                      </p:cBhvr>
                                      <p:to>
                                        <p:strVal val="visible"/>
                                      </p:to>
                                    </p:set>
                                  </p:childTnLst>
                                </p:cTn>
                              </p:par>
                            </p:childTnLst>
                          </p:cTn>
                        </p:par>
                        <p:par>
                          <p:cTn id="16" fill="hold">
                            <p:stCondLst>
                              <p:cond delay="3360"/>
                            </p:stCondLst>
                            <p:childTnLst>
                              <p:par>
                                <p:cTn id="17" presetID="1" presetClass="entr" presetSubtype="0" fill="hold" nodeType="afterEffect">
                                  <p:stCondLst>
                                    <p:cond delay="550"/>
                                  </p:stCondLst>
                                  <p:childTnLst>
                                    <p:set>
                                      <p:cBhvr>
                                        <p:cTn id="18" dur="1" fill="hold">
                                          <p:stCondLst>
                                            <p:cond delay="0"/>
                                          </p:stCondLst>
                                        </p:cTn>
                                        <p:tgtEl>
                                          <p:spTgt spid="87044"/>
                                        </p:tgtEl>
                                        <p:attrNameLst>
                                          <p:attrName>style.visibility</p:attrName>
                                        </p:attrNameLst>
                                      </p:cBhvr>
                                      <p:to>
                                        <p:strVal val="visible"/>
                                      </p:to>
                                    </p:set>
                                  </p:childTnLst>
                                </p:cTn>
                              </p:par>
                            </p:childTnLst>
                          </p:cTn>
                        </p:par>
                        <p:par>
                          <p:cTn id="19" fill="hold">
                            <p:stCondLst>
                              <p:cond delay="3910"/>
                            </p:stCondLst>
                            <p:childTnLst>
                              <p:par>
                                <p:cTn id="20" presetID="1" presetClass="entr" presetSubtype="0" fill="hold" nodeType="afterEffect">
                                  <p:stCondLst>
                                    <p:cond delay="2390"/>
                                  </p:stCondLst>
                                  <p:childTnLst>
                                    <p:set>
                                      <p:cBhvr>
                                        <p:cTn id="21" dur="1" fill="hold">
                                          <p:stCondLst>
                                            <p:cond delay="0"/>
                                          </p:stCondLst>
                                        </p:cTn>
                                        <p:tgtEl>
                                          <p:spTgt spid="870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3AAB9"/>
        </a:solidFill>
        <a:effectLst/>
      </p:bgPr>
    </p:bg>
    <p:spTree>
      <p:nvGrpSpPr>
        <p:cNvPr id="1" name=""/>
        <p:cNvGrpSpPr/>
        <p:nvPr/>
      </p:nvGrpSpPr>
      <p:grpSpPr>
        <a:xfrm>
          <a:off x="0" y="0"/>
          <a:ext cx="0" cy="0"/>
          <a:chOff x="0" y="0"/>
          <a:chExt cx="0" cy="0"/>
        </a:xfrm>
      </p:grpSpPr>
      <p:pic>
        <p:nvPicPr>
          <p:cNvPr id="53249" name="Picture 1"/>
          <p:cNvPicPr>
            <a:picLocks noChangeAspect="1" noChangeArrowheads="1"/>
          </p:cNvPicPr>
          <p:nvPr/>
        </p:nvPicPr>
        <p:blipFill>
          <a:blip r:embed="rId2"/>
          <a:srcRect l="14325" t="3661" r="13872" b="21140"/>
          <a:stretch>
            <a:fillRect/>
          </a:stretch>
        </p:blipFill>
        <p:spPr bwMode="auto">
          <a:xfrm>
            <a:off x="1" y="658525"/>
            <a:ext cx="9144000" cy="5806569"/>
          </a:xfrm>
          <a:prstGeom prst="rect">
            <a:avLst/>
          </a:prstGeom>
          <a:noFill/>
          <a:ln w="25400" cap="flat">
            <a:noFill/>
            <a:miter lim="800000"/>
            <a:headEnd/>
            <a:tailEnd/>
          </a:ln>
        </p:spPr>
      </p:pic>
      <p:sp>
        <p:nvSpPr>
          <p:cNvPr id="53250" name="Rectangle 2"/>
          <p:cNvSpPr>
            <a:spLocks noGrp="1" noChangeArrowheads="1"/>
          </p:cNvSpPr>
          <p:nvPr>
            <p:ph type="title"/>
          </p:nvPr>
        </p:nvSpPr>
        <p:spPr>
          <a:xfrm>
            <a:off x="0" y="813801"/>
            <a:ext cx="6840209" cy="1791377"/>
          </a:xfrm>
          <a:ln/>
        </p:spPr>
        <p:txBody>
          <a:bodyPr>
            <a:normAutofit/>
          </a:bodyPr>
          <a:lstStyle/>
          <a:p>
            <a:r>
              <a:rPr lang="en-US" sz="5600" b="1" dirty="0"/>
              <a:t>A Compassion Fatigue Trajectory</a:t>
            </a:r>
          </a:p>
        </p:txBody>
      </p:sp>
    </p:spTree>
    <p:extLst>
      <p:ext uri="{BB962C8B-B14F-4D97-AF65-F5344CB8AC3E}">
        <p14:creationId xmlns:p14="http://schemas.microsoft.com/office/powerpoint/2010/main" val="3772298736"/>
      </p:ext>
    </p:extLst>
  </p:cSld>
  <p:clrMapOvr>
    <a:masterClrMapping/>
  </p:clrMapOvr>
  <p:transition spd="slow">
    <p:pull dir="ld"/>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3AAB9"/>
        </a:solidFill>
        <a:effectLst/>
      </p:bgPr>
    </p:bg>
    <p:spTree>
      <p:nvGrpSpPr>
        <p:cNvPr id="1" name=""/>
        <p:cNvGrpSpPr/>
        <p:nvPr/>
      </p:nvGrpSpPr>
      <p:grpSpPr>
        <a:xfrm>
          <a:off x="0" y="0"/>
          <a:ext cx="0" cy="0"/>
          <a:chOff x="0" y="0"/>
          <a:chExt cx="0" cy="0"/>
        </a:xfrm>
      </p:grpSpPr>
      <p:pic>
        <p:nvPicPr>
          <p:cNvPr id="54273" name="Picture 1"/>
          <p:cNvPicPr>
            <a:picLocks noChangeArrowheads="1"/>
          </p:cNvPicPr>
          <p:nvPr/>
        </p:nvPicPr>
        <p:blipFill>
          <a:blip r:embed="rId2"/>
          <a:srcRect/>
          <a:stretch>
            <a:fillRect/>
          </a:stretch>
        </p:blipFill>
        <p:spPr bwMode="auto">
          <a:xfrm>
            <a:off x="4866680" y="1535906"/>
            <a:ext cx="2884289" cy="3795117"/>
          </a:xfrm>
          <a:prstGeom prst="rect">
            <a:avLst/>
          </a:prstGeom>
          <a:noFill/>
          <a:ln w="25400" cap="flat">
            <a:noFill/>
            <a:miter lim="800000"/>
            <a:headEnd/>
            <a:tailEnd/>
          </a:ln>
        </p:spPr>
      </p:pic>
      <p:sp>
        <p:nvSpPr>
          <p:cNvPr id="54274" name="Rectangle 2"/>
          <p:cNvSpPr>
            <a:spLocks noGrp="1" noChangeArrowheads="1"/>
          </p:cNvSpPr>
          <p:nvPr>
            <p:ph type="title"/>
          </p:nvPr>
        </p:nvSpPr>
        <p:spPr>
          <a:xfrm>
            <a:off x="1303734" y="1616272"/>
            <a:ext cx="2880360" cy="3794760"/>
          </a:xfrm>
          <a:solidFill>
            <a:srgbClr val="FFFFFF">
              <a:alpha val="69804"/>
            </a:srgbClr>
          </a:solidFill>
          <a:ln/>
        </p:spPr>
        <p:txBody>
          <a:bodyPr>
            <a:normAutofit/>
          </a:bodyPr>
          <a:lstStyle/>
          <a:p>
            <a:r>
              <a:rPr lang="en-US" sz="6600" b="1" dirty="0"/>
              <a:t>The Zealot Phase</a:t>
            </a:r>
          </a:p>
        </p:txBody>
      </p:sp>
    </p:spTree>
    <p:extLst>
      <p:ext uri="{BB962C8B-B14F-4D97-AF65-F5344CB8AC3E}">
        <p14:creationId xmlns:p14="http://schemas.microsoft.com/office/powerpoint/2010/main" val="3413150059"/>
      </p:ext>
    </p:extLst>
  </p:cSld>
  <p:clrMapOvr>
    <a:masterClrMapping/>
  </p:clrMapOvr>
  <p:transition spd="slow">
    <p:pull dir="ld"/>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3AAB9"/>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121435" y="327804"/>
            <a:ext cx="4537494" cy="3605740"/>
          </a:xfrm>
          <a:solidFill>
            <a:srgbClr val="FFFFFF">
              <a:alpha val="69804"/>
            </a:srgbClr>
          </a:solidFill>
          <a:ln/>
        </p:spPr>
        <p:txBody>
          <a:bodyPr>
            <a:noAutofit/>
          </a:bodyPr>
          <a:lstStyle/>
          <a:p>
            <a:r>
              <a:rPr lang="en-US" sz="6000" b="1" dirty="0"/>
              <a:t>The Irritability </a:t>
            </a:r>
            <a:br>
              <a:rPr lang="en-US" sz="6000" b="1" dirty="0"/>
            </a:br>
            <a:r>
              <a:rPr lang="en-US" sz="6000" b="1" dirty="0"/>
              <a:t>Phase</a:t>
            </a:r>
          </a:p>
        </p:txBody>
      </p:sp>
      <p:pic>
        <p:nvPicPr>
          <p:cNvPr id="55297" name="Picture 1"/>
          <p:cNvPicPr>
            <a:picLocks noChangeArrowheads="1"/>
          </p:cNvPicPr>
          <p:nvPr/>
        </p:nvPicPr>
        <p:blipFill>
          <a:blip r:embed="rId2"/>
          <a:srcRect/>
          <a:stretch>
            <a:fillRect/>
          </a:stretch>
        </p:blipFill>
        <p:spPr bwMode="auto">
          <a:xfrm>
            <a:off x="4418107" y="2760857"/>
            <a:ext cx="2884289" cy="3795117"/>
          </a:xfrm>
          <a:prstGeom prst="rect">
            <a:avLst/>
          </a:prstGeom>
          <a:noFill/>
          <a:ln w="25400" cap="flat">
            <a:noFill/>
            <a:miter lim="800000"/>
            <a:headEnd/>
            <a:tailEnd/>
          </a:ln>
        </p:spPr>
      </p:pic>
    </p:spTree>
    <p:extLst>
      <p:ext uri="{BB962C8B-B14F-4D97-AF65-F5344CB8AC3E}">
        <p14:creationId xmlns:p14="http://schemas.microsoft.com/office/powerpoint/2010/main" val="386676454"/>
      </p:ext>
    </p:extLst>
  </p:cSld>
  <p:clrMapOvr>
    <a:masterClrMapping/>
  </p:clrMapOvr>
  <p:transition spd="slow">
    <p:pull dir="ld"/>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53AAB9"/>
        </a:soli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31F24CB1-5FFC-464F-9723-1444B727198D}"/>
              </a:ext>
            </a:extLst>
          </p:cNvPr>
          <p:cNvSpPr txBox="1">
            <a:spLocks noChangeArrowheads="1"/>
          </p:cNvSpPr>
          <p:nvPr/>
        </p:nvSpPr>
        <p:spPr>
          <a:xfrm>
            <a:off x="172528" y="2588328"/>
            <a:ext cx="4537495" cy="3795117"/>
          </a:xfrm>
          <a:prstGeom prst="rect">
            <a:avLst/>
          </a:prstGeom>
          <a:solidFill>
            <a:srgbClr val="FFFFFF">
              <a:alpha val="69804"/>
            </a:srgb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ckwell" panose="02060603020205020403" pitchFamily="18" charset="0"/>
                <a:ea typeface="+mj-ea"/>
                <a:cs typeface="+mj-cs"/>
              </a:defRPr>
            </a:lvl1pPr>
          </a:lstStyle>
          <a:p>
            <a:r>
              <a:rPr lang="en-US" sz="6000" b="1" dirty="0"/>
              <a:t>The Withdrawal </a:t>
            </a:r>
            <a:br>
              <a:rPr lang="en-US" sz="6000" b="1" dirty="0"/>
            </a:br>
            <a:r>
              <a:rPr lang="en-US" sz="6000" b="1" dirty="0"/>
              <a:t>Phase</a:t>
            </a:r>
          </a:p>
        </p:txBody>
      </p:sp>
      <p:pic>
        <p:nvPicPr>
          <p:cNvPr id="3" name="Picture 2">
            <a:extLst>
              <a:ext uri="{FF2B5EF4-FFF2-40B4-BE49-F238E27FC236}">
                <a16:creationId xmlns:a16="http://schemas.microsoft.com/office/drawing/2014/main" id="{4FCB9162-9ED2-4557-BB05-57B90D86569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450" y="662939"/>
            <a:ext cx="4594860" cy="3066303"/>
          </a:xfrm>
          <a:prstGeom prst="rect">
            <a:avLst/>
          </a:prstGeom>
          <a:solidFill>
            <a:srgbClr val="FFFFFF">
              <a:shade val="85000"/>
            </a:srgbClr>
          </a:solidFill>
          <a:ln w="88900" cap="sq">
            <a:solidFill>
              <a:schemeClr val="accent1">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41640153"/>
      </p:ext>
    </p:extLst>
  </p:cSld>
  <p:clrMapOvr>
    <a:masterClrMapping/>
  </p:clrMapOvr>
  <p:transition spd="slow">
    <p:pull dir="ld"/>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53AAB9"/>
        </a:soli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E8A1F2A3-E755-43C2-8B26-7BED44B39955}"/>
              </a:ext>
            </a:extLst>
          </p:cNvPr>
          <p:cNvSpPr txBox="1">
            <a:spLocks noChangeArrowheads="1"/>
          </p:cNvSpPr>
          <p:nvPr/>
        </p:nvSpPr>
        <p:spPr>
          <a:xfrm>
            <a:off x="2260121" y="809894"/>
            <a:ext cx="5050641" cy="3795117"/>
          </a:xfrm>
          <a:prstGeom prst="rect">
            <a:avLst/>
          </a:prstGeom>
          <a:solidFill>
            <a:srgbClr val="FFFFFF">
              <a:alpha val="69804"/>
            </a:srgb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ckwell" panose="02060603020205020403" pitchFamily="18" charset="0"/>
                <a:ea typeface="+mj-ea"/>
                <a:cs typeface="+mj-cs"/>
              </a:defRPr>
            </a:lvl1pPr>
          </a:lstStyle>
          <a:p>
            <a:r>
              <a:rPr lang="en-US" sz="6000" b="1" dirty="0"/>
              <a:t>The Zombie </a:t>
            </a:r>
            <a:br>
              <a:rPr lang="en-US" sz="6000" b="1" dirty="0"/>
            </a:br>
            <a:r>
              <a:rPr lang="en-US" sz="6000" b="1" dirty="0"/>
              <a:t>Phase</a:t>
            </a:r>
          </a:p>
        </p:txBody>
      </p:sp>
      <p:pic>
        <p:nvPicPr>
          <p:cNvPr id="57345" name="Picture 1"/>
          <p:cNvPicPr>
            <a:picLocks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583074" y="2843981"/>
            <a:ext cx="2176262" cy="3795117"/>
          </a:xfrm>
          <a:prstGeom prst="rect">
            <a:avLst/>
          </a:prstGeom>
          <a:ln w="127000" cap="sq">
            <a:solidFill>
              <a:schemeClr val="tx2"/>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64515722"/>
      </p:ext>
    </p:extLst>
  </p:cSld>
  <p:clrMapOvr>
    <a:masterClrMapping/>
  </p:clrMapOvr>
  <p:transition spd="slow">
    <p:pull dir="l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287127969"/>
      </p:ext>
    </p:extLst>
  </p:cSld>
  <p:clrMapOvr>
    <a:masterClrMapping/>
  </p:clrMapOvr>
  <p:transition spd="slow">
    <p:pull dir="ld"/>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50000"/>
                <a:lumOff val="50000"/>
              </a:schemeClr>
            </a:gs>
            <a:gs pos="88000">
              <a:schemeClr val="tx1">
                <a:lumMod val="85000"/>
                <a:lumOff val="15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0918"/>
            <a:ext cx="9144000" cy="5636164"/>
          </a:xfrm>
          <a:prstGeom prst="rect">
            <a:avLst/>
          </a:prstGeom>
        </p:spPr>
      </p:pic>
    </p:spTree>
    <p:extLst>
      <p:ext uri="{BB962C8B-B14F-4D97-AF65-F5344CB8AC3E}">
        <p14:creationId xmlns:p14="http://schemas.microsoft.com/office/powerpoint/2010/main" val="2382231235"/>
      </p:ext>
    </p:extLst>
  </p:cSld>
  <p:clrMapOvr>
    <a:masterClrMapping/>
  </p:clrMapOvr>
  <p:transition spd="slow">
    <p:pull dir="ld"/>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4DB1F2-027D-47A9-9F07-FE6F40C91F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82390"/>
            <a:ext cx="9144000" cy="2893219"/>
          </a:xfrm>
          <a:prstGeom prst="rect">
            <a:avLst/>
          </a:prstGeom>
        </p:spPr>
      </p:pic>
      <p:sp>
        <p:nvSpPr>
          <p:cNvPr id="3" name="Content Placeholder 2"/>
          <p:cNvSpPr>
            <a:spLocks noGrp="1"/>
          </p:cNvSpPr>
          <p:nvPr>
            <p:ph idx="1"/>
          </p:nvPr>
        </p:nvSpPr>
        <p:spPr>
          <a:xfrm>
            <a:off x="0" y="1982389"/>
            <a:ext cx="9144000" cy="2893219"/>
          </a:xfrm>
          <a:solidFill>
            <a:schemeClr val="bg1">
              <a:lumMod val="85000"/>
              <a:alpha val="41000"/>
            </a:schemeClr>
          </a:solidFill>
        </p:spPr>
        <p:txBody>
          <a:bodyPr anchor="ctr" anchorCtr="0">
            <a:normAutofit/>
          </a:bodyPr>
          <a:lstStyle/>
          <a:p>
            <a:pPr marL="0" indent="0" algn="ctr">
              <a:buNone/>
            </a:pPr>
            <a:r>
              <a:rPr lang="en-US" sz="6600" b="1" dirty="0"/>
              <a:t>Recovery &amp; Resiliency Planning</a:t>
            </a:r>
          </a:p>
        </p:txBody>
      </p:sp>
      <p:sp>
        <p:nvSpPr>
          <p:cNvPr id="8" name="TextBox 7">
            <a:extLst>
              <a:ext uri="{FF2B5EF4-FFF2-40B4-BE49-F238E27FC236}">
                <a16:creationId xmlns:a16="http://schemas.microsoft.com/office/drawing/2014/main" id="{FA8A3515-A42E-4ED6-B170-163F465D3FB2}"/>
              </a:ext>
            </a:extLst>
          </p:cNvPr>
          <p:cNvSpPr txBox="1"/>
          <p:nvPr/>
        </p:nvSpPr>
        <p:spPr>
          <a:xfrm>
            <a:off x="9834113" y="538288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619856752"/>
      </p:ext>
    </p:extLst>
  </p:cSld>
  <p:clrMapOvr>
    <a:masterClrMapping/>
  </p:clrMapOvr>
  <p:transition spd="slow">
    <p:pull dir="ld"/>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4DB1F2-027D-47A9-9F07-FE6F40C91F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82390"/>
            <a:ext cx="9144000" cy="2893219"/>
          </a:xfrm>
          <a:prstGeom prst="rect">
            <a:avLst/>
          </a:prstGeom>
        </p:spPr>
      </p:pic>
      <p:sp>
        <p:nvSpPr>
          <p:cNvPr id="3" name="Content Placeholder 2"/>
          <p:cNvSpPr>
            <a:spLocks noGrp="1"/>
          </p:cNvSpPr>
          <p:nvPr>
            <p:ph idx="1"/>
          </p:nvPr>
        </p:nvSpPr>
        <p:spPr>
          <a:xfrm>
            <a:off x="0" y="1982389"/>
            <a:ext cx="9144000" cy="2893219"/>
          </a:xfrm>
          <a:solidFill>
            <a:schemeClr val="bg1">
              <a:lumMod val="85000"/>
              <a:alpha val="41000"/>
            </a:schemeClr>
          </a:solidFill>
        </p:spPr>
        <p:txBody>
          <a:bodyPr anchor="ctr" anchorCtr="0">
            <a:normAutofit/>
          </a:bodyPr>
          <a:lstStyle/>
          <a:p>
            <a:pPr marL="0" indent="0" algn="ctr">
              <a:buNone/>
            </a:pPr>
            <a:r>
              <a:rPr lang="en-US" sz="6600" b="1" dirty="0"/>
              <a:t>S.E.E. to it the 3 Wells become a Lifestyle</a:t>
            </a:r>
          </a:p>
        </p:txBody>
      </p:sp>
      <p:sp>
        <p:nvSpPr>
          <p:cNvPr id="8" name="TextBox 7">
            <a:extLst>
              <a:ext uri="{FF2B5EF4-FFF2-40B4-BE49-F238E27FC236}">
                <a16:creationId xmlns:a16="http://schemas.microsoft.com/office/drawing/2014/main" id="{FA8A3515-A42E-4ED6-B170-163F465D3FB2}"/>
              </a:ext>
            </a:extLst>
          </p:cNvPr>
          <p:cNvSpPr txBox="1"/>
          <p:nvPr/>
        </p:nvSpPr>
        <p:spPr>
          <a:xfrm>
            <a:off x="9834113" y="538288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957930322"/>
      </p:ext>
    </p:extLst>
  </p:cSld>
  <p:clrMapOvr>
    <a:masterClrMapping/>
  </p:clrMapOvr>
  <p:transition spd="med">
    <p:pull dir="d"/>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48898C"/>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83077" y="2489664"/>
            <a:ext cx="5883215" cy="2893219"/>
          </a:xfrm>
          <a:solidFill>
            <a:schemeClr val="bg1">
              <a:lumMod val="85000"/>
              <a:alpha val="65000"/>
            </a:schemeClr>
          </a:solidFill>
        </p:spPr>
        <p:txBody>
          <a:bodyPr anchor="ctr" anchorCtr="0">
            <a:normAutofit fontScale="77500" lnSpcReduction="20000"/>
          </a:bodyPr>
          <a:lstStyle/>
          <a:p>
            <a:pPr marL="0" indent="0">
              <a:buNone/>
            </a:pPr>
            <a:r>
              <a:rPr lang="en-US" sz="9400" b="1" dirty="0"/>
              <a:t>S</a:t>
            </a:r>
            <a:r>
              <a:rPr lang="en-US" sz="6600" b="1" dirty="0"/>
              <a:t>leep Well</a:t>
            </a:r>
          </a:p>
          <a:p>
            <a:pPr marL="0" indent="0">
              <a:buNone/>
            </a:pPr>
            <a:r>
              <a:rPr lang="en-US" sz="9400" b="1" dirty="0"/>
              <a:t>E</a:t>
            </a:r>
            <a:r>
              <a:rPr lang="en-US" sz="6600" b="1" dirty="0"/>
              <a:t>at Well</a:t>
            </a:r>
          </a:p>
          <a:p>
            <a:pPr marL="0" indent="0">
              <a:buNone/>
            </a:pPr>
            <a:r>
              <a:rPr lang="en-US" sz="9400" b="1" dirty="0"/>
              <a:t>E</a:t>
            </a:r>
            <a:r>
              <a:rPr lang="en-US" sz="6600" b="1" dirty="0"/>
              <a:t>xercise Well</a:t>
            </a:r>
          </a:p>
        </p:txBody>
      </p:sp>
      <p:sp>
        <p:nvSpPr>
          <p:cNvPr id="8" name="TextBox 7">
            <a:extLst>
              <a:ext uri="{FF2B5EF4-FFF2-40B4-BE49-F238E27FC236}">
                <a16:creationId xmlns:a16="http://schemas.microsoft.com/office/drawing/2014/main" id="{FA8A3515-A42E-4ED6-B170-163F465D3FB2}"/>
              </a:ext>
            </a:extLst>
          </p:cNvPr>
          <p:cNvSpPr txBox="1"/>
          <p:nvPr/>
        </p:nvSpPr>
        <p:spPr>
          <a:xfrm>
            <a:off x="9834113" y="5382883"/>
            <a:ext cx="184731" cy="369332"/>
          </a:xfrm>
          <a:prstGeom prst="rect">
            <a:avLst/>
          </a:prstGeom>
          <a:noFill/>
        </p:spPr>
        <p:txBody>
          <a:bodyPr wrap="none" rtlCol="0">
            <a:spAutoFit/>
          </a:bodyPr>
          <a:lstStyle/>
          <a:p>
            <a:endParaRPr lang="en-US" dirty="0"/>
          </a:p>
        </p:txBody>
      </p:sp>
      <p:sp>
        <p:nvSpPr>
          <p:cNvPr id="5" name="Content Placeholder 2">
            <a:extLst>
              <a:ext uri="{FF2B5EF4-FFF2-40B4-BE49-F238E27FC236}">
                <a16:creationId xmlns:a16="http://schemas.microsoft.com/office/drawing/2014/main" id="{8B3C47A7-C1B9-43CB-9EB7-0385567B0809}"/>
              </a:ext>
            </a:extLst>
          </p:cNvPr>
          <p:cNvSpPr txBox="1">
            <a:spLocks/>
          </p:cNvSpPr>
          <p:nvPr/>
        </p:nvSpPr>
        <p:spPr>
          <a:xfrm>
            <a:off x="483078" y="575442"/>
            <a:ext cx="5883215" cy="1071361"/>
          </a:xfrm>
          <a:prstGeom prst="rect">
            <a:avLst/>
          </a:prstGeom>
          <a:solidFill>
            <a:schemeClr val="bg1">
              <a:lumMod val="85000"/>
              <a:alpha val="41000"/>
            </a:schemeClr>
          </a:solidFill>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ckwell" panose="020606030202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ckwell" panose="020606030202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ckwell" panose="020606030202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ckwell" panose="020606030202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ckwell" panose="020606030202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6600" b="1" dirty="0">
                <a:solidFill>
                  <a:schemeClr val="bg1"/>
                </a:solidFill>
              </a:rPr>
              <a:t>Physical</a:t>
            </a:r>
          </a:p>
        </p:txBody>
      </p:sp>
      <p:pic>
        <p:nvPicPr>
          <p:cNvPr id="6" name="Picture 2">
            <a:extLst>
              <a:ext uri="{FF2B5EF4-FFF2-40B4-BE49-F238E27FC236}">
                <a16:creationId xmlns:a16="http://schemas.microsoft.com/office/drawing/2014/main" id="{806072F9-4C0D-428B-9C0D-A146C53864E6}"/>
              </a:ext>
            </a:extLst>
          </p:cNvPr>
          <p:cNvPicPr>
            <a:picLocks noChangeArrowheads="1"/>
          </p:cNvPicPr>
          <p:nvPr/>
        </p:nvPicPr>
        <p:blipFill>
          <a:blip r:embed="rId2"/>
          <a:srcRect/>
          <a:stretch>
            <a:fillRect/>
          </a:stretch>
        </p:blipFill>
        <p:spPr bwMode="auto">
          <a:xfrm>
            <a:off x="5572663" y="1594166"/>
            <a:ext cx="2380891" cy="4684214"/>
          </a:xfrm>
          <a:prstGeom prst="rect">
            <a:avLst/>
          </a:prstGeom>
          <a:noFill/>
          <a:ln w="25400" cap="flat">
            <a:noFill/>
            <a:miter lim="800000"/>
            <a:headEnd/>
            <a:tailEnd/>
          </a:ln>
        </p:spPr>
      </p:pic>
    </p:spTree>
    <p:extLst>
      <p:ext uri="{BB962C8B-B14F-4D97-AF65-F5344CB8AC3E}">
        <p14:creationId xmlns:p14="http://schemas.microsoft.com/office/powerpoint/2010/main" val="3000368224"/>
      </p:ext>
    </p:extLst>
  </p:cSld>
  <p:clrMapOvr>
    <a:masterClrMapping/>
  </p:clrMapOvr>
  <p:transition spd="slow">
    <p:pull dir="ld"/>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48898C"/>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10551" y="2070340"/>
            <a:ext cx="4520240" cy="4147580"/>
          </a:xfrm>
          <a:solidFill>
            <a:schemeClr val="bg1">
              <a:alpha val="65000"/>
            </a:schemeClr>
          </a:solidFill>
        </p:spPr>
        <p:txBody>
          <a:bodyPr anchor="ctr" anchorCtr="0">
            <a:normAutofit/>
          </a:bodyPr>
          <a:lstStyle/>
          <a:p>
            <a:pPr marL="0" indent="0">
              <a:lnSpc>
                <a:spcPct val="100000"/>
              </a:lnSpc>
              <a:buNone/>
            </a:pPr>
            <a:r>
              <a:rPr lang="en-US" sz="3200" dirty="0"/>
              <a:t>Lost 80 pounds in 18 months through Duke University’s Employee Wellness Program </a:t>
            </a:r>
          </a:p>
        </p:txBody>
      </p:sp>
      <p:sp>
        <p:nvSpPr>
          <p:cNvPr id="8" name="TextBox 7">
            <a:extLst>
              <a:ext uri="{FF2B5EF4-FFF2-40B4-BE49-F238E27FC236}">
                <a16:creationId xmlns:a16="http://schemas.microsoft.com/office/drawing/2014/main" id="{FA8A3515-A42E-4ED6-B170-163F465D3FB2}"/>
              </a:ext>
            </a:extLst>
          </p:cNvPr>
          <p:cNvSpPr txBox="1"/>
          <p:nvPr/>
        </p:nvSpPr>
        <p:spPr>
          <a:xfrm>
            <a:off x="9834113" y="5382883"/>
            <a:ext cx="184731" cy="369332"/>
          </a:xfrm>
          <a:prstGeom prst="rect">
            <a:avLst/>
          </a:prstGeom>
          <a:noFill/>
        </p:spPr>
        <p:txBody>
          <a:bodyPr wrap="none" rtlCol="0">
            <a:spAutoFit/>
          </a:bodyPr>
          <a:lstStyle/>
          <a:p>
            <a:endParaRPr lang="en-US" dirty="0"/>
          </a:p>
        </p:txBody>
      </p:sp>
      <p:sp>
        <p:nvSpPr>
          <p:cNvPr id="5" name="Content Placeholder 2">
            <a:extLst>
              <a:ext uri="{FF2B5EF4-FFF2-40B4-BE49-F238E27FC236}">
                <a16:creationId xmlns:a16="http://schemas.microsoft.com/office/drawing/2014/main" id="{8B3C47A7-C1B9-43CB-9EB7-0385567B0809}"/>
              </a:ext>
            </a:extLst>
          </p:cNvPr>
          <p:cNvSpPr txBox="1">
            <a:spLocks/>
          </p:cNvSpPr>
          <p:nvPr/>
        </p:nvSpPr>
        <p:spPr>
          <a:xfrm>
            <a:off x="310550" y="640080"/>
            <a:ext cx="4520241" cy="1071361"/>
          </a:xfrm>
          <a:prstGeom prst="rect">
            <a:avLst/>
          </a:prstGeom>
          <a:solidFill>
            <a:schemeClr val="bg1">
              <a:alpha val="65000"/>
            </a:schemeClr>
          </a:solidFill>
        </p:spPr>
        <p:txBody>
          <a:bodyPr vert="horz" lIns="91440" tIns="45720" rIns="91440" bIns="45720" rtlCol="0" anchor="ctr" anchorCtr="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ckwell" panose="020606030202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ckwell" panose="020606030202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ckwell" panose="020606030202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ckwell" panose="020606030202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ckwell" panose="020606030202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800" b="1" dirty="0"/>
              <a:t>Gregory Minor</a:t>
            </a:r>
          </a:p>
        </p:txBody>
      </p:sp>
      <p:pic>
        <p:nvPicPr>
          <p:cNvPr id="7" name="Picture 3">
            <a:extLst>
              <a:ext uri="{FF2B5EF4-FFF2-40B4-BE49-F238E27FC236}">
                <a16:creationId xmlns:a16="http://schemas.microsoft.com/office/drawing/2014/main" id="{938A3098-25EF-4101-8B80-589961C5A9B6}"/>
              </a:ext>
            </a:extLst>
          </p:cNvPr>
          <p:cNvPicPr>
            <a:picLocks noChangeAspect="1"/>
          </p:cNvPicPr>
          <p:nvPr/>
        </p:nvPicPr>
        <p:blipFill>
          <a:blip r:embed="rId2"/>
          <a:srcRect/>
          <a:stretch>
            <a:fillRect/>
          </a:stretch>
        </p:blipFill>
        <p:spPr bwMode="auto">
          <a:xfrm>
            <a:off x="5225151" y="640080"/>
            <a:ext cx="3719686" cy="5577840"/>
          </a:xfrm>
          <a:prstGeom prst="rect">
            <a:avLst/>
          </a:prstGeom>
          <a:noFill/>
          <a:ln w="9525">
            <a:noFill/>
            <a:miter lim="800000"/>
            <a:headEnd/>
            <a:tailEnd/>
          </a:ln>
        </p:spPr>
      </p:pic>
    </p:spTree>
    <p:extLst>
      <p:ext uri="{BB962C8B-B14F-4D97-AF65-F5344CB8AC3E}">
        <p14:creationId xmlns:p14="http://schemas.microsoft.com/office/powerpoint/2010/main" val="930213426"/>
      </p:ext>
    </p:extLst>
  </p:cSld>
  <p:clrMapOvr>
    <a:masterClrMapping/>
  </p:clrMapOvr>
  <p:transition spd="slow">
    <p:pull dir="ld"/>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48898C"/>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4181" y="3414376"/>
            <a:ext cx="6395638" cy="2893219"/>
          </a:xfrm>
          <a:solidFill>
            <a:schemeClr val="bg1">
              <a:lumMod val="85000"/>
              <a:alpha val="41000"/>
            </a:schemeClr>
          </a:solidFill>
        </p:spPr>
        <p:txBody>
          <a:bodyPr anchor="ctr" anchorCtr="0">
            <a:normAutofit lnSpcReduction="10000"/>
          </a:bodyPr>
          <a:lstStyle/>
          <a:p>
            <a:pPr marL="0" indent="0" algn="ctr">
              <a:buNone/>
            </a:pPr>
            <a:r>
              <a:rPr lang="en-US" sz="6600" b="1" dirty="0"/>
              <a:t>Prayer</a:t>
            </a:r>
          </a:p>
          <a:p>
            <a:pPr marL="0" indent="0" algn="ctr">
              <a:buNone/>
            </a:pPr>
            <a:r>
              <a:rPr lang="en-US" sz="6600" b="1" dirty="0"/>
              <a:t>Meditation</a:t>
            </a:r>
          </a:p>
          <a:p>
            <a:pPr marL="0" indent="0" algn="ctr">
              <a:buNone/>
            </a:pPr>
            <a:r>
              <a:rPr lang="en-US" sz="6600" b="1" dirty="0"/>
              <a:t>Relationships</a:t>
            </a:r>
          </a:p>
        </p:txBody>
      </p:sp>
      <p:sp>
        <p:nvSpPr>
          <p:cNvPr id="8" name="TextBox 7">
            <a:extLst>
              <a:ext uri="{FF2B5EF4-FFF2-40B4-BE49-F238E27FC236}">
                <a16:creationId xmlns:a16="http://schemas.microsoft.com/office/drawing/2014/main" id="{FA8A3515-A42E-4ED6-B170-163F465D3FB2}"/>
              </a:ext>
            </a:extLst>
          </p:cNvPr>
          <p:cNvSpPr txBox="1"/>
          <p:nvPr/>
        </p:nvSpPr>
        <p:spPr>
          <a:xfrm>
            <a:off x="9834113" y="5382883"/>
            <a:ext cx="184731" cy="369332"/>
          </a:xfrm>
          <a:prstGeom prst="rect">
            <a:avLst/>
          </a:prstGeom>
          <a:noFill/>
        </p:spPr>
        <p:txBody>
          <a:bodyPr wrap="none" rtlCol="0">
            <a:spAutoFit/>
          </a:bodyPr>
          <a:lstStyle/>
          <a:p>
            <a:endParaRPr lang="en-US" dirty="0"/>
          </a:p>
        </p:txBody>
      </p:sp>
      <p:pic>
        <p:nvPicPr>
          <p:cNvPr id="4" name="Picture 3">
            <a:extLst>
              <a:ext uri="{FF2B5EF4-FFF2-40B4-BE49-F238E27FC236}">
                <a16:creationId xmlns:a16="http://schemas.microsoft.com/office/drawing/2014/main" id="{5BF9D893-DC12-47DE-B543-41879CEC6630}"/>
              </a:ext>
            </a:extLst>
          </p:cNvPr>
          <p:cNvPicPr>
            <a:picLocks noChangeAspect="1"/>
          </p:cNvPicPr>
          <p:nvPr/>
        </p:nvPicPr>
        <p:blipFill rotWithShape="1">
          <a:blip r:embed="rId2">
            <a:extLst>
              <a:ext uri="{28A0092B-C50C-407E-A947-70E740481C1C}">
                <a14:useLocalDpi xmlns:a14="http://schemas.microsoft.com/office/drawing/2010/main" val="0"/>
              </a:ext>
            </a:extLst>
          </a:blip>
          <a:srcRect t="28847" r="37264" b="25232"/>
          <a:stretch/>
        </p:blipFill>
        <p:spPr>
          <a:xfrm>
            <a:off x="1374181" y="98237"/>
            <a:ext cx="6395638" cy="3116068"/>
          </a:xfrm>
          <a:prstGeom prst="rect">
            <a:avLst/>
          </a:prstGeom>
        </p:spPr>
      </p:pic>
      <p:sp>
        <p:nvSpPr>
          <p:cNvPr id="5" name="Content Placeholder 2">
            <a:extLst>
              <a:ext uri="{FF2B5EF4-FFF2-40B4-BE49-F238E27FC236}">
                <a16:creationId xmlns:a16="http://schemas.microsoft.com/office/drawing/2014/main" id="{8B3C47A7-C1B9-43CB-9EB7-0385567B0809}"/>
              </a:ext>
            </a:extLst>
          </p:cNvPr>
          <p:cNvSpPr txBox="1">
            <a:spLocks/>
          </p:cNvSpPr>
          <p:nvPr/>
        </p:nvSpPr>
        <p:spPr>
          <a:xfrm>
            <a:off x="1374181" y="1120590"/>
            <a:ext cx="6395638" cy="1071361"/>
          </a:xfrm>
          <a:prstGeom prst="rect">
            <a:avLst/>
          </a:prstGeom>
          <a:solidFill>
            <a:schemeClr val="bg1">
              <a:lumMod val="85000"/>
              <a:alpha val="41000"/>
            </a:schemeClr>
          </a:solidFill>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ckwell" panose="020606030202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ckwell" panose="020606030202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ckwell" panose="020606030202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ckwell" panose="020606030202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ckwell" panose="020606030202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6600" b="1" dirty="0">
                <a:solidFill>
                  <a:schemeClr val="bg1"/>
                </a:solidFill>
              </a:rPr>
              <a:t>Spiritual</a:t>
            </a:r>
          </a:p>
        </p:txBody>
      </p:sp>
    </p:spTree>
    <p:extLst>
      <p:ext uri="{BB962C8B-B14F-4D97-AF65-F5344CB8AC3E}">
        <p14:creationId xmlns:p14="http://schemas.microsoft.com/office/powerpoint/2010/main" val="2865292811"/>
      </p:ext>
    </p:extLst>
  </p:cSld>
  <p:clrMapOvr>
    <a:masterClrMapping/>
  </p:clrMapOvr>
  <p:transition spd="slow">
    <p:pull dir="ld"/>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48898C"/>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A8A3515-A42E-4ED6-B170-163F465D3FB2}"/>
              </a:ext>
            </a:extLst>
          </p:cNvPr>
          <p:cNvSpPr txBox="1"/>
          <p:nvPr/>
        </p:nvSpPr>
        <p:spPr>
          <a:xfrm>
            <a:off x="9834113" y="5382883"/>
            <a:ext cx="184731" cy="369332"/>
          </a:xfrm>
          <a:prstGeom prst="rect">
            <a:avLst/>
          </a:prstGeom>
          <a:noFill/>
        </p:spPr>
        <p:txBody>
          <a:bodyPr wrap="none" rtlCol="0">
            <a:spAutoFit/>
          </a:bodyPr>
          <a:lstStyle/>
          <a:p>
            <a:endParaRPr lang="en-US" dirty="0"/>
          </a:p>
        </p:txBody>
      </p:sp>
      <p:sp>
        <p:nvSpPr>
          <p:cNvPr id="5" name="Content Placeholder 2">
            <a:extLst>
              <a:ext uri="{FF2B5EF4-FFF2-40B4-BE49-F238E27FC236}">
                <a16:creationId xmlns:a16="http://schemas.microsoft.com/office/drawing/2014/main" id="{8B3C47A7-C1B9-43CB-9EB7-0385567B0809}"/>
              </a:ext>
            </a:extLst>
          </p:cNvPr>
          <p:cNvSpPr txBox="1">
            <a:spLocks/>
          </p:cNvSpPr>
          <p:nvPr/>
        </p:nvSpPr>
        <p:spPr>
          <a:xfrm>
            <a:off x="0" y="584910"/>
            <a:ext cx="5589917" cy="1071361"/>
          </a:xfrm>
          <a:prstGeom prst="rect">
            <a:avLst/>
          </a:prstGeom>
          <a:solidFill>
            <a:schemeClr val="bg1">
              <a:lumMod val="85000"/>
              <a:alpha val="41000"/>
            </a:schemeClr>
          </a:solidFill>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ckwell" panose="020606030202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ckwell" panose="020606030202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ckwell" panose="020606030202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ckwell" panose="020606030202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ckwell" panose="020606030202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6600" b="1" dirty="0">
                <a:solidFill>
                  <a:schemeClr val="bg1"/>
                </a:solidFill>
              </a:rPr>
              <a:t>Emotional</a:t>
            </a:r>
          </a:p>
        </p:txBody>
      </p:sp>
      <p:sp>
        <p:nvSpPr>
          <p:cNvPr id="2" name="Right Triangle 1">
            <a:extLst>
              <a:ext uri="{FF2B5EF4-FFF2-40B4-BE49-F238E27FC236}">
                <a16:creationId xmlns:a16="http://schemas.microsoft.com/office/drawing/2014/main" id="{24BA6586-2DA6-45DD-8B25-BDB4EDDE7671}"/>
              </a:ext>
            </a:extLst>
          </p:cNvPr>
          <p:cNvSpPr/>
          <p:nvPr/>
        </p:nvSpPr>
        <p:spPr>
          <a:xfrm flipH="1">
            <a:off x="5589917" y="3560322"/>
            <a:ext cx="3554082" cy="3297677"/>
          </a:xfrm>
          <a:prstGeom prst="rtTriangle">
            <a:avLst/>
          </a:prstGeom>
          <a:solidFill>
            <a:srgbClr val="305C5E">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AE53593-74B9-4278-AAEE-C2B9DC447D3B}"/>
              </a:ext>
            </a:extLst>
          </p:cNvPr>
          <p:cNvSpPr>
            <a:spLocks noGrp="1"/>
          </p:cNvSpPr>
          <p:nvPr>
            <p:ph idx="1"/>
          </p:nvPr>
        </p:nvSpPr>
        <p:spPr>
          <a:xfrm>
            <a:off x="231835" y="1932318"/>
            <a:ext cx="8515350" cy="3019694"/>
          </a:xfrm>
        </p:spPr>
        <p:txBody>
          <a:bodyPr>
            <a:normAutofit fontScale="92500"/>
          </a:bodyPr>
          <a:lstStyle/>
          <a:p>
            <a:pPr marL="0" indent="0">
              <a:buNone/>
            </a:pPr>
            <a:r>
              <a:rPr lang="en-US" sz="6000" b="1" dirty="0"/>
              <a:t>Cry</a:t>
            </a:r>
            <a:endParaRPr lang="en-US" sz="4800" b="1" dirty="0"/>
          </a:p>
          <a:p>
            <a:pPr marL="0" indent="0">
              <a:buNone/>
            </a:pPr>
            <a:r>
              <a:rPr lang="en-US" sz="5400" b="1" dirty="0"/>
              <a:t>Give/get physical contact</a:t>
            </a:r>
          </a:p>
          <a:p>
            <a:pPr marL="0" indent="0">
              <a:buNone/>
            </a:pPr>
            <a:r>
              <a:rPr lang="en-US" sz="6000" b="1" dirty="0"/>
              <a:t>Laugh</a:t>
            </a:r>
            <a:endParaRPr lang="en-US" sz="4800" b="1" dirty="0"/>
          </a:p>
        </p:txBody>
      </p:sp>
    </p:spTree>
    <p:extLst>
      <p:ext uri="{BB962C8B-B14F-4D97-AF65-F5344CB8AC3E}">
        <p14:creationId xmlns:p14="http://schemas.microsoft.com/office/powerpoint/2010/main" val="1197710819"/>
      </p:ext>
    </p:extLst>
  </p:cSld>
  <p:clrMapOvr>
    <a:masterClrMapping/>
  </p:clrMapOvr>
  <p:transition spd="slow">
    <p:pull dir="ld"/>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9E3FEE-5EC3-4B84-B2CB-0092773033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2190"/>
            <a:ext cx="9144000" cy="6093619"/>
          </a:xfrm>
          <a:prstGeom prst="rect">
            <a:avLst/>
          </a:prstGeom>
        </p:spPr>
      </p:pic>
      <p:sp>
        <p:nvSpPr>
          <p:cNvPr id="4" name="Title 3">
            <a:extLst>
              <a:ext uri="{FF2B5EF4-FFF2-40B4-BE49-F238E27FC236}">
                <a16:creationId xmlns:a16="http://schemas.microsoft.com/office/drawing/2014/main" id="{266709E5-1CA2-4899-8249-FBBC07122496}"/>
              </a:ext>
            </a:extLst>
          </p:cNvPr>
          <p:cNvSpPr>
            <a:spLocks noGrp="1"/>
          </p:cNvSpPr>
          <p:nvPr>
            <p:ph type="title"/>
          </p:nvPr>
        </p:nvSpPr>
        <p:spPr>
          <a:xfrm>
            <a:off x="3889435" y="844015"/>
            <a:ext cx="5047531" cy="3831502"/>
          </a:xfrm>
        </p:spPr>
        <p:txBody>
          <a:bodyPr>
            <a:normAutofit/>
          </a:bodyPr>
          <a:lstStyle/>
          <a:p>
            <a:pPr algn="ctr"/>
            <a:r>
              <a:rPr lang="en-US" sz="7200" b="1" dirty="0"/>
              <a:t>Celebrate Victories!</a:t>
            </a:r>
          </a:p>
        </p:txBody>
      </p:sp>
    </p:spTree>
    <p:extLst>
      <p:ext uri="{BB962C8B-B14F-4D97-AF65-F5344CB8AC3E}">
        <p14:creationId xmlns:p14="http://schemas.microsoft.com/office/powerpoint/2010/main" val="2022262723"/>
      </p:ext>
    </p:extLst>
  </p:cSld>
  <p:clrMapOvr>
    <a:masterClrMapping/>
  </p:clrMapOvr>
  <p:transition spd="slow">
    <p:pull dir="ld"/>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244A4B16-212A-4B27-8C6C-6C73E3BF8D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4456" y="480219"/>
            <a:ext cx="5775089" cy="5897563"/>
          </a:xfrm>
          <a:prstGeom prst="rect">
            <a:avLst/>
          </a:prstGeom>
        </p:spPr>
      </p:pic>
    </p:spTree>
    <p:extLst>
      <p:ext uri="{BB962C8B-B14F-4D97-AF65-F5344CB8AC3E}">
        <p14:creationId xmlns:p14="http://schemas.microsoft.com/office/powerpoint/2010/main" val="3841203897"/>
      </p:ext>
    </p:extLst>
  </p:cSld>
  <p:clrMapOvr>
    <a:masterClrMapping/>
  </p:clrMapOvr>
  <p:transition spd="slow">
    <p:pull dir="ld"/>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Content Placeholder 1">
            <a:extLst>
              <a:ext uri="{FF2B5EF4-FFF2-40B4-BE49-F238E27FC236}">
                <a16:creationId xmlns:a16="http://schemas.microsoft.com/office/drawing/2014/main" id="{90983B01-3A0B-47E5-9520-07AAAA6E97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0" y="377678"/>
            <a:ext cx="7391400" cy="6102645"/>
          </a:xfrm>
          <a:prstGeom prst="rect">
            <a:avLst/>
          </a:prstGeom>
        </p:spPr>
      </p:pic>
    </p:spTree>
    <p:extLst>
      <p:ext uri="{BB962C8B-B14F-4D97-AF65-F5344CB8AC3E}">
        <p14:creationId xmlns:p14="http://schemas.microsoft.com/office/powerpoint/2010/main" val="87028767"/>
      </p:ext>
    </p:extLst>
  </p:cSld>
  <p:clrMapOvr>
    <a:masterClrMapping/>
  </p:clrMapOvr>
  <p:transition spd="slow">
    <p:pull dir="ld"/>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069EDC-B97D-4BF4-A119-0BF38D3C8FE9}"/>
              </a:ext>
            </a:extLst>
          </p:cNvPr>
          <p:cNvPicPr>
            <a:picLocks noChangeAspect="1"/>
          </p:cNvPicPr>
          <p:nvPr/>
        </p:nvPicPr>
        <p:blipFill>
          <a:blip r:embed="rId2"/>
          <a:stretch>
            <a:fillRect/>
          </a:stretch>
        </p:blipFill>
        <p:spPr>
          <a:xfrm>
            <a:off x="691559" y="801396"/>
            <a:ext cx="7760881" cy="5255207"/>
          </a:xfrm>
          <a:prstGeom prst="rect">
            <a:avLst/>
          </a:prstGeom>
        </p:spPr>
      </p:pic>
    </p:spTree>
    <p:extLst>
      <p:ext uri="{BB962C8B-B14F-4D97-AF65-F5344CB8AC3E}">
        <p14:creationId xmlns:p14="http://schemas.microsoft.com/office/powerpoint/2010/main" val="1312807218"/>
      </p:ext>
    </p:extLst>
  </p:cSld>
  <p:clrMapOvr>
    <a:masterClrMapping/>
  </p:clrMapOvr>
  <p:transition spd="slow">
    <p:pull dir="ld"/>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50000"/>
                <a:lumOff val="50000"/>
              </a:schemeClr>
            </a:gs>
            <a:gs pos="88000">
              <a:schemeClr val="tx1">
                <a:lumMod val="85000"/>
                <a:lumOff val="15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D577C5-FDF2-4077-AC9C-CD604610CEF7}"/>
              </a:ext>
            </a:extLst>
          </p:cNvPr>
          <p:cNvPicPr>
            <a:picLocks noChangeAspect="1"/>
          </p:cNvPicPr>
          <p:nvPr/>
        </p:nvPicPr>
        <p:blipFill>
          <a:blip r:embed="rId2"/>
          <a:stretch>
            <a:fillRect/>
          </a:stretch>
        </p:blipFill>
        <p:spPr>
          <a:xfrm>
            <a:off x="1261585" y="121633"/>
            <a:ext cx="6620830" cy="6614733"/>
          </a:xfrm>
          <a:prstGeom prst="rect">
            <a:avLst/>
          </a:prstGeom>
        </p:spPr>
      </p:pic>
    </p:spTree>
    <p:extLst>
      <p:ext uri="{BB962C8B-B14F-4D97-AF65-F5344CB8AC3E}">
        <p14:creationId xmlns:p14="http://schemas.microsoft.com/office/powerpoint/2010/main" val="572318151"/>
      </p:ext>
    </p:extLst>
  </p:cSld>
  <p:clrMapOvr>
    <a:masterClrMapping/>
  </p:clrMapOvr>
  <p:transition spd="slow">
    <p:pull dir="ld"/>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53AAB9"/>
        </a:solidFill>
        <a:effectLst/>
      </p:bgPr>
    </p:bg>
    <p:spTree>
      <p:nvGrpSpPr>
        <p:cNvPr id="1" name=""/>
        <p:cNvGrpSpPr/>
        <p:nvPr/>
      </p:nvGrpSpPr>
      <p:grpSpPr>
        <a:xfrm>
          <a:off x="0" y="0"/>
          <a:ext cx="0" cy="0"/>
          <a:chOff x="0" y="0"/>
          <a:chExt cx="0" cy="0"/>
        </a:xfrm>
      </p:grpSpPr>
      <p:pic>
        <p:nvPicPr>
          <p:cNvPr id="67585" name="Picture 1"/>
          <p:cNvPicPr>
            <a:picLocks noChangeArrowheads="1"/>
          </p:cNvPicPr>
          <p:nvPr/>
        </p:nvPicPr>
        <p:blipFill>
          <a:blip r:embed="rId2"/>
          <a:srcRect/>
          <a:stretch>
            <a:fillRect/>
          </a:stretch>
        </p:blipFill>
        <p:spPr bwMode="auto">
          <a:xfrm>
            <a:off x="2974612" y="291377"/>
            <a:ext cx="3470718" cy="4746449"/>
          </a:xfrm>
          <a:prstGeom prst="rect">
            <a:avLst/>
          </a:prstGeom>
          <a:noFill/>
          <a:ln w="25400" cap="flat">
            <a:noFill/>
            <a:miter lim="800000"/>
            <a:headEnd/>
            <a:tailEnd/>
          </a:ln>
        </p:spPr>
      </p:pic>
      <p:sp>
        <p:nvSpPr>
          <p:cNvPr id="67586" name="Rectangle 2"/>
          <p:cNvSpPr>
            <a:spLocks noGrp="1" noChangeArrowheads="1"/>
          </p:cNvSpPr>
          <p:nvPr>
            <p:ph type="title"/>
          </p:nvPr>
        </p:nvSpPr>
        <p:spPr>
          <a:xfrm>
            <a:off x="1738833" y="4670227"/>
            <a:ext cx="5942277" cy="1902023"/>
          </a:xfrm>
          <a:ln/>
        </p:spPr>
        <p:txBody>
          <a:bodyPr/>
          <a:lstStyle/>
          <a:p>
            <a:pPr algn="ctr"/>
            <a:r>
              <a:rPr lang="en-US" sz="6100" dirty="0"/>
              <a:t>Psychological</a:t>
            </a:r>
          </a:p>
        </p:txBody>
      </p:sp>
    </p:spTree>
    <p:extLst>
      <p:ext uri="{BB962C8B-B14F-4D97-AF65-F5344CB8AC3E}">
        <p14:creationId xmlns:p14="http://schemas.microsoft.com/office/powerpoint/2010/main" val="3417882253"/>
      </p:ext>
    </p:extLst>
  </p:cSld>
  <p:clrMapOvr>
    <a:masterClrMapping/>
  </p:clrMapOvr>
  <p:transition spd="slow">
    <p:pull dir="ld"/>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3105835"/>
            <a:ext cx="4572000" cy="646331"/>
          </a:xfrm>
          <a:prstGeom prst="rect">
            <a:avLst/>
          </a:prstGeom>
        </p:spPr>
        <p:txBody>
          <a:bodyPr>
            <a:spAutoFit/>
          </a:bodyPr>
          <a:lstStyle/>
          <a:p>
            <a:r>
              <a:rPr lang="en-US" dirty="0"/>
              <a:t>https://www.youtube.com/watch?v=3m-LBusfIe4</a:t>
            </a:r>
          </a:p>
        </p:txBody>
      </p:sp>
    </p:spTree>
    <p:extLst>
      <p:ext uri="{BB962C8B-B14F-4D97-AF65-F5344CB8AC3E}">
        <p14:creationId xmlns:p14="http://schemas.microsoft.com/office/powerpoint/2010/main" val="24910096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bg>
      <p:bgPr>
        <a:solidFill>
          <a:srgbClr val="53AAB9"/>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518249" y="1533360"/>
            <a:ext cx="6487065" cy="892869"/>
          </a:xfrm>
        </p:spPr>
        <p:txBody>
          <a:bodyPr>
            <a:noAutofit/>
          </a:bodyPr>
          <a:lstStyle/>
          <a:p>
            <a:r>
              <a:rPr lang="en-US" sz="4800" b="1" dirty="0">
                <a:solidFill>
                  <a:schemeClr val="bg1"/>
                </a:solidFill>
              </a:rPr>
              <a:t>Psychological &amp; Mental Resilience:</a:t>
            </a:r>
            <a:endParaRPr lang="en-US" sz="7200" dirty="0"/>
          </a:p>
        </p:txBody>
      </p:sp>
      <p:sp>
        <p:nvSpPr>
          <p:cNvPr id="64513" name="Rectangle 1"/>
          <p:cNvSpPr>
            <a:spLocks noGrp="1" noChangeArrowheads="1"/>
          </p:cNvSpPr>
          <p:nvPr>
            <p:ph idx="1"/>
          </p:nvPr>
        </p:nvSpPr>
        <p:spPr>
          <a:xfrm>
            <a:off x="1086928" y="2426229"/>
            <a:ext cx="8039818" cy="4144963"/>
          </a:xfrm>
        </p:spPr>
        <p:txBody>
          <a:bodyPr>
            <a:normAutofit lnSpcReduction="10000"/>
          </a:bodyPr>
          <a:lstStyle/>
          <a:p>
            <a:pPr>
              <a:buNone/>
            </a:pPr>
            <a:endParaRPr lang="en-US" sz="3000" dirty="0"/>
          </a:p>
          <a:p>
            <a:pPr marL="457200" lvl="1" indent="0" fontAlgn="auto">
              <a:spcAft>
                <a:spcPts val="0"/>
              </a:spcAft>
              <a:buClr>
                <a:schemeClr val="accent1">
                  <a:lumMod val="60000"/>
                  <a:lumOff val="40000"/>
                </a:schemeClr>
              </a:buClr>
              <a:buNone/>
              <a:defRPr/>
            </a:pPr>
            <a:r>
              <a:rPr lang="en-US" sz="4000" dirty="0">
                <a:solidFill>
                  <a:schemeClr val="tx1"/>
                </a:solidFill>
              </a:rPr>
              <a:t>Reflection </a:t>
            </a:r>
          </a:p>
          <a:p>
            <a:pPr marL="457200" lvl="1" indent="0" fontAlgn="auto">
              <a:spcAft>
                <a:spcPts val="0"/>
              </a:spcAft>
              <a:buClr>
                <a:schemeClr val="accent1">
                  <a:lumMod val="60000"/>
                  <a:lumOff val="40000"/>
                </a:schemeClr>
              </a:buClr>
              <a:buNone/>
              <a:defRPr/>
            </a:pPr>
            <a:r>
              <a:rPr lang="en-US" sz="4000" dirty="0">
                <a:solidFill>
                  <a:schemeClr val="tx1"/>
                </a:solidFill>
              </a:rPr>
              <a:t>Learn to Say NO!</a:t>
            </a:r>
          </a:p>
          <a:p>
            <a:pPr marL="457200" lvl="1" indent="0" fontAlgn="auto">
              <a:spcAft>
                <a:spcPts val="0"/>
              </a:spcAft>
              <a:buClr>
                <a:schemeClr val="accent1">
                  <a:lumMod val="60000"/>
                  <a:lumOff val="40000"/>
                </a:schemeClr>
              </a:buClr>
              <a:buNone/>
              <a:defRPr/>
            </a:pPr>
            <a:r>
              <a:rPr lang="en-US" sz="4000" dirty="0">
                <a:solidFill>
                  <a:schemeClr val="tx1"/>
                </a:solidFill>
              </a:rPr>
              <a:t>Love with Limits</a:t>
            </a:r>
          </a:p>
          <a:p>
            <a:pPr marL="457200" lvl="1" indent="0" fontAlgn="auto">
              <a:spcAft>
                <a:spcPts val="0"/>
              </a:spcAft>
              <a:buClr>
                <a:schemeClr val="accent1">
                  <a:lumMod val="60000"/>
                  <a:lumOff val="40000"/>
                </a:schemeClr>
              </a:buClr>
              <a:buNone/>
              <a:defRPr/>
            </a:pPr>
            <a:r>
              <a:rPr lang="en-US" sz="4000" dirty="0">
                <a:solidFill>
                  <a:schemeClr val="tx1"/>
                </a:solidFill>
              </a:rPr>
              <a:t>Assess your trauma exposure</a:t>
            </a:r>
          </a:p>
          <a:p>
            <a:pPr marL="457200" lvl="1" indent="0" fontAlgn="auto">
              <a:spcAft>
                <a:spcPts val="0"/>
              </a:spcAft>
              <a:buClr>
                <a:schemeClr val="accent1">
                  <a:lumMod val="60000"/>
                  <a:lumOff val="40000"/>
                </a:schemeClr>
              </a:buClr>
              <a:buNone/>
              <a:defRPr/>
            </a:pPr>
            <a:r>
              <a:rPr lang="en-US" sz="4000" dirty="0">
                <a:solidFill>
                  <a:schemeClr val="tx1"/>
                </a:solidFill>
              </a:rPr>
              <a:t>Spend quality time alone</a:t>
            </a:r>
          </a:p>
          <a:p>
            <a:pPr marL="457200" lvl="1" indent="0" fontAlgn="auto">
              <a:spcAft>
                <a:spcPts val="0"/>
              </a:spcAft>
              <a:buClr>
                <a:schemeClr val="accent1">
                  <a:lumMod val="60000"/>
                  <a:lumOff val="40000"/>
                </a:schemeClr>
              </a:buClr>
              <a:buNone/>
              <a:defRPr/>
            </a:pPr>
            <a:r>
              <a:rPr lang="en-US" sz="4000" dirty="0">
                <a:solidFill>
                  <a:schemeClr val="tx1"/>
                </a:solidFill>
              </a:rPr>
              <a:t>Tackle Tiny goals daily</a:t>
            </a:r>
            <a:endParaRPr lang="en-US" sz="4000" dirty="0">
              <a:solidFill>
                <a:schemeClr val="tx1">
                  <a:lumMod val="65000"/>
                  <a:lumOff val="35000"/>
                </a:schemeClr>
              </a:solidFill>
            </a:endParaRPr>
          </a:p>
          <a:p>
            <a:pPr lvl="1" fontAlgn="auto">
              <a:spcAft>
                <a:spcPts val="0"/>
              </a:spcAft>
              <a:buClr>
                <a:schemeClr val="accent1">
                  <a:lumMod val="60000"/>
                  <a:lumOff val="40000"/>
                </a:schemeClr>
              </a:buClr>
              <a:defRPr/>
            </a:pPr>
            <a:endParaRPr lang="en-US" sz="3000" b="1" dirty="0">
              <a:solidFill>
                <a:schemeClr val="tx1">
                  <a:lumMod val="65000"/>
                  <a:lumOff val="35000"/>
                </a:schemeClr>
              </a:solidFill>
            </a:endParaRPr>
          </a:p>
          <a:p>
            <a:pPr lvl="1" fontAlgn="auto">
              <a:spcAft>
                <a:spcPts val="0"/>
              </a:spcAft>
              <a:buClr>
                <a:schemeClr val="accent1">
                  <a:lumMod val="60000"/>
                  <a:lumOff val="40000"/>
                </a:schemeClr>
              </a:buClr>
              <a:defRPr/>
            </a:pPr>
            <a:endParaRPr lang="en-US" sz="3000" b="1" dirty="0">
              <a:solidFill>
                <a:schemeClr val="tx1">
                  <a:lumMod val="65000"/>
                  <a:lumOff val="35000"/>
                </a:schemeClr>
              </a:solidFill>
            </a:endParaRPr>
          </a:p>
          <a:p>
            <a:pPr lvl="1" fontAlgn="auto">
              <a:spcAft>
                <a:spcPts val="0"/>
              </a:spcAft>
              <a:buClr>
                <a:schemeClr val="accent1">
                  <a:lumMod val="60000"/>
                  <a:lumOff val="40000"/>
                </a:schemeClr>
              </a:buClr>
              <a:defRPr/>
            </a:pPr>
            <a:endParaRPr lang="en-US" sz="3000" b="1" dirty="0">
              <a:solidFill>
                <a:schemeClr val="tx1">
                  <a:lumMod val="65000"/>
                  <a:lumOff val="35000"/>
                </a:schemeClr>
              </a:solidFill>
            </a:endParaRPr>
          </a:p>
          <a:p>
            <a:pPr lvl="1" fontAlgn="auto">
              <a:spcAft>
                <a:spcPts val="0"/>
              </a:spcAft>
              <a:buClr>
                <a:schemeClr val="accent1">
                  <a:lumMod val="60000"/>
                  <a:lumOff val="40000"/>
                </a:schemeClr>
              </a:buClr>
              <a:defRPr/>
            </a:pPr>
            <a:endParaRPr lang="en-US" sz="3000" b="1" dirty="0">
              <a:solidFill>
                <a:schemeClr val="tx1">
                  <a:lumMod val="65000"/>
                  <a:lumOff val="35000"/>
                </a:schemeClr>
              </a:solidFill>
            </a:endParaRPr>
          </a:p>
        </p:txBody>
      </p:sp>
      <p:sp>
        <p:nvSpPr>
          <p:cNvPr id="2" name="Right Triangle 1">
            <a:extLst>
              <a:ext uri="{FF2B5EF4-FFF2-40B4-BE49-F238E27FC236}">
                <a16:creationId xmlns:a16="http://schemas.microsoft.com/office/drawing/2014/main" id="{F11E6D7B-2FB8-4F51-B44D-55E80992BA0E}"/>
              </a:ext>
            </a:extLst>
          </p:cNvPr>
          <p:cNvSpPr/>
          <p:nvPr/>
        </p:nvSpPr>
        <p:spPr>
          <a:xfrm rot="5400000">
            <a:off x="577970" y="-577970"/>
            <a:ext cx="2035834" cy="3191774"/>
          </a:xfrm>
          <a:prstGeom prst="rtTriangle">
            <a:avLst/>
          </a:prstGeom>
          <a:solidFill>
            <a:schemeClr val="tx1">
              <a:lumMod val="85000"/>
              <a:lumOff val="1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4261926"/>
      </p:ext>
    </p:extLst>
  </p:cSld>
  <p:clrMapOvr>
    <a:masterClrMapping/>
  </p:clrMapOvr>
  <p:transition spd="slow">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4513">
                                            <p:txEl>
                                              <p:pRg st="1" end="1"/>
                                            </p:txEl>
                                          </p:spTgt>
                                        </p:tgtEl>
                                        <p:attrNameLst>
                                          <p:attrName>style.visibility</p:attrName>
                                        </p:attrNameLst>
                                      </p:cBhvr>
                                      <p:to>
                                        <p:strVal val="visible"/>
                                      </p:to>
                                    </p:set>
                                    <p:animEffect transition="in" filter="wipe(left)">
                                      <p:cBhvr>
                                        <p:cTn id="7" dur="500"/>
                                        <p:tgtEl>
                                          <p:spTgt spid="645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4513">
                                            <p:txEl>
                                              <p:pRg st="2" end="2"/>
                                            </p:txEl>
                                          </p:spTgt>
                                        </p:tgtEl>
                                        <p:attrNameLst>
                                          <p:attrName>style.visibility</p:attrName>
                                        </p:attrNameLst>
                                      </p:cBhvr>
                                      <p:to>
                                        <p:strVal val="visible"/>
                                      </p:to>
                                    </p:set>
                                    <p:animEffect transition="in" filter="wipe(left)">
                                      <p:cBhvr>
                                        <p:cTn id="12" dur="500"/>
                                        <p:tgtEl>
                                          <p:spTgt spid="645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513">
                                            <p:txEl>
                                              <p:pRg st="3" end="3"/>
                                            </p:txEl>
                                          </p:spTgt>
                                        </p:tgtEl>
                                        <p:attrNameLst>
                                          <p:attrName>style.visibility</p:attrName>
                                        </p:attrNameLst>
                                      </p:cBhvr>
                                      <p:to>
                                        <p:strVal val="visible"/>
                                      </p:to>
                                    </p:set>
                                    <p:animEffect transition="in" filter="wipe(left)">
                                      <p:cBhvr>
                                        <p:cTn id="17" dur="500"/>
                                        <p:tgtEl>
                                          <p:spTgt spid="6451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4513">
                                            <p:txEl>
                                              <p:pRg st="4" end="4"/>
                                            </p:txEl>
                                          </p:spTgt>
                                        </p:tgtEl>
                                        <p:attrNameLst>
                                          <p:attrName>style.visibility</p:attrName>
                                        </p:attrNameLst>
                                      </p:cBhvr>
                                      <p:to>
                                        <p:strVal val="visible"/>
                                      </p:to>
                                    </p:set>
                                    <p:animEffect transition="in" filter="wipe(left)">
                                      <p:cBhvr>
                                        <p:cTn id="22" dur="500"/>
                                        <p:tgtEl>
                                          <p:spTgt spid="6451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4513">
                                            <p:txEl>
                                              <p:pRg st="5" end="5"/>
                                            </p:txEl>
                                          </p:spTgt>
                                        </p:tgtEl>
                                        <p:attrNameLst>
                                          <p:attrName>style.visibility</p:attrName>
                                        </p:attrNameLst>
                                      </p:cBhvr>
                                      <p:to>
                                        <p:strVal val="visible"/>
                                      </p:to>
                                    </p:set>
                                    <p:animEffect transition="in" filter="wipe(left)">
                                      <p:cBhvr>
                                        <p:cTn id="27" dur="500"/>
                                        <p:tgtEl>
                                          <p:spTgt spid="6451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4513">
                                            <p:txEl>
                                              <p:pRg st="6" end="6"/>
                                            </p:txEl>
                                          </p:spTgt>
                                        </p:tgtEl>
                                        <p:attrNameLst>
                                          <p:attrName>style.visibility</p:attrName>
                                        </p:attrNameLst>
                                      </p:cBhvr>
                                      <p:to>
                                        <p:strVal val="visible"/>
                                      </p:to>
                                    </p:set>
                                    <p:animEffect transition="in" filter="wipe(left)">
                                      <p:cBhvr>
                                        <p:cTn id="32" dur="500"/>
                                        <p:tgtEl>
                                          <p:spTgt spid="645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3" grpId="0" build="p" bldLvl="5"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53AAB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t>Workplace</a:t>
            </a:r>
          </a:p>
        </p:txBody>
      </p:sp>
      <p:pic>
        <p:nvPicPr>
          <p:cNvPr id="4" name="Picture 3">
            <a:extLst>
              <a:ext uri="{FF2B5EF4-FFF2-40B4-BE49-F238E27FC236}">
                <a16:creationId xmlns:a16="http://schemas.microsoft.com/office/drawing/2014/main" id="{255FD852-D4EC-4FA9-A1A0-39CCD7EABBA5}"/>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3575"/>
          <a:stretch/>
        </p:blipFill>
        <p:spPr>
          <a:xfrm>
            <a:off x="1131570" y="1707642"/>
            <a:ext cx="6885824" cy="4670298"/>
          </a:xfrm>
          <a:prstGeom prst="rect">
            <a:avLst/>
          </a:prstGeom>
          <a:solidFill>
            <a:srgbClr val="FFFFFF">
              <a:shade val="85000"/>
            </a:srgbClr>
          </a:solidFill>
          <a:ln w="88900" cap="sq">
            <a:solidFill>
              <a:schemeClr val="accent1">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6613625"/>
      </p:ext>
    </p:extLst>
  </p:cSld>
  <p:clrMapOvr>
    <a:masterClrMapping/>
  </p:clrMapOvr>
  <p:transition spd="slow">
    <p:pull dir="ld"/>
  </p:transition>
</p:sld>
</file>

<file path=ppt/slides/slide44.xml><?xml version="1.0" encoding="utf-8"?>
<p:sld xmlns:a="http://schemas.openxmlformats.org/drawingml/2006/main" xmlns:r="http://schemas.openxmlformats.org/officeDocument/2006/relationships" xmlns:p="http://schemas.openxmlformats.org/presentationml/2006/main" showMasterPhAnim="0">
  <p:cSld>
    <p:bg>
      <p:bgPr>
        <a:solidFill>
          <a:srgbClr val="305C5E"/>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C67219-466F-4C37-B088-35F955D5BEA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377952"/>
            <a:ext cx="9144000" cy="6102096"/>
          </a:xfrm>
          <a:prstGeom prst="rect">
            <a:avLst/>
          </a:prstGeom>
        </p:spPr>
      </p:pic>
      <p:sp>
        <p:nvSpPr>
          <p:cNvPr id="82946" name="Rectangle 2"/>
          <p:cNvSpPr>
            <a:spLocks noGrp="1" noChangeArrowheads="1"/>
          </p:cNvSpPr>
          <p:nvPr>
            <p:ph type="title"/>
          </p:nvPr>
        </p:nvSpPr>
        <p:spPr>
          <a:xfrm>
            <a:off x="207034" y="377952"/>
            <a:ext cx="7886700" cy="1325563"/>
          </a:xfrm>
          <a:ln/>
        </p:spPr>
        <p:txBody>
          <a:bodyPr>
            <a:normAutofit fontScale="90000"/>
          </a:bodyPr>
          <a:lstStyle/>
          <a:p>
            <a:r>
              <a:rPr lang="en-US" sz="5400" b="1" dirty="0">
                <a:solidFill>
                  <a:schemeClr val="bg1"/>
                </a:solidFill>
              </a:rPr>
              <a:t>Workplace</a:t>
            </a:r>
            <a:br>
              <a:rPr lang="en-US" sz="5400" b="1" dirty="0">
                <a:solidFill>
                  <a:schemeClr val="bg1"/>
                </a:solidFill>
              </a:rPr>
            </a:br>
            <a:r>
              <a:rPr lang="en-US" sz="5400" b="1" dirty="0">
                <a:solidFill>
                  <a:schemeClr val="bg1"/>
                </a:solidFill>
              </a:rPr>
              <a:t>Resiliencies </a:t>
            </a:r>
          </a:p>
        </p:txBody>
      </p:sp>
      <p:sp>
        <p:nvSpPr>
          <p:cNvPr id="82945" name="Rectangle 1"/>
          <p:cNvSpPr>
            <a:spLocks noGrp="1" noChangeArrowheads="1"/>
          </p:cNvSpPr>
          <p:nvPr>
            <p:ph idx="1"/>
          </p:nvPr>
        </p:nvSpPr>
        <p:spPr>
          <a:xfrm>
            <a:off x="1276709" y="2449902"/>
            <a:ext cx="7867291" cy="3830128"/>
          </a:xfrm>
          <a:solidFill>
            <a:schemeClr val="bg1">
              <a:lumMod val="85000"/>
              <a:alpha val="65000"/>
            </a:schemeClr>
          </a:solidFill>
          <a:ln/>
        </p:spPr>
        <p:txBody>
          <a:bodyPr>
            <a:noAutofit/>
          </a:bodyPr>
          <a:lstStyle/>
          <a:p>
            <a:pPr marL="0" indent="0">
              <a:lnSpc>
                <a:spcPct val="100000"/>
              </a:lnSpc>
              <a:spcBef>
                <a:spcPts val="0"/>
              </a:spcBef>
              <a:buNone/>
            </a:pPr>
            <a:r>
              <a:rPr lang="en-US" sz="4000" dirty="0">
                <a:solidFill>
                  <a:sysClr val="windowText" lastClr="000000">
                    <a:alpha val="80000"/>
                  </a:sysClr>
                </a:solidFill>
              </a:rPr>
              <a:t>Self-care</a:t>
            </a:r>
            <a:endParaRPr lang="en-US" sz="4000" dirty="0">
              <a:solidFill>
                <a:sysClr val="windowText" lastClr="000000">
                  <a:alpha val="80000"/>
                </a:sysClr>
              </a:solidFill>
              <a:ea typeface="ヒラギノ明朝 ProN W6" pitchFamily="-109" charset="-128"/>
              <a:cs typeface="ヒラギノ明朝 ProN W6" pitchFamily="-109" charset="-128"/>
            </a:endParaRPr>
          </a:p>
          <a:p>
            <a:pPr marL="0" indent="0">
              <a:lnSpc>
                <a:spcPct val="100000"/>
              </a:lnSpc>
              <a:spcBef>
                <a:spcPts val="0"/>
              </a:spcBef>
              <a:buNone/>
            </a:pPr>
            <a:r>
              <a:rPr lang="en-US" sz="4000" dirty="0">
                <a:solidFill>
                  <a:sysClr val="windowText" lastClr="000000">
                    <a:alpha val="80000"/>
                  </a:sysClr>
                </a:solidFill>
              </a:rPr>
              <a:t>Transitions</a:t>
            </a:r>
            <a:endParaRPr lang="en-US" sz="4000" dirty="0">
              <a:solidFill>
                <a:sysClr val="windowText" lastClr="000000">
                  <a:alpha val="80000"/>
                </a:sysClr>
              </a:solidFill>
              <a:ea typeface="ヒラギノ明朝 ProN W6" pitchFamily="-109" charset="-128"/>
              <a:cs typeface="ヒラギノ明朝 ProN W6" pitchFamily="-109" charset="-128"/>
            </a:endParaRPr>
          </a:p>
          <a:p>
            <a:pPr marL="0" indent="0">
              <a:lnSpc>
                <a:spcPct val="100000"/>
              </a:lnSpc>
              <a:spcBef>
                <a:spcPts val="0"/>
              </a:spcBef>
              <a:buNone/>
            </a:pPr>
            <a:r>
              <a:rPr lang="en-US" sz="4000" dirty="0">
                <a:solidFill>
                  <a:sysClr val="windowText" lastClr="000000">
                    <a:alpha val="80000"/>
                  </a:sysClr>
                </a:solidFill>
              </a:rPr>
              <a:t>Awareness</a:t>
            </a:r>
          </a:p>
          <a:p>
            <a:pPr marL="0" indent="0">
              <a:lnSpc>
                <a:spcPct val="100000"/>
              </a:lnSpc>
              <a:spcBef>
                <a:spcPts val="0"/>
              </a:spcBef>
              <a:buNone/>
            </a:pPr>
            <a:r>
              <a:rPr lang="en-US" sz="4000" dirty="0">
                <a:solidFill>
                  <a:sysClr val="windowText" lastClr="000000">
                    <a:alpha val="80000"/>
                  </a:sysClr>
                </a:solidFill>
              </a:rPr>
              <a:t>Continuing Education</a:t>
            </a:r>
            <a:endParaRPr lang="en-US" sz="4000" dirty="0">
              <a:solidFill>
                <a:sysClr val="windowText" lastClr="000000">
                  <a:alpha val="80000"/>
                </a:sysClr>
              </a:solidFill>
              <a:ea typeface="ヒラギノ明朝 ProN W6" pitchFamily="-109" charset="-128"/>
              <a:cs typeface="ヒラギノ明朝 ProN W6" pitchFamily="-109" charset="-128"/>
            </a:endParaRPr>
          </a:p>
          <a:p>
            <a:pPr marL="0" indent="0">
              <a:lnSpc>
                <a:spcPct val="100000"/>
              </a:lnSpc>
              <a:spcBef>
                <a:spcPts val="0"/>
              </a:spcBef>
              <a:buNone/>
            </a:pPr>
            <a:r>
              <a:rPr lang="en-US" sz="4000" dirty="0">
                <a:solidFill>
                  <a:sysClr val="windowText" lastClr="000000">
                    <a:alpha val="80000"/>
                  </a:sysClr>
                </a:solidFill>
              </a:rPr>
              <a:t>Set limits</a:t>
            </a:r>
            <a:endParaRPr lang="en-US" sz="4000" dirty="0">
              <a:solidFill>
                <a:sysClr val="windowText" lastClr="000000">
                  <a:alpha val="80000"/>
                </a:sysClr>
              </a:solidFill>
              <a:ea typeface="ヒラギノ明朝 ProN W6" pitchFamily="-109" charset="-128"/>
              <a:cs typeface="ヒラギノ明朝 ProN W6" pitchFamily="-109" charset="-128"/>
            </a:endParaRPr>
          </a:p>
          <a:p>
            <a:pPr marL="0" indent="0">
              <a:lnSpc>
                <a:spcPct val="100000"/>
              </a:lnSpc>
              <a:spcBef>
                <a:spcPts val="0"/>
              </a:spcBef>
              <a:buNone/>
            </a:pPr>
            <a:r>
              <a:rPr lang="en-US" sz="4000" dirty="0">
                <a:solidFill>
                  <a:sysClr val="windowText" lastClr="000000">
                    <a:alpha val="80000"/>
                  </a:sysClr>
                </a:solidFill>
                <a:ea typeface="ヒラギノ明朝 ProN W6" pitchFamily="-109" charset="-128"/>
                <a:cs typeface="ヒラギノ明朝 ProN W6" pitchFamily="-109" charset="-128"/>
              </a:rPr>
              <a:t>Self Entitlement</a:t>
            </a:r>
          </a:p>
        </p:txBody>
      </p:sp>
    </p:spTree>
    <p:extLst>
      <p:ext uri="{BB962C8B-B14F-4D97-AF65-F5344CB8AC3E}">
        <p14:creationId xmlns:p14="http://schemas.microsoft.com/office/powerpoint/2010/main" val="2689394387"/>
      </p:ext>
    </p:extLst>
  </p:cSld>
  <p:clrMapOvr>
    <a:masterClrMapping/>
  </p:clrMapOvr>
  <p:transition spd="slow">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2945">
                                            <p:txEl>
                                              <p:pRg st="0" end="0"/>
                                            </p:txEl>
                                          </p:spTgt>
                                        </p:tgtEl>
                                        <p:attrNameLst>
                                          <p:attrName>style.visibility</p:attrName>
                                        </p:attrNameLst>
                                      </p:cBhvr>
                                      <p:to>
                                        <p:strVal val="visible"/>
                                      </p:to>
                                    </p:set>
                                    <p:animEffect transition="in" filter="wipe(left)">
                                      <p:cBhvr>
                                        <p:cTn id="7" dur="500"/>
                                        <p:tgtEl>
                                          <p:spTgt spid="829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2945">
                                            <p:txEl>
                                              <p:pRg st="1" end="1"/>
                                            </p:txEl>
                                          </p:spTgt>
                                        </p:tgtEl>
                                        <p:attrNameLst>
                                          <p:attrName>style.visibility</p:attrName>
                                        </p:attrNameLst>
                                      </p:cBhvr>
                                      <p:to>
                                        <p:strVal val="visible"/>
                                      </p:to>
                                    </p:set>
                                    <p:animEffect transition="in" filter="wipe(left)">
                                      <p:cBhvr>
                                        <p:cTn id="12" dur="500"/>
                                        <p:tgtEl>
                                          <p:spTgt spid="8294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2945">
                                            <p:txEl>
                                              <p:pRg st="2" end="2"/>
                                            </p:txEl>
                                          </p:spTgt>
                                        </p:tgtEl>
                                        <p:attrNameLst>
                                          <p:attrName>style.visibility</p:attrName>
                                        </p:attrNameLst>
                                      </p:cBhvr>
                                      <p:to>
                                        <p:strVal val="visible"/>
                                      </p:to>
                                    </p:set>
                                    <p:animEffect transition="in" filter="wipe(left)">
                                      <p:cBhvr>
                                        <p:cTn id="17" dur="500"/>
                                        <p:tgtEl>
                                          <p:spTgt spid="8294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2945">
                                            <p:txEl>
                                              <p:pRg st="3" end="3"/>
                                            </p:txEl>
                                          </p:spTgt>
                                        </p:tgtEl>
                                        <p:attrNameLst>
                                          <p:attrName>style.visibility</p:attrName>
                                        </p:attrNameLst>
                                      </p:cBhvr>
                                      <p:to>
                                        <p:strVal val="visible"/>
                                      </p:to>
                                    </p:set>
                                    <p:animEffect transition="in" filter="wipe(left)">
                                      <p:cBhvr>
                                        <p:cTn id="22" dur="500"/>
                                        <p:tgtEl>
                                          <p:spTgt spid="8294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2945">
                                            <p:txEl>
                                              <p:pRg st="4" end="4"/>
                                            </p:txEl>
                                          </p:spTgt>
                                        </p:tgtEl>
                                        <p:attrNameLst>
                                          <p:attrName>style.visibility</p:attrName>
                                        </p:attrNameLst>
                                      </p:cBhvr>
                                      <p:to>
                                        <p:strVal val="visible"/>
                                      </p:to>
                                    </p:set>
                                    <p:animEffect transition="in" filter="wipe(left)">
                                      <p:cBhvr>
                                        <p:cTn id="27" dur="500"/>
                                        <p:tgtEl>
                                          <p:spTgt spid="8294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2945">
                                            <p:txEl>
                                              <p:pRg st="5" end="5"/>
                                            </p:txEl>
                                          </p:spTgt>
                                        </p:tgtEl>
                                        <p:attrNameLst>
                                          <p:attrName>style.visibility</p:attrName>
                                        </p:attrNameLst>
                                      </p:cBhvr>
                                      <p:to>
                                        <p:strVal val="visible"/>
                                      </p:to>
                                    </p:set>
                                    <p:animEffect transition="in" filter="wipe(left)">
                                      <p:cBhvr>
                                        <p:cTn id="32" dur="500"/>
                                        <p:tgtEl>
                                          <p:spTgt spid="8294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5" grpId="0" build="p" bldLvl="5"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F796EC-52A5-42C0-B413-B9004B11A41C}"/>
              </a:ext>
            </a:extLst>
          </p:cNvPr>
          <p:cNvSpPr/>
          <p:nvPr/>
        </p:nvSpPr>
        <p:spPr>
          <a:xfrm>
            <a:off x="1" y="2828836"/>
            <a:ext cx="9144000" cy="1569660"/>
          </a:xfrm>
          <a:prstGeom prst="rect">
            <a:avLst/>
          </a:prstGeom>
          <a:solidFill>
            <a:schemeClr val="bg1">
              <a:alpha val="72000"/>
            </a:schemeClr>
          </a:solidFill>
        </p:spPr>
        <p:txBody>
          <a:bodyPr wrap="square">
            <a:spAutoFit/>
          </a:bodyPr>
          <a:lstStyle/>
          <a:p>
            <a:pPr algn="ctr"/>
            <a:r>
              <a:rPr lang="en-US" sz="4800" b="1" dirty="0">
                <a:latin typeface="Rockwell" panose="02060603020205020403" pitchFamily="18" charset="0"/>
              </a:rPr>
              <a:t>Our goal is to transform “victims” into “victors”</a:t>
            </a:r>
          </a:p>
        </p:txBody>
      </p:sp>
    </p:spTree>
    <p:extLst>
      <p:ext uri="{BB962C8B-B14F-4D97-AF65-F5344CB8AC3E}">
        <p14:creationId xmlns:p14="http://schemas.microsoft.com/office/powerpoint/2010/main" val="3046921464"/>
      </p:ext>
    </p:extLst>
  </p:cSld>
  <p:clrMapOvr>
    <a:masterClrMapping/>
  </p:clrMapOvr>
  <p:transition spd="slow">
    <p:pull dir="ld"/>
  </p:transition>
</p:sld>
</file>

<file path=ppt/slides/slide46.xml><?xml version="1.0" encoding="utf-8"?>
<p:sld xmlns:a="http://schemas.openxmlformats.org/drawingml/2006/main" xmlns:r="http://schemas.openxmlformats.org/officeDocument/2006/relationships" xmlns:p="http://schemas.openxmlformats.org/presentationml/2006/main" show="0">
  <p:cSld>
    <p:bg>
      <p:bgPr>
        <a:solidFill>
          <a:srgbClr val="53AAB9"/>
        </a:solidFill>
        <a:effectLst/>
      </p:bgPr>
    </p:bg>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r>
              <a:rPr lang="en-US" b="1" dirty="0"/>
              <a:t>Our goal is to transform “victims” into “victors”. </a:t>
            </a:r>
          </a:p>
        </p:txBody>
      </p:sp>
      <p:sp>
        <p:nvSpPr>
          <p:cNvPr id="51202" name="Content Placeholder 2"/>
          <p:cNvSpPr>
            <a:spLocks noGrp="1"/>
          </p:cNvSpPr>
          <p:nvPr>
            <p:ph idx="1"/>
          </p:nvPr>
        </p:nvSpPr>
        <p:spPr>
          <a:xfrm>
            <a:off x="628650" y="2762655"/>
            <a:ext cx="7886700" cy="3414308"/>
          </a:xfrm>
        </p:spPr>
        <p:txBody>
          <a:bodyPr/>
          <a:lstStyle/>
          <a:p>
            <a:r>
              <a:rPr lang="en-US" sz="3000" dirty="0">
                <a:solidFill>
                  <a:schemeClr val="tx1"/>
                </a:solidFill>
              </a:rPr>
              <a:t>Maintain your emotional health</a:t>
            </a:r>
          </a:p>
          <a:p>
            <a:r>
              <a:rPr lang="en-US" sz="3000" dirty="0">
                <a:solidFill>
                  <a:schemeClr val="tx1"/>
                </a:solidFill>
              </a:rPr>
              <a:t>Develop good problem solving skills</a:t>
            </a:r>
          </a:p>
          <a:p>
            <a:r>
              <a:rPr lang="en-US" sz="3000" dirty="0">
                <a:solidFill>
                  <a:schemeClr val="tx1"/>
                </a:solidFill>
              </a:rPr>
              <a:t>Develop your inner self</a:t>
            </a:r>
          </a:p>
          <a:p>
            <a:r>
              <a:rPr lang="en-US" sz="3000" dirty="0">
                <a:solidFill>
                  <a:schemeClr val="tx1"/>
                </a:solidFill>
              </a:rPr>
              <a:t>Discover the skills and attribute in highly resilient people.</a:t>
            </a:r>
          </a:p>
          <a:p>
            <a:r>
              <a:rPr lang="en-US" sz="3000" dirty="0">
                <a:solidFill>
                  <a:schemeClr val="tx1"/>
                </a:solidFill>
              </a:rPr>
              <a:t>Shoot for the highest level of resiliency</a:t>
            </a:r>
          </a:p>
          <a:p>
            <a:endParaRPr lang="en-US" dirty="0"/>
          </a:p>
        </p:txBody>
      </p:sp>
    </p:spTree>
    <p:extLst>
      <p:ext uri="{BB962C8B-B14F-4D97-AF65-F5344CB8AC3E}">
        <p14:creationId xmlns:p14="http://schemas.microsoft.com/office/powerpoint/2010/main" val="2053280863"/>
      </p:ext>
    </p:extLst>
  </p:cSld>
  <p:clrMapOvr>
    <a:masterClrMapping/>
  </p:clrMapOvr>
  <p:transition spd="slow">
    <p:pull dir="ld"/>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53AAB9"/>
        </a:solidFill>
        <a:effectLst/>
      </p:bgPr>
    </p:bg>
    <p:spTree>
      <p:nvGrpSpPr>
        <p:cNvPr id="1" name=""/>
        <p:cNvGrpSpPr/>
        <p:nvPr/>
      </p:nvGrpSpPr>
      <p:grpSpPr>
        <a:xfrm>
          <a:off x="0" y="0"/>
          <a:ext cx="0" cy="0"/>
          <a:chOff x="0" y="0"/>
          <a:chExt cx="0" cy="0"/>
        </a:xfrm>
      </p:grpSpPr>
      <p:sp>
        <p:nvSpPr>
          <p:cNvPr id="93185" name="Rectangle 1"/>
          <p:cNvSpPr>
            <a:spLocks noGrp="1" noChangeArrowheads="1"/>
          </p:cNvSpPr>
          <p:nvPr>
            <p:ph type="title"/>
          </p:nvPr>
        </p:nvSpPr>
        <p:spPr>
          <a:xfrm>
            <a:off x="483851" y="1294805"/>
            <a:ext cx="7365346" cy="4259461"/>
          </a:xfrm>
          <a:ln/>
        </p:spPr>
        <p:txBody>
          <a:bodyPr/>
          <a:lstStyle/>
          <a:p>
            <a:r>
              <a:rPr lang="en-US" sz="5000" b="1" u="sng" dirty="0"/>
              <a:t>Serendipity</a:t>
            </a:r>
            <a:r>
              <a:rPr lang="en-US" sz="5000" dirty="0"/>
              <a:t>:  </a:t>
            </a:r>
            <a:br>
              <a:rPr lang="en-US" sz="4000" dirty="0"/>
            </a:br>
            <a:br>
              <a:rPr lang="en-US" sz="4000" dirty="0"/>
            </a:br>
            <a:r>
              <a:rPr lang="en-US" sz="4000" dirty="0"/>
              <a:t>The ability to turn misfortune into good fortune.  </a:t>
            </a:r>
          </a:p>
        </p:txBody>
      </p:sp>
    </p:spTree>
    <p:extLst>
      <p:ext uri="{BB962C8B-B14F-4D97-AF65-F5344CB8AC3E}">
        <p14:creationId xmlns:p14="http://schemas.microsoft.com/office/powerpoint/2010/main" val="1991094541"/>
      </p:ext>
    </p:extLst>
  </p:cSld>
  <p:clrMapOvr>
    <a:masterClrMapping/>
  </p:clrMapOvr>
  <p:transition spd="slow">
    <p:pull dir="ld"/>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53AAB9"/>
        </a:solidFill>
        <a:effectLst/>
      </p:bgPr>
    </p:bg>
    <p:spTree>
      <p:nvGrpSpPr>
        <p:cNvPr id="1" name=""/>
        <p:cNvGrpSpPr/>
        <p:nvPr/>
      </p:nvGrpSpPr>
      <p:grpSpPr>
        <a:xfrm>
          <a:off x="0" y="0"/>
          <a:ext cx="0" cy="0"/>
          <a:chOff x="0" y="0"/>
          <a:chExt cx="0" cy="0"/>
        </a:xfrm>
      </p:grpSpPr>
      <p:pic>
        <p:nvPicPr>
          <p:cNvPr id="5" name="Picture 4" descr="A close up of a person&#10;&#10;Description generated with high confidence">
            <a:extLst>
              <a:ext uri="{FF2B5EF4-FFF2-40B4-BE49-F238E27FC236}">
                <a16:creationId xmlns:a16="http://schemas.microsoft.com/office/drawing/2014/main" id="{3716112C-C49B-4198-B043-48DE0CF38D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7590" y="2640330"/>
            <a:ext cx="5566410" cy="3710012"/>
          </a:xfrm>
          <a:prstGeom prst="rect">
            <a:avLst/>
          </a:prstGeom>
        </p:spPr>
      </p:pic>
      <p:sp>
        <p:nvSpPr>
          <p:cNvPr id="53249" name="Title 1"/>
          <p:cNvSpPr>
            <a:spLocks noGrp="1"/>
          </p:cNvSpPr>
          <p:nvPr>
            <p:ph type="title"/>
          </p:nvPr>
        </p:nvSpPr>
        <p:spPr/>
        <p:txBody>
          <a:bodyPr>
            <a:normAutofit/>
          </a:bodyPr>
          <a:lstStyle/>
          <a:p>
            <a:r>
              <a:rPr lang="en-US" sz="5400" dirty="0"/>
              <a:t>Compassion Satisfaction</a:t>
            </a:r>
          </a:p>
        </p:txBody>
      </p:sp>
      <p:sp>
        <p:nvSpPr>
          <p:cNvPr id="53250" name="Content Placeholder 2"/>
          <p:cNvSpPr>
            <a:spLocks noGrp="1"/>
          </p:cNvSpPr>
          <p:nvPr>
            <p:ph idx="1"/>
          </p:nvPr>
        </p:nvSpPr>
        <p:spPr>
          <a:xfrm>
            <a:off x="628650" y="2650829"/>
            <a:ext cx="2786354" cy="3692463"/>
          </a:xfrm>
          <a:solidFill>
            <a:schemeClr val="tx1">
              <a:lumMod val="85000"/>
              <a:lumOff val="15000"/>
              <a:alpha val="65000"/>
            </a:schemeClr>
          </a:solidFill>
        </p:spPr>
        <p:txBody>
          <a:bodyPr anchor="ctr">
            <a:normAutofit fontScale="92500"/>
          </a:bodyPr>
          <a:lstStyle/>
          <a:p>
            <a:pPr marL="0" lvl="1" indent="0" defTabSz="114300">
              <a:buNone/>
            </a:pPr>
            <a:r>
              <a:rPr lang="en-US" sz="3600" dirty="0">
                <a:solidFill>
                  <a:schemeClr val="bg1"/>
                </a:solidFill>
              </a:rPr>
              <a:t>Pleasure and satisfaction derived from working in helping, care giving systems</a:t>
            </a:r>
          </a:p>
        </p:txBody>
      </p:sp>
      <p:sp>
        <p:nvSpPr>
          <p:cNvPr id="4" name="Rectangle 3">
            <a:extLst>
              <a:ext uri="{FF2B5EF4-FFF2-40B4-BE49-F238E27FC236}">
                <a16:creationId xmlns:a16="http://schemas.microsoft.com/office/drawing/2014/main" id="{050BAF0C-26C6-4F3B-AAB6-603CF8FB5C64}"/>
              </a:ext>
            </a:extLst>
          </p:cNvPr>
          <p:cNvSpPr/>
          <p:nvPr/>
        </p:nvSpPr>
        <p:spPr>
          <a:xfrm>
            <a:off x="628650" y="1425544"/>
            <a:ext cx="5634428" cy="553998"/>
          </a:xfrm>
          <a:prstGeom prst="rect">
            <a:avLst/>
          </a:prstGeom>
        </p:spPr>
        <p:txBody>
          <a:bodyPr wrap="none">
            <a:spAutoFit/>
          </a:bodyPr>
          <a:lstStyle/>
          <a:p>
            <a:pPr defTabSz="114300"/>
            <a:r>
              <a:rPr lang="en-US" sz="3000" dirty="0">
                <a:latin typeface="Rockwell" panose="02060603020205020403" pitchFamily="18" charset="0"/>
              </a:rPr>
              <a:t>The Positive aspects of helping</a:t>
            </a:r>
          </a:p>
        </p:txBody>
      </p:sp>
    </p:spTree>
    <p:extLst>
      <p:ext uri="{BB962C8B-B14F-4D97-AF65-F5344CB8AC3E}">
        <p14:creationId xmlns:p14="http://schemas.microsoft.com/office/powerpoint/2010/main" val="1798263437"/>
      </p:ext>
    </p:extLst>
  </p:cSld>
  <p:clrMapOvr>
    <a:masterClrMapping/>
  </p:clrMapOvr>
  <p:transition spd="slow">
    <p:pull dir="ld"/>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53AAB9"/>
        </a:solidFill>
        <a:effectLst/>
      </p:bgPr>
    </p:bg>
    <p:spTree>
      <p:nvGrpSpPr>
        <p:cNvPr id="1" name=""/>
        <p:cNvGrpSpPr/>
        <p:nvPr/>
      </p:nvGrpSpPr>
      <p:grpSpPr>
        <a:xfrm>
          <a:off x="0" y="0"/>
          <a:ext cx="0" cy="0"/>
          <a:chOff x="0" y="0"/>
          <a:chExt cx="0" cy="0"/>
        </a:xfrm>
      </p:grpSpPr>
      <p:sp>
        <p:nvSpPr>
          <p:cNvPr id="53249" name="Title 1"/>
          <p:cNvSpPr>
            <a:spLocks noGrp="1"/>
          </p:cNvSpPr>
          <p:nvPr>
            <p:ph type="title"/>
          </p:nvPr>
        </p:nvSpPr>
        <p:spPr/>
        <p:txBody>
          <a:bodyPr>
            <a:normAutofit/>
          </a:bodyPr>
          <a:lstStyle/>
          <a:p>
            <a:r>
              <a:rPr lang="en-US" sz="5400" dirty="0"/>
              <a:t>Compassion Satisfaction</a:t>
            </a:r>
          </a:p>
        </p:txBody>
      </p:sp>
      <p:sp>
        <p:nvSpPr>
          <p:cNvPr id="53250" name="Content Placeholder 2"/>
          <p:cNvSpPr>
            <a:spLocks noGrp="1"/>
          </p:cNvSpPr>
          <p:nvPr>
            <p:ph idx="1"/>
          </p:nvPr>
        </p:nvSpPr>
        <p:spPr>
          <a:xfrm>
            <a:off x="279917" y="2650829"/>
            <a:ext cx="3153747" cy="3692463"/>
          </a:xfrm>
          <a:solidFill>
            <a:schemeClr val="tx1">
              <a:lumMod val="85000"/>
              <a:lumOff val="15000"/>
              <a:alpha val="65000"/>
            </a:schemeClr>
          </a:solidFill>
        </p:spPr>
        <p:txBody>
          <a:bodyPr>
            <a:normAutofit fontScale="92500"/>
          </a:bodyPr>
          <a:lstStyle/>
          <a:p>
            <a:pPr marL="336550" lvl="1" indent="-336550" defTabSz="114300">
              <a:lnSpc>
                <a:spcPct val="100000"/>
              </a:lnSpc>
            </a:pPr>
            <a:r>
              <a:rPr lang="en-US" sz="3200" dirty="0">
                <a:solidFill>
                  <a:schemeClr val="bg1"/>
                </a:solidFill>
              </a:rPr>
              <a:t>Providing care</a:t>
            </a:r>
          </a:p>
          <a:p>
            <a:pPr marL="336550" lvl="1" indent="-336550" defTabSz="114300">
              <a:lnSpc>
                <a:spcPct val="100000"/>
              </a:lnSpc>
            </a:pPr>
            <a:r>
              <a:rPr lang="en-US" sz="3200" dirty="0">
                <a:solidFill>
                  <a:schemeClr val="bg1"/>
                </a:solidFill>
              </a:rPr>
              <a:t>Dedication to the system</a:t>
            </a:r>
          </a:p>
          <a:p>
            <a:pPr marL="336550" lvl="1" indent="-336550" defTabSz="114300">
              <a:lnSpc>
                <a:spcPct val="100000"/>
              </a:lnSpc>
            </a:pPr>
            <a:r>
              <a:rPr lang="en-US" sz="3200" dirty="0">
                <a:solidFill>
                  <a:schemeClr val="bg1"/>
                </a:solidFill>
              </a:rPr>
              <a:t>Work with colleagues</a:t>
            </a:r>
          </a:p>
          <a:p>
            <a:pPr marL="336550" lvl="1" indent="-336550" defTabSz="114300">
              <a:lnSpc>
                <a:spcPct val="100000"/>
              </a:lnSpc>
            </a:pPr>
            <a:r>
              <a:rPr lang="en-US" sz="3200" dirty="0">
                <a:solidFill>
                  <a:schemeClr val="bg1"/>
                </a:solidFill>
              </a:rPr>
              <a:t>Belief in self</a:t>
            </a:r>
          </a:p>
          <a:p>
            <a:pPr marL="336550" lvl="1" indent="-336550" defTabSz="114300">
              <a:lnSpc>
                <a:spcPct val="100000"/>
              </a:lnSpc>
            </a:pPr>
            <a:r>
              <a:rPr lang="en-US" sz="3200" dirty="0">
                <a:solidFill>
                  <a:schemeClr val="bg1"/>
                </a:solidFill>
              </a:rPr>
              <a:t>Altruism</a:t>
            </a:r>
          </a:p>
        </p:txBody>
      </p:sp>
      <p:sp>
        <p:nvSpPr>
          <p:cNvPr id="4" name="Rectangle 3">
            <a:extLst>
              <a:ext uri="{FF2B5EF4-FFF2-40B4-BE49-F238E27FC236}">
                <a16:creationId xmlns:a16="http://schemas.microsoft.com/office/drawing/2014/main" id="{050BAF0C-26C6-4F3B-AAB6-603CF8FB5C64}"/>
              </a:ext>
            </a:extLst>
          </p:cNvPr>
          <p:cNvSpPr/>
          <p:nvPr/>
        </p:nvSpPr>
        <p:spPr>
          <a:xfrm>
            <a:off x="628650" y="1425544"/>
            <a:ext cx="5634428" cy="553998"/>
          </a:xfrm>
          <a:prstGeom prst="rect">
            <a:avLst/>
          </a:prstGeom>
        </p:spPr>
        <p:txBody>
          <a:bodyPr wrap="none">
            <a:spAutoFit/>
          </a:bodyPr>
          <a:lstStyle/>
          <a:p>
            <a:pPr defTabSz="114300"/>
            <a:r>
              <a:rPr lang="en-US" sz="3000" dirty="0">
                <a:latin typeface="Rockwell" panose="02060603020205020403" pitchFamily="18" charset="0"/>
              </a:rPr>
              <a:t>The Positive aspects of helping</a:t>
            </a:r>
          </a:p>
        </p:txBody>
      </p:sp>
      <p:pic>
        <p:nvPicPr>
          <p:cNvPr id="6" name="Picture 5" descr="A close up of a person&#10;&#10;Description generated with high confidence">
            <a:extLst>
              <a:ext uri="{FF2B5EF4-FFF2-40B4-BE49-F238E27FC236}">
                <a16:creationId xmlns:a16="http://schemas.microsoft.com/office/drawing/2014/main" id="{20ED6C77-4A3A-4DBC-8F07-941C8D5405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7590" y="2640330"/>
            <a:ext cx="5566410" cy="3710012"/>
          </a:xfrm>
          <a:prstGeom prst="rect">
            <a:avLst/>
          </a:prstGeom>
        </p:spPr>
      </p:pic>
    </p:spTree>
    <p:extLst>
      <p:ext uri="{BB962C8B-B14F-4D97-AF65-F5344CB8AC3E}">
        <p14:creationId xmlns:p14="http://schemas.microsoft.com/office/powerpoint/2010/main" val="1126387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8A30B4-459B-425F-B18F-512B88E6AF02}"/>
              </a:ext>
            </a:extLst>
          </p:cNvPr>
          <p:cNvSpPr/>
          <p:nvPr/>
        </p:nvSpPr>
        <p:spPr>
          <a:xfrm>
            <a:off x="701566" y="857202"/>
            <a:ext cx="3511038" cy="5137205"/>
          </a:xfrm>
          <a:prstGeom prst="rect">
            <a:avLst/>
          </a:prstGeom>
          <a:gradFill flip="none" rotWithShape="1">
            <a:gsLst>
              <a:gs pos="100000">
                <a:srgbClr val="01B0EE">
                  <a:alpha val="73000"/>
                </a:srgbClr>
              </a:gs>
              <a:gs pos="0">
                <a:srgbClr val="3E4EAD"/>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41"/>
            <a:endParaRPr lang="en-US" sz="1350">
              <a:solidFill>
                <a:prstClr val="white"/>
              </a:solidFill>
              <a:latin typeface="Calibri" panose="020F0502020204030204"/>
            </a:endParaRPr>
          </a:p>
        </p:txBody>
      </p:sp>
      <p:sp>
        <p:nvSpPr>
          <p:cNvPr id="3" name="TextBox 2">
            <a:extLst>
              <a:ext uri="{FF2B5EF4-FFF2-40B4-BE49-F238E27FC236}">
                <a16:creationId xmlns:a16="http://schemas.microsoft.com/office/drawing/2014/main" id="{AFB367A3-C3DA-4AD1-9AD8-8744BEE8EA9D}"/>
              </a:ext>
            </a:extLst>
          </p:cNvPr>
          <p:cNvSpPr txBox="1"/>
          <p:nvPr/>
        </p:nvSpPr>
        <p:spPr>
          <a:xfrm>
            <a:off x="701566" y="1060866"/>
            <a:ext cx="3511038" cy="4524315"/>
          </a:xfrm>
          <a:prstGeom prst="rect">
            <a:avLst/>
          </a:prstGeom>
          <a:noFill/>
        </p:spPr>
        <p:txBody>
          <a:bodyPr wrap="square" rtlCol="0">
            <a:spAutoFit/>
          </a:bodyPr>
          <a:lstStyle/>
          <a:p>
            <a:pPr defTabSz="178582"/>
            <a:r>
              <a:rPr lang="en-US" sz="3600" spc="-29" dirty="0">
                <a:solidFill>
                  <a:srgbClr val="FFFFFF"/>
                </a:solidFill>
                <a:latin typeface="Rockwell" panose="02060603020205020403" pitchFamily="18" charset="0"/>
                <a:ea typeface="Roboto Th" pitchFamily="2" charset="0"/>
              </a:rPr>
              <a:t>How many different hats do you wear?</a:t>
            </a:r>
            <a:br>
              <a:rPr lang="en-US" sz="3600" spc="-29" dirty="0">
                <a:solidFill>
                  <a:srgbClr val="FFFFFF"/>
                </a:solidFill>
                <a:latin typeface="Rockwell" panose="02060603020205020403" pitchFamily="18" charset="0"/>
                <a:ea typeface="Roboto Th" pitchFamily="2" charset="0"/>
              </a:rPr>
            </a:br>
            <a:endParaRPr lang="en-US" sz="3600" spc="-29" dirty="0">
              <a:solidFill>
                <a:srgbClr val="FFFFFF"/>
              </a:solidFill>
              <a:latin typeface="Rockwell" panose="02060603020205020403" pitchFamily="18" charset="0"/>
              <a:ea typeface="Roboto Th" pitchFamily="2" charset="0"/>
            </a:endParaRPr>
          </a:p>
          <a:p>
            <a:pPr defTabSz="178582"/>
            <a:br>
              <a:rPr lang="en-US" sz="3600" spc="-29" dirty="0">
                <a:solidFill>
                  <a:srgbClr val="FFFFFF"/>
                </a:solidFill>
                <a:latin typeface="Rockwell" panose="02060603020205020403" pitchFamily="18" charset="0"/>
                <a:ea typeface="Roboto Th" pitchFamily="2" charset="0"/>
              </a:rPr>
            </a:br>
            <a:r>
              <a:rPr lang="en-US" sz="3600" spc="-29" dirty="0">
                <a:solidFill>
                  <a:srgbClr val="FFFFFF"/>
                </a:solidFill>
                <a:latin typeface="Rockwell" panose="02060603020205020403" pitchFamily="18" charset="0"/>
                <a:ea typeface="Roboto Th" pitchFamily="2" charset="0"/>
              </a:rPr>
              <a:t>How does this effect your stress level?</a:t>
            </a:r>
          </a:p>
        </p:txBody>
      </p:sp>
      <p:sp>
        <p:nvSpPr>
          <p:cNvPr id="4" name="Rectangle 3">
            <a:extLst>
              <a:ext uri="{FF2B5EF4-FFF2-40B4-BE49-F238E27FC236}">
                <a16:creationId xmlns:a16="http://schemas.microsoft.com/office/drawing/2014/main" id="{1639FCC5-904E-4E19-893E-69C0E6C95503}"/>
              </a:ext>
            </a:extLst>
          </p:cNvPr>
          <p:cNvSpPr/>
          <p:nvPr/>
        </p:nvSpPr>
        <p:spPr>
          <a:xfrm>
            <a:off x="4312693" y="2030362"/>
            <a:ext cx="4462817" cy="2893100"/>
          </a:xfrm>
          <a:prstGeom prst="rect">
            <a:avLst/>
          </a:prstGeom>
        </p:spPr>
        <p:txBody>
          <a:bodyPr wrap="square">
            <a:spAutoFit/>
          </a:bodyPr>
          <a:lstStyle/>
          <a:p>
            <a:pPr algn="ctr"/>
            <a:br>
              <a:rPr lang="en-US" dirty="0">
                <a:latin typeface="Rockwell" panose="02060603020205020403" pitchFamily="18" charset="0"/>
              </a:rPr>
            </a:br>
            <a:r>
              <a:rPr lang="en-US" sz="3200" spc="-29" dirty="0">
                <a:solidFill>
                  <a:srgbClr val="FFFFFF"/>
                </a:solidFill>
                <a:latin typeface="Rockwell" panose="02060603020205020403" pitchFamily="18" charset="0"/>
              </a:rPr>
              <a:t>What is the cost to your</a:t>
            </a:r>
            <a:br>
              <a:rPr lang="en-US" sz="2800" spc="-29" dirty="0">
                <a:solidFill>
                  <a:srgbClr val="FFFFFF"/>
                </a:solidFill>
                <a:latin typeface="Rockwell" panose="02060603020205020403" pitchFamily="18" charset="0"/>
              </a:rPr>
            </a:br>
            <a:r>
              <a:rPr lang="en-US" sz="4400" spc="-29" dirty="0">
                <a:solidFill>
                  <a:srgbClr val="FFFFFF"/>
                </a:solidFill>
                <a:latin typeface="Rockwell" panose="02060603020205020403" pitchFamily="18" charset="0"/>
              </a:rPr>
              <a:t>Health?</a:t>
            </a:r>
            <a:br>
              <a:rPr lang="en-US" sz="4400" spc="-29" dirty="0">
                <a:solidFill>
                  <a:srgbClr val="FFFFFF"/>
                </a:solidFill>
                <a:latin typeface="Rockwell" panose="02060603020205020403" pitchFamily="18" charset="0"/>
              </a:rPr>
            </a:br>
            <a:r>
              <a:rPr lang="en-US" sz="4400" spc="-29" dirty="0">
                <a:solidFill>
                  <a:srgbClr val="FFFFFF"/>
                </a:solidFill>
                <a:latin typeface="Rockwell" panose="02060603020205020403" pitchFamily="18" charset="0"/>
              </a:rPr>
              <a:t>Family?</a:t>
            </a:r>
            <a:br>
              <a:rPr lang="en-US" sz="4400" spc="-29" dirty="0">
                <a:solidFill>
                  <a:srgbClr val="FFFFFF"/>
                </a:solidFill>
                <a:latin typeface="Rockwell" panose="02060603020205020403" pitchFamily="18" charset="0"/>
              </a:rPr>
            </a:br>
            <a:r>
              <a:rPr lang="en-US" sz="4400" spc="-29" dirty="0">
                <a:solidFill>
                  <a:srgbClr val="FFFFFF"/>
                </a:solidFill>
                <a:latin typeface="Rockwell" panose="02060603020205020403" pitchFamily="18" charset="0"/>
              </a:rPr>
              <a:t>Organization?</a:t>
            </a:r>
            <a:endParaRPr lang="en-US" sz="2800" spc="-29" dirty="0">
              <a:solidFill>
                <a:srgbClr val="FFFFFF"/>
              </a:solidFill>
              <a:latin typeface="Rockwell" panose="02060603020205020403" pitchFamily="18" charset="0"/>
            </a:endParaRPr>
          </a:p>
        </p:txBody>
      </p:sp>
    </p:spTree>
    <p:extLst>
      <p:ext uri="{BB962C8B-B14F-4D97-AF65-F5344CB8AC3E}">
        <p14:creationId xmlns:p14="http://schemas.microsoft.com/office/powerpoint/2010/main" val="1078936153"/>
      </p:ext>
    </p:extLst>
  </p:cSld>
  <p:clrMapOvr>
    <a:masterClrMapping/>
  </p:clrMapOvr>
  <p:transition spd="slow">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3D4FD06-DB99-4A9D-868D-6A1C6098DF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3950" y="0"/>
            <a:ext cx="6894513" cy="6884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793905"/>
      </p:ext>
    </p:extLst>
  </p:cSld>
  <p:clrMapOvr>
    <a:masterClrMapping/>
  </p:clrMapOvr>
  <p:transition spd="slow">
    <p:pull dir="ld"/>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CDDA92C-6774-4741-BC58-CB141998065E}"/>
              </a:ext>
            </a:extLst>
          </p:cNvPr>
          <p:cNvPicPr>
            <a:picLocks noChangeAspect="1" noChangeArrowheads="1"/>
          </p:cNvPicPr>
          <p:nvPr/>
        </p:nvPicPr>
        <p:blipFill>
          <a:blip r:embed="rId3"/>
          <a:srcRect/>
          <a:stretch>
            <a:fillRect/>
          </a:stretch>
        </p:blipFill>
        <p:spPr bwMode="auto">
          <a:xfrm>
            <a:off x="0" y="1217561"/>
            <a:ext cx="9144000" cy="4401574"/>
          </a:xfrm>
          <a:prstGeom prst="rect">
            <a:avLst/>
          </a:prstGeom>
          <a:noFill/>
          <a:ln w="9525">
            <a:noFill/>
            <a:miter lim="800000"/>
            <a:headEnd/>
            <a:tailEnd/>
          </a:ln>
          <a:effectLst/>
        </p:spPr>
      </p:pic>
    </p:spTree>
    <p:extLst>
      <p:ext uri="{BB962C8B-B14F-4D97-AF65-F5344CB8AC3E}">
        <p14:creationId xmlns:p14="http://schemas.microsoft.com/office/powerpoint/2010/main" val="2086843057"/>
      </p:ext>
    </p:extLst>
  </p:cSld>
  <p:clrMapOvr>
    <a:masterClrMapping/>
  </p:clrMapOvr>
  <p:transition spd="slow">
    <p:pull dir="ld"/>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31F3F80-2562-428E-A44B-1EF527E561EC}"/>
              </a:ext>
            </a:extLst>
          </p:cNvPr>
          <p:cNvPicPr>
            <a:picLocks noChangeAspect="1" noChangeArrowheads="1"/>
          </p:cNvPicPr>
          <p:nvPr/>
        </p:nvPicPr>
        <p:blipFill>
          <a:blip r:embed="rId2"/>
          <a:srcRect/>
          <a:stretch>
            <a:fillRect/>
          </a:stretch>
        </p:blipFill>
        <p:spPr bwMode="auto">
          <a:xfrm>
            <a:off x="2174858" y="0"/>
            <a:ext cx="4794284" cy="6858000"/>
          </a:xfrm>
          <a:prstGeom prst="rect">
            <a:avLst/>
          </a:prstGeom>
          <a:noFill/>
          <a:ln w="9525">
            <a:noFill/>
            <a:miter lim="800000"/>
            <a:headEnd/>
            <a:tailEnd/>
          </a:ln>
          <a:effectLst/>
        </p:spPr>
      </p:pic>
    </p:spTree>
    <p:extLst>
      <p:ext uri="{BB962C8B-B14F-4D97-AF65-F5344CB8AC3E}">
        <p14:creationId xmlns:p14="http://schemas.microsoft.com/office/powerpoint/2010/main" val="1454228240"/>
      </p:ext>
    </p:extLst>
  </p:cSld>
  <p:clrMapOvr>
    <a:masterClrMapping/>
  </p:clrMapOvr>
  <p:transition spd="slow">
    <p:pull dir="ld"/>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A9621F-C56A-4AC4-8F6D-F394F3A307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1129"/>
            <a:ext cx="9143999" cy="6075742"/>
          </a:xfrm>
          <a:prstGeom prst="rect">
            <a:avLst/>
          </a:prstGeom>
        </p:spPr>
      </p:pic>
      <p:sp>
        <p:nvSpPr>
          <p:cNvPr id="6" name="Rectangle 5">
            <a:extLst>
              <a:ext uri="{FF2B5EF4-FFF2-40B4-BE49-F238E27FC236}">
                <a16:creationId xmlns:a16="http://schemas.microsoft.com/office/drawing/2014/main" id="{051C0F26-A5D2-4F91-9D4F-00586EDB2D65}"/>
              </a:ext>
            </a:extLst>
          </p:cNvPr>
          <p:cNvSpPr/>
          <p:nvPr/>
        </p:nvSpPr>
        <p:spPr>
          <a:xfrm>
            <a:off x="0" y="2587336"/>
            <a:ext cx="9143999" cy="1806244"/>
          </a:xfrm>
          <a:prstGeom prst="rect">
            <a:avLst/>
          </a:prstGeom>
          <a:solidFill>
            <a:schemeClr val="bg2">
              <a:lumMod val="2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CEC8CC-4E57-402A-8F55-485AB54B3363}"/>
              </a:ext>
            </a:extLst>
          </p:cNvPr>
          <p:cNvSpPr>
            <a:spLocks noGrp="1"/>
          </p:cNvSpPr>
          <p:nvPr>
            <p:ph type="ctrTitle"/>
          </p:nvPr>
        </p:nvSpPr>
        <p:spPr>
          <a:xfrm>
            <a:off x="0" y="2587335"/>
            <a:ext cx="9143999" cy="1560919"/>
          </a:xfrm>
        </p:spPr>
        <p:txBody>
          <a:bodyPr>
            <a:normAutofit fontScale="90000"/>
          </a:bodyPr>
          <a:lstStyle/>
          <a:p>
            <a:r>
              <a:rPr lang="fr-FR" sz="11500" dirty="0" err="1">
                <a:solidFill>
                  <a:schemeClr val="bg1"/>
                </a:solidFill>
                <a:latin typeface="Rabusto" panose="02000000000000000000" pitchFamily="50" charset="0"/>
              </a:rPr>
              <a:t>Thank</a:t>
            </a:r>
            <a:r>
              <a:rPr lang="fr-FR" sz="11500" dirty="0">
                <a:solidFill>
                  <a:schemeClr val="bg1"/>
                </a:solidFill>
                <a:latin typeface="Rabusto" panose="02000000000000000000" pitchFamily="50" charset="0"/>
              </a:rPr>
              <a:t> </a:t>
            </a:r>
            <a:r>
              <a:rPr lang="fr-FR" sz="11500" dirty="0" err="1">
                <a:solidFill>
                  <a:schemeClr val="bg1"/>
                </a:solidFill>
                <a:latin typeface="Rabusto" panose="02000000000000000000" pitchFamily="50" charset="0"/>
              </a:rPr>
              <a:t>you</a:t>
            </a:r>
            <a:endParaRPr lang="en-US" sz="11500" dirty="0">
              <a:solidFill>
                <a:schemeClr val="bg1"/>
              </a:solidFill>
              <a:latin typeface="Rabusto" panose="02000000000000000000" pitchFamily="50" charset="0"/>
            </a:endParaRPr>
          </a:p>
        </p:txBody>
      </p:sp>
      <p:sp>
        <p:nvSpPr>
          <p:cNvPr id="3" name="Subtitle 2">
            <a:extLst>
              <a:ext uri="{FF2B5EF4-FFF2-40B4-BE49-F238E27FC236}">
                <a16:creationId xmlns:a16="http://schemas.microsoft.com/office/drawing/2014/main" id="{974602EA-97DA-437F-8C59-CAE3D9174432}"/>
              </a:ext>
            </a:extLst>
          </p:cNvPr>
          <p:cNvSpPr>
            <a:spLocks noGrp="1"/>
          </p:cNvSpPr>
          <p:nvPr>
            <p:ph type="subTitle" idx="1"/>
          </p:nvPr>
        </p:nvSpPr>
        <p:spPr>
          <a:xfrm>
            <a:off x="1693718" y="4039906"/>
            <a:ext cx="5756564" cy="636003"/>
          </a:xfrm>
          <a:solidFill>
            <a:schemeClr val="tx1">
              <a:alpha val="36000"/>
            </a:schemeClr>
          </a:solidFill>
        </p:spPr>
        <p:txBody>
          <a:bodyPr>
            <a:normAutofit fontScale="92500"/>
          </a:bodyPr>
          <a:lstStyle/>
          <a:p>
            <a:r>
              <a:rPr lang="en-US" sz="2800" dirty="0">
                <a:solidFill>
                  <a:schemeClr val="bg1"/>
                </a:solidFill>
              </a:rPr>
              <a:t>www.cunninghamcompassion.com</a:t>
            </a:r>
          </a:p>
        </p:txBody>
      </p:sp>
    </p:spTree>
    <p:extLst>
      <p:ext uri="{BB962C8B-B14F-4D97-AF65-F5344CB8AC3E}">
        <p14:creationId xmlns:p14="http://schemas.microsoft.com/office/powerpoint/2010/main" val="585390860"/>
      </p:ext>
    </p:extLst>
  </p:cSld>
  <p:clrMapOvr>
    <a:masterClrMapping/>
  </p:clrMapOvr>
  <p:transition spd="slow">
    <p:pull dir="ld"/>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C9DEA01-63B7-411A-B946-11C9AF6CC7C9}"/>
              </a:ext>
            </a:extLst>
          </p:cNvPr>
          <p:cNvSpPr/>
          <p:nvPr/>
        </p:nvSpPr>
        <p:spPr>
          <a:xfrm rot="16200000">
            <a:off x="2149815" y="633743"/>
            <a:ext cx="930107" cy="5229737"/>
          </a:xfrm>
          <a:prstGeom prst="rect">
            <a:avLst/>
          </a:prstGeom>
          <a:solidFill>
            <a:schemeClr val="tx1">
              <a:alpha val="58000"/>
            </a:schemeClr>
          </a:solidFill>
          <a:ln w="38100" cap="rnd" cmpd="sng" algn="ctr">
            <a:noFill/>
            <a:prstDash val="solid"/>
          </a:ln>
          <a:effectLst/>
        </p:spPr>
        <p:txBody>
          <a:bodyPr rtlCol="0" anchor="ctr"/>
          <a:lstStyle/>
          <a:p>
            <a:pPr marL="0" marR="0" lvl="0" indent="0" algn="ctr" defTabSz="89291" rtl="0" eaLnBrk="1" fontAlgn="auto" latinLnBrk="0" hangingPunct="1">
              <a:lnSpc>
                <a:spcPct val="100000"/>
              </a:lnSpc>
              <a:spcBef>
                <a:spcPts val="0"/>
              </a:spcBef>
              <a:spcAft>
                <a:spcPts val="0"/>
              </a:spcAft>
              <a:buClrTx/>
              <a:buSzTx/>
              <a:buFontTx/>
              <a:buNone/>
              <a:tabLst/>
              <a:defRPr/>
            </a:pPr>
            <a:endParaRPr kumimoji="0" lang="en-US" sz="1289" b="0" i="0" u="none" strike="noStrike" kern="0" cap="none" spc="0" normalizeH="0" baseline="0" noProof="0">
              <a:ln>
                <a:noFill/>
              </a:ln>
              <a:solidFill>
                <a:prstClr val="white"/>
              </a:solidFill>
              <a:effectLst/>
              <a:uLnTx/>
              <a:uFillTx/>
              <a:latin typeface="Century Gothic" panose="020B0502020202020204"/>
              <a:ea typeface="+mn-ea"/>
              <a:cs typeface="+mn-cs"/>
            </a:endParaRPr>
          </a:p>
        </p:txBody>
      </p:sp>
      <p:sp>
        <p:nvSpPr>
          <p:cNvPr id="4" name="TextBox 3"/>
          <p:cNvSpPr txBox="1"/>
          <p:nvPr/>
        </p:nvSpPr>
        <p:spPr>
          <a:xfrm>
            <a:off x="230159" y="2929402"/>
            <a:ext cx="4999576" cy="823174"/>
          </a:xfrm>
          <a:prstGeom prst="rect">
            <a:avLst/>
          </a:prstGeom>
          <a:noFill/>
        </p:spPr>
        <p:txBody>
          <a:bodyPr wrap="square" rtlCol="0">
            <a:spAutoFit/>
          </a:bodyPr>
          <a:lstStyle/>
          <a:p>
            <a:pPr marL="0" marR="0" lvl="0" indent="0" algn="l" defTabSz="178582" rtl="0" eaLnBrk="1" fontAlgn="auto" latinLnBrk="0" hangingPunct="1">
              <a:lnSpc>
                <a:spcPct val="7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Rockwell" panose="02060603020205020403" pitchFamily="18" charset="0"/>
                <a:ea typeface="Roboto Th" pitchFamily="2" charset="0"/>
                <a:cs typeface="+mn-cs"/>
              </a:rPr>
              <a:t>Take Ten.</a:t>
            </a:r>
          </a:p>
        </p:txBody>
      </p:sp>
    </p:spTree>
    <p:extLst>
      <p:ext uri="{BB962C8B-B14F-4D97-AF65-F5344CB8AC3E}">
        <p14:creationId xmlns:p14="http://schemas.microsoft.com/office/powerpoint/2010/main" val="3659453221"/>
      </p:ext>
    </p:extLst>
  </p:cSld>
  <p:clrMapOvr>
    <a:masterClrMapping/>
  </p:clrMapOvr>
  <p:transition spd="slow">
    <p:pull dir="l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r="15452"/>
          <a:stretch/>
        </p:blipFill>
        <p:spPr>
          <a:xfrm>
            <a:off x="-533400" y="13504"/>
            <a:ext cx="10127109" cy="6844496"/>
          </a:xfrm>
        </p:spPr>
      </p:pic>
      <p:sp>
        <p:nvSpPr>
          <p:cNvPr id="8" name="Rectangle 7">
            <a:extLst>
              <a:ext uri="{FF2B5EF4-FFF2-40B4-BE49-F238E27FC236}">
                <a16:creationId xmlns:a16="http://schemas.microsoft.com/office/drawing/2014/main" id="{D6BDE12D-4B48-4FFB-9A46-242C12988169}"/>
              </a:ext>
            </a:extLst>
          </p:cNvPr>
          <p:cNvSpPr/>
          <p:nvPr/>
        </p:nvSpPr>
        <p:spPr>
          <a:xfrm rot="273323">
            <a:off x="5492750" y="1130299"/>
            <a:ext cx="946150" cy="444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14CB051-220F-4901-BB10-F61D64AB9BC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000" y="486033"/>
            <a:ext cx="3051810" cy="2035640"/>
          </a:xfrm>
          <a:prstGeom prst="rect">
            <a:avLst/>
          </a:prstGeom>
        </p:spPr>
      </p:pic>
      <p:pic>
        <p:nvPicPr>
          <p:cNvPr id="7" name="Picture 6">
            <a:extLst>
              <a:ext uri="{FF2B5EF4-FFF2-40B4-BE49-F238E27FC236}">
                <a16:creationId xmlns:a16="http://schemas.microsoft.com/office/drawing/2014/main" id="{17DA3D7A-66B2-44BE-85F9-89290804EEAF}"/>
              </a:ext>
              <a:ext uri="{C183D7F6-B498-43B3-948B-1728B52AA6E4}">
                <adec:decorative xmlns:adec="http://schemas.microsoft.com/office/drawing/2017/decorative" val="1"/>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20224" t="19107" b="1"/>
          <a:stretch/>
        </p:blipFill>
        <p:spPr>
          <a:xfrm rot="21142457">
            <a:off x="4623536" y="182805"/>
            <a:ext cx="1979866" cy="1338375"/>
          </a:xfrm>
          <a:prstGeom prst="rect">
            <a:avLst/>
          </a:prstGeom>
        </p:spPr>
      </p:pic>
    </p:spTree>
    <p:extLst>
      <p:ext uri="{BB962C8B-B14F-4D97-AF65-F5344CB8AC3E}">
        <p14:creationId xmlns:p14="http://schemas.microsoft.com/office/powerpoint/2010/main" val="3551692120"/>
      </p:ext>
    </p:extLst>
  </p:cSld>
  <p:clrMapOvr>
    <a:masterClrMapping/>
  </p:clrMapOvr>
  <p:transition spd="slow">
    <p:pull dir="ld"/>
  </p:transition>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D6C05B-72DC-466C-AF90-A1B84180B105}"/>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9082" r="4846"/>
          <a:stretch/>
        </p:blipFill>
        <p:spPr>
          <a:xfrm>
            <a:off x="3858438" y="971550"/>
            <a:ext cx="4684468" cy="4926330"/>
          </a:xfrm>
          <a:prstGeom prst="rect">
            <a:avLst/>
          </a:prstGeom>
        </p:spPr>
      </p:pic>
      <p:sp>
        <p:nvSpPr>
          <p:cNvPr id="4" name="Title 3">
            <a:extLst>
              <a:ext uri="{FF2B5EF4-FFF2-40B4-BE49-F238E27FC236}">
                <a16:creationId xmlns:a16="http://schemas.microsoft.com/office/drawing/2014/main" id="{C19D2B3E-9046-46E9-BE95-D6921FF56B77}"/>
              </a:ext>
            </a:extLst>
          </p:cNvPr>
          <p:cNvSpPr>
            <a:spLocks noGrp="1"/>
          </p:cNvSpPr>
          <p:nvPr>
            <p:ph type="title"/>
          </p:nvPr>
        </p:nvSpPr>
        <p:spPr>
          <a:xfrm>
            <a:off x="112542" y="457200"/>
            <a:ext cx="2949178" cy="1600200"/>
          </a:xfrm>
        </p:spPr>
        <p:txBody>
          <a:bodyPr>
            <a:normAutofit/>
          </a:bodyPr>
          <a:lstStyle/>
          <a:p>
            <a:r>
              <a:rPr lang="en-US" sz="4000" dirty="0">
                <a:solidFill>
                  <a:schemeClr val="bg1"/>
                </a:solidFill>
              </a:rPr>
              <a:t>What is</a:t>
            </a:r>
          </a:p>
        </p:txBody>
      </p:sp>
      <p:sp>
        <p:nvSpPr>
          <p:cNvPr id="6" name="Text Placeholder 5">
            <a:extLst>
              <a:ext uri="{FF2B5EF4-FFF2-40B4-BE49-F238E27FC236}">
                <a16:creationId xmlns:a16="http://schemas.microsoft.com/office/drawing/2014/main" id="{772E8500-B52A-4534-ADE9-7451DA8FE575}"/>
              </a:ext>
            </a:extLst>
          </p:cNvPr>
          <p:cNvSpPr>
            <a:spLocks noGrp="1"/>
          </p:cNvSpPr>
          <p:nvPr>
            <p:ph type="body" sz="half" idx="2"/>
          </p:nvPr>
        </p:nvSpPr>
        <p:spPr>
          <a:xfrm>
            <a:off x="0" y="2049463"/>
            <a:ext cx="6710290" cy="1003226"/>
          </a:xfrm>
        </p:spPr>
        <p:txBody>
          <a:bodyPr>
            <a:normAutofit/>
          </a:bodyPr>
          <a:lstStyle/>
          <a:p>
            <a:r>
              <a:rPr lang="en-US" sz="4800" b="1" dirty="0">
                <a:solidFill>
                  <a:schemeClr val="bg1"/>
                </a:solidFill>
              </a:rPr>
              <a:t>Compassion Fatigue?</a:t>
            </a:r>
          </a:p>
        </p:txBody>
      </p:sp>
      <p:sp>
        <p:nvSpPr>
          <p:cNvPr id="9" name="TextBox 8">
            <a:extLst>
              <a:ext uri="{FF2B5EF4-FFF2-40B4-BE49-F238E27FC236}">
                <a16:creationId xmlns:a16="http://schemas.microsoft.com/office/drawing/2014/main" id="{BDBA194E-1842-4C8B-9878-3A619E46CA4F}"/>
              </a:ext>
            </a:extLst>
          </p:cNvPr>
          <p:cNvSpPr txBox="1"/>
          <p:nvPr/>
        </p:nvSpPr>
        <p:spPr>
          <a:xfrm>
            <a:off x="112542" y="3795623"/>
            <a:ext cx="3648575" cy="1754326"/>
          </a:xfrm>
          <a:prstGeom prst="rect">
            <a:avLst/>
          </a:prstGeom>
          <a:noFill/>
        </p:spPr>
        <p:txBody>
          <a:bodyPr wrap="square" rtlCol="0">
            <a:spAutoFit/>
          </a:bodyPr>
          <a:lstStyle/>
          <a:p>
            <a:r>
              <a:rPr lang="en-US" sz="3600" b="1" dirty="0">
                <a:solidFill>
                  <a:schemeClr val="bg1"/>
                </a:solidFill>
                <a:latin typeface="Rockwell" panose="02060603020205020403" pitchFamily="18" charset="0"/>
              </a:rPr>
              <a:t>The negative aspects of helping people</a:t>
            </a:r>
          </a:p>
        </p:txBody>
      </p:sp>
    </p:spTree>
    <p:extLst>
      <p:ext uri="{BB962C8B-B14F-4D97-AF65-F5344CB8AC3E}">
        <p14:creationId xmlns:p14="http://schemas.microsoft.com/office/powerpoint/2010/main" val="2418394949"/>
      </p:ext>
    </p:extLst>
  </p:cSld>
  <p:clrMapOvr>
    <a:masterClrMapping/>
  </p:clrMapOvr>
  <p:transition spd="slow">
    <p:pull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5B3A82A-BE44-4A28-ACCA-7E6BD375702F}"/>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9082" r="4846"/>
          <a:stretch/>
        </p:blipFill>
        <p:spPr>
          <a:xfrm>
            <a:off x="3858438" y="971550"/>
            <a:ext cx="4684468" cy="4926330"/>
          </a:xfrm>
          <a:prstGeom prst="rect">
            <a:avLst/>
          </a:prstGeom>
        </p:spPr>
      </p:pic>
      <p:sp>
        <p:nvSpPr>
          <p:cNvPr id="4" name="Title 3">
            <a:extLst>
              <a:ext uri="{FF2B5EF4-FFF2-40B4-BE49-F238E27FC236}">
                <a16:creationId xmlns:a16="http://schemas.microsoft.com/office/drawing/2014/main" id="{C19D2B3E-9046-46E9-BE95-D6921FF56B77}"/>
              </a:ext>
            </a:extLst>
          </p:cNvPr>
          <p:cNvSpPr>
            <a:spLocks noGrp="1"/>
          </p:cNvSpPr>
          <p:nvPr>
            <p:ph type="title"/>
          </p:nvPr>
        </p:nvSpPr>
        <p:spPr>
          <a:xfrm>
            <a:off x="112542" y="457200"/>
            <a:ext cx="2949178" cy="1600200"/>
          </a:xfrm>
        </p:spPr>
        <p:txBody>
          <a:bodyPr>
            <a:normAutofit/>
          </a:bodyPr>
          <a:lstStyle/>
          <a:p>
            <a:r>
              <a:rPr lang="en-US" sz="4000" dirty="0">
                <a:solidFill>
                  <a:schemeClr val="bg1"/>
                </a:solidFill>
              </a:rPr>
              <a:t>What is</a:t>
            </a:r>
          </a:p>
        </p:txBody>
      </p:sp>
      <p:sp>
        <p:nvSpPr>
          <p:cNvPr id="6" name="Text Placeholder 5">
            <a:extLst>
              <a:ext uri="{FF2B5EF4-FFF2-40B4-BE49-F238E27FC236}">
                <a16:creationId xmlns:a16="http://schemas.microsoft.com/office/drawing/2014/main" id="{772E8500-B52A-4534-ADE9-7451DA8FE575}"/>
              </a:ext>
            </a:extLst>
          </p:cNvPr>
          <p:cNvSpPr>
            <a:spLocks noGrp="1"/>
          </p:cNvSpPr>
          <p:nvPr>
            <p:ph type="body" sz="half" idx="2"/>
          </p:nvPr>
        </p:nvSpPr>
        <p:spPr>
          <a:xfrm>
            <a:off x="0" y="2049463"/>
            <a:ext cx="6710290" cy="1003226"/>
          </a:xfrm>
        </p:spPr>
        <p:txBody>
          <a:bodyPr>
            <a:normAutofit/>
          </a:bodyPr>
          <a:lstStyle/>
          <a:p>
            <a:r>
              <a:rPr lang="en-US" sz="4800" b="1" dirty="0">
                <a:solidFill>
                  <a:schemeClr val="bg1"/>
                </a:solidFill>
              </a:rPr>
              <a:t>Compassion Fatigue?</a:t>
            </a:r>
          </a:p>
        </p:txBody>
      </p:sp>
      <p:sp>
        <p:nvSpPr>
          <p:cNvPr id="9" name="TextBox 8">
            <a:extLst>
              <a:ext uri="{FF2B5EF4-FFF2-40B4-BE49-F238E27FC236}">
                <a16:creationId xmlns:a16="http://schemas.microsoft.com/office/drawing/2014/main" id="{BDBA194E-1842-4C8B-9878-3A619E46CA4F}"/>
              </a:ext>
            </a:extLst>
          </p:cNvPr>
          <p:cNvSpPr txBox="1"/>
          <p:nvPr/>
        </p:nvSpPr>
        <p:spPr>
          <a:xfrm>
            <a:off x="112542" y="3795623"/>
            <a:ext cx="3959126" cy="1200329"/>
          </a:xfrm>
          <a:prstGeom prst="rect">
            <a:avLst/>
          </a:prstGeom>
          <a:noFill/>
        </p:spPr>
        <p:txBody>
          <a:bodyPr wrap="square" rtlCol="0">
            <a:spAutoFit/>
          </a:bodyPr>
          <a:lstStyle/>
          <a:p>
            <a:r>
              <a:rPr lang="en-US" sz="3600" b="1" dirty="0">
                <a:solidFill>
                  <a:schemeClr val="bg1"/>
                </a:solidFill>
                <a:latin typeface="Rockwell" panose="02060603020205020403" pitchFamily="18" charset="0"/>
              </a:rPr>
              <a:t>“vicarious traumatization”</a:t>
            </a:r>
          </a:p>
        </p:txBody>
      </p:sp>
    </p:spTree>
    <p:extLst>
      <p:ext uri="{BB962C8B-B14F-4D97-AF65-F5344CB8AC3E}">
        <p14:creationId xmlns:p14="http://schemas.microsoft.com/office/powerpoint/2010/main" val="8788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596</TotalTime>
  <Words>1120</Words>
  <Application>Microsoft Office PowerPoint</Application>
  <PresentationFormat>On-screen Show (4:3)</PresentationFormat>
  <Paragraphs>229</Paragraphs>
  <Slides>53</Slides>
  <Notes>16</Notes>
  <HiddenSlides>4</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53</vt:i4>
      </vt:variant>
    </vt:vector>
  </HeadingPairs>
  <TitlesOfParts>
    <vt:vector size="66" baseType="lpstr">
      <vt:lpstr>Arial</vt:lpstr>
      <vt:lpstr>Calibri</vt:lpstr>
      <vt:lpstr>Calibri Light</vt:lpstr>
      <vt:lpstr>Century Gothic</vt:lpstr>
      <vt:lpstr>Helvetica</vt:lpstr>
      <vt:lpstr>Rabusto</vt:lpstr>
      <vt:lpstr>Roboto Bk</vt:lpstr>
      <vt:lpstr>Roboto Lt</vt:lpstr>
      <vt:lpstr>Roboto Th</vt:lpstr>
      <vt:lpstr>Rockwell</vt:lpstr>
      <vt:lpstr>ヒラギノ明朝 ProN W6</vt:lpstr>
      <vt:lpstr>Office Theme</vt:lpstr>
      <vt:lpstr>1_Office Theme</vt:lpstr>
      <vt:lpstr>Stress Management, Burnout, &amp; Compassion Fatigue</vt:lpstr>
      <vt:lpstr>PowerPoint Presentation</vt:lpstr>
      <vt:lpstr>PowerPoint Presentation</vt:lpstr>
      <vt:lpstr>PowerPoint Presentation</vt:lpstr>
      <vt:lpstr>PowerPoint Presentation</vt:lpstr>
      <vt:lpstr>PowerPoint Presentation</vt:lpstr>
      <vt:lpstr>PowerPoint Presentation</vt:lpstr>
      <vt:lpstr>What is</vt:lpstr>
      <vt:lpstr>What is</vt:lpstr>
      <vt:lpstr>What is</vt:lpstr>
      <vt:lpstr>What is</vt:lpstr>
      <vt:lpstr>CF Defined</vt:lpstr>
      <vt:lpstr>Compassion Fatigue vs. Burnout</vt:lpstr>
      <vt:lpstr>Compassion Fatigue</vt:lpstr>
      <vt:lpstr>Burnout</vt:lpstr>
      <vt:lpstr>PowerPoint Presentation</vt:lpstr>
      <vt:lpstr>PowerPoint Presentation</vt:lpstr>
      <vt:lpstr>PowerPoint Presentation</vt:lpstr>
      <vt:lpstr>PowerPoint Presentation</vt:lpstr>
      <vt:lpstr>PowerPoint Presentation</vt:lpstr>
      <vt:lpstr>A Word About Sleep</vt:lpstr>
      <vt:lpstr>PowerPoint Presentation</vt:lpstr>
      <vt:lpstr>PowerPoint Presentation</vt:lpstr>
      <vt:lpstr>A Compassion Fatigue Trajectory</vt:lpstr>
      <vt:lpstr>The Zealot Phase</vt:lpstr>
      <vt:lpstr>The Irritability  Phase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Celebrate Victories!</vt:lpstr>
      <vt:lpstr>PowerPoint Presentation</vt:lpstr>
      <vt:lpstr>PowerPoint Presentation</vt:lpstr>
      <vt:lpstr>PowerPoint Presentation</vt:lpstr>
      <vt:lpstr>Psychological</vt:lpstr>
      <vt:lpstr>PowerPoint Presentation</vt:lpstr>
      <vt:lpstr>Psychological &amp; Mental Resilience:</vt:lpstr>
      <vt:lpstr>Workplace</vt:lpstr>
      <vt:lpstr>Workplace Resiliencies </vt:lpstr>
      <vt:lpstr>PowerPoint Presentation</vt:lpstr>
      <vt:lpstr>Our goal is to transform “victims” into “victors”. </vt:lpstr>
      <vt:lpstr>Serendipity:    The ability to turn misfortune into good fortune.  </vt:lpstr>
      <vt:lpstr>Compassion Satisfaction</vt:lpstr>
      <vt:lpstr>Compassion Satisfaction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malia.justice@outlook.com</dc:creator>
  <cp:lastModifiedBy>Stupp, Erica (HEALTH)</cp:lastModifiedBy>
  <cp:revision>41</cp:revision>
  <dcterms:created xsi:type="dcterms:W3CDTF">2017-08-22T00:04:14Z</dcterms:created>
  <dcterms:modified xsi:type="dcterms:W3CDTF">2019-04-16T20:18:48Z</dcterms:modified>
</cp:coreProperties>
</file>