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44"/>
  </p:notesMasterIdLst>
  <p:handoutMasterIdLst>
    <p:handoutMasterId r:id="rId45"/>
  </p:handoutMasterIdLst>
  <p:sldIdLst>
    <p:sldId id="257" r:id="rId2"/>
    <p:sldId id="284" r:id="rId3"/>
    <p:sldId id="258" r:id="rId4"/>
    <p:sldId id="260" r:id="rId5"/>
    <p:sldId id="262" r:id="rId6"/>
    <p:sldId id="295" r:id="rId7"/>
    <p:sldId id="283" r:id="rId8"/>
    <p:sldId id="285" r:id="rId9"/>
    <p:sldId id="286" r:id="rId10"/>
    <p:sldId id="287" r:id="rId11"/>
    <p:sldId id="279" r:id="rId12"/>
    <p:sldId id="336" r:id="rId13"/>
    <p:sldId id="271" r:id="rId14"/>
    <p:sldId id="317" r:id="rId15"/>
    <p:sldId id="274" r:id="rId16"/>
    <p:sldId id="333" r:id="rId17"/>
    <p:sldId id="288" r:id="rId18"/>
    <p:sldId id="289" r:id="rId19"/>
    <p:sldId id="305" r:id="rId20"/>
    <p:sldId id="306" r:id="rId21"/>
    <p:sldId id="324" r:id="rId22"/>
    <p:sldId id="325" r:id="rId23"/>
    <p:sldId id="327" r:id="rId24"/>
    <p:sldId id="326" r:id="rId25"/>
    <p:sldId id="307" r:id="rId26"/>
    <p:sldId id="304" r:id="rId27"/>
    <p:sldId id="319" r:id="rId28"/>
    <p:sldId id="310" r:id="rId29"/>
    <p:sldId id="323" r:id="rId30"/>
    <p:sldId id="330" r:id="rId31"/>
    <p:sldId id="335" r:id="rId32"/>
    <p:sldId id="292" r:id="rId33"/>
    <p:sldId id="329" r:id="rId34"/>
    <p:sldId id="332" r:id="rId35"/>
    <p:sldId id="311" r:id="rId36"/>
    <p:sldId id="312" r:id="rId37"/>
    <p:sldId id="313" r:id="rId38"/>
    <p:sldId id="322" r:id="rId39"/>
    <p:sldId id="300" r:id="rId40"/>
    <p:sldId id="314" r:id="rId41"/>
    <p:sldId id="278" r:id="rId42"/>
    <p:sldId id="282" r:id="rId4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26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0951E-9AF7-4EA6-B8E4-A69849F2109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B427CE5-349E-4CF8-9E1F-775A92702653}">
      <dgm:prSet phldrT="[Text]"/>
      <dgm:spPr/>
      <dgm:t>
        <a:bodyPr/>
        <a:lstStyle/>
        <a:p>
          <a:r>
            <a:rPr lang="en-US" dirty="0" smtClean="0"/>
            <a:t>Build supportive, responsive relationships</a:t>
          </a:r>
          <a:endParaRPr lang="en-US" dirty="0"/>
        </a:p>
      </dgm:t>
    </dgm:pt>
    <dgm:pt modelId="{AB296EB3-F873-49C3-A8C0-9FF5B6B32358}" type="parTrans" cxnId="{1CCBB334-7546-4555-BCEF-1AE4ED6708E8}">
      <dgm:prSet/>
      <dgm:spPr/>
      <dgm:t>
        <a:bodyPr/>
        <a:lstStyle/>
        <a:p>
          <a:endParaRPr lang="en-US"/>
        </a:p>
      </dgm:t>
    </dgm:pt>
    <dgm:pt modelId="{EE40994A-DD2C-4D3E-8DA2-B0CAC9E331E3}" type="sibTrans" cxnId="{1CCBB334-7546-4555-BCEF-1AE4ED6708E8}">
      <dgm:prSet/>
      <dgm:spPr/>
      <dgm:t>
        <a:bodyPr/>
        <a:lstStyle/>
        <a:p>
          <a:endParaRPr lang="en-US"/>
        </a:p>
      </dgm:t>
    </dgm:pt>
    <dgm:pt modelId="{BA4AE129-54DA-4B23-97BF-90CAA4F413B0}">
      <dgm:prSet phldrT="[Text]"/>
      <dgm:spPr/>
      <dgm:t>
        <a:bodyPr/>
        <a:lstStyle/>
        <a:p>
          <a:r>
            <a:rPr lang="en-US" dirty="0" smtClean="0"/>
            <a:t>Coach self-regulation skills</a:t>
          </a:r>
          <a:endParaRPr lang="en-US" dirty="0"/>
        </a:p>
      </dgm:t>
    </dgm:pt>
    <dgm:pt modelId="{B2819F44-8AA3-444E-8AFF-93D0B54C7501}" type="parTrans" cxnId="{5861D90C-C3E3-4469-AEFD-A89A65FD1E94}">
      <dgm:prSet/>
      <dgm:spPr/>
      <dgm:t>
        <a:bodyPr/>
        <a:lstStyle/>
        <a:p>
          <a:endParaRPr lang="en-US"/>
        </a:p>
      </dgm:t>
    </dgm:pt>
    <dgm:pt modelId="{B1A564A6-FD64-4D23-9715-8201A4B4F6D5}" type="sibTrans" cxnId="{5861D90C-C3E3-4469-AEFD-A89A65FD1E94}">
      <dgm:prSet/>
      <dgm:spPr/>
      <dgm:t>
        <a:bodyPr/>
        <a:lstStyle/>
        <a:p>
          <a:endParaRPr lang="en-US"/>
        </a:p>
      </dgm:t>
    </dgm:pt>
    <dgm:pt modelId="{9149CE2E-B65C-4EB1-BDB1-7858343FEB06}">
      <dgm:prSet phldrT="[Text]"/>
      <dgm:spPr/>
      <dgm:t>
        <a:bodyPr/>
        <a:lstStyle/>
        <a:p>
          <a:r>
            <a:rPr lang="en-US" dirty="0" smtClean="0"/>
            <a:t>Structure the environment</a:t>
          </a:r>
          <a:endParaRPr lang="en-US" dirty="0"/>
        </a:p>
      </dgm:t>
    </dgm:pt>
    <dgm:pt modelId="{FB866F77-3E2F-4DDB-969A-6186219C823E}" type="parTrans" cxnId="{DF457280-24AB-4D41-8444-AA0C6B718EC8}">
      <dgm:prSet/>
      <dgm:spPr/>
      <dgm:t>
        <a:bodyPr/>
        <a:lstStyle/>
        <a:p>
          <a:endParaRPr lang="en-US"/>
        </a:p>
      </dgm:t>
    </dgm:pt>
    <dgm:pt modelId="{D629B99F-7D16-4ED2-961F-BE1A270E0109}" type="sibTrans" cxnId="{DF457280-24AB-4D41-8444-AA0C6B718EC8}">
      <dgm:prSet/>
      <dgm:spPr/>
      <dgm:t>
        <a:bodyPr/>
        <a:lstStyle/>
        <a:p>
          <a:endParaRPr lang="en-US"/>
        </a:p>
      </dgm:t>
    </dgm:pt>
    <dgm:pt modelId="{DB9E5D3A-6EB3-4361-B5DC-5F0B4050947C}" type="pres">
      <dgm:prSet presAssocID="{2480951E-9AF7-4EA6-B8E4-A69849F21096}" presName="compositeShape" presStyleCnt="0">
        <dgm:presLayoutVars>
          <dgm:chMax val="7"/>
          <dgm:dir/>
          <dgm:resizeHandles val="exact"/>
        </dgm:presLayoutVars>
      </dgm:prSet>
      <dgm:spPr/>
    </dgm:pt>
    <dgm:pt modelId="{C3705390-9C38-43AE-8EF0-8548D0B045F4}" type="pres">
      <dgm:prSet presAssocID="{2480951E-9AF7-4EA6-B8E4-A69849F21096}" presName="wedge1" presStyleLbl="node1" presStyleIdx="0" presStyleCnt="3"/>
      <dgm:spPr/>
      <dgm:t>
        <a:bodyPr/>
        <a:lstStyle/>
        <a:p>
          <a:endParaRPr lang="en-US"/>
        </a:p>
      </dgm:t>
    </dgm:pt>
    <dgm:pt modelId="{F65D47E3-AEA4-4B54-9736-0783FA2E43D0}" type="pres">
      <dgm:prSet presAssocID="{2480951E-9AF7-4EA6-B8E4-A69849F21096}" presName="dummy1a" presStyleCnt="0"/>
      <dgm:spPr/>
    </dgm:pt>
    <dgm:pt modelId="{6D005B8C-2393-4F0D-B651-5D1ACB3E2A70}" type="pres">
      <dgm:prSet presAssocID="{2480951E-9AF7-4EA6-B8E4-A69849F21096}" presName="dummy1b" presStyleCnt="0"/>
      <dgm:spPr/>
    </dgm:pt>
    <dgm:pt modelId="{621A48EC-30BB-4B9A-9C54-F677AD778D55}" type="pres">
      <dgm:prSet presAssocID="{2480951E-9AF7-4EA6-B8E4-A69849F2109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AFA5C-0255-4DE6-9231-23815D3915C3}" type="pres">
      <dgm:prSet presAssocID="{2480951E-9AF7-4EA6-B8E4-A69849F21096}" presName="wedge2" presStyleLbl="node1" presStyleIdx="1" presStyleCnt="3" custScaleX="97402" custScaleY="92714"/>
      <dgm:spPr/>
      <dgm:t>
        <a:bodyPr/>
        <a:lstStyle/>
        <a:p>
          <a:endParaRPr lang="en-US"/>
        </a:p>
      </dgm:t>
    </dgm:pt>
    <dgm:pt modelId="{B73260CE-8CC9-4DE5-ACCE-0EE3DF9F23BE}" type="pres">
      <dgm:prSet presAssocID="{2480951E-9AF7-4EA6-B8E4-A69849F21096}" presName="dummy2a" presStyleCnt="0"/>
      <dgm:spPr/>
    </dgm:pt>
    <dgm:pt modelId="{3650CEC1-56EE-4C0E-8840-4BEC30267F65}" type="pres">
      <dgm:prSet presAssocID="{2480951E-9AF7-4EA6-B8E4-A69849F21096}" presName="dummy2b" presStyleCnt="0"/>
      <dgm:spPr/>
    </dgm:pt>
    <dgm:pt modelId="{C76951CE-BB26-4F60-9F7D-F4F67DE6E667}" type="pres">
      <dgm:prSet presAssocID="{2480951E-9AF7-4EA6-B8E4-A69849F2109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FC1E1-92FE-40DE-B06B-70093476697D}" type="pres">
      <dgm:prSet presAssocID="{2480951E-9AF7-4EA6-B8E4-A69849F21096}" presName="wedge3" presStyleLbl="node1" presStyleIdx="2" presStyleCnt="3"/>
      <dgm:spPr/>
      <dgm:t>
        <a:bodyPr/>
        <a:lstStyle/>
        <a:p>
          <a:endParaRPr lang="en-US"/>
        </a:p>
      </dgm:t>
    </dgm:pt>
    <dgm:pt modelId="{799CFBB2-BC21-4858-A8D5-C1320621F2F7}" type="pres">
      <dgm:prSet presAssocID="{2480951E-9AF7-4EA6-B8E4-A69849F21096}" presName="dummy3a" presStyleCnt="0"/>
      <dgm:spPr/>
    </dgm:pt>
    <dgm:pt modelId="{0A929AAD-4F61-40BD-882B-D3D6944C0FF3}" type="pres">
      <dgm:prSet presAssocID="{2480951E-9AF7-4EA6-B8E4-A69849F21096}" presName="dummy3b" presStyleCnt="0"/>
      <dgm:spPr/>
    </dgm:pt>
    <dgm:pt modelId="{AD2EB93B-1A0D-4FAC-9FBD-BCF825C39C9E}" type="pres">
      <dgm:prSet presAssocID="{2480951E-9AF7-4EA6-B8E4-A69849F2109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C8E08E-55EF-457D-8515-B20B4423DB72}" type="pres">
      <dgm:prSet presAssocID="{EE40994A-DD2C-4D3E-8DA2-B0CAC9E331E3}" presName="arrowWedge1" presStyleLbl="fgSibTrans2D1" presStyleIdx="0" presStyleCnt="3"/>
      <dgm:spPr/>
    </dgm:pt>
    <dgm:pt modelId="{70408EAB-45CB-465A-8613-56B609C673CE}" type="pres">
      <dgm:prSet presAssocID="{B1A564A6-FD64-4D23-9715-8201A4B4F6D5}" presName="arrowWedge2" presStyleLbl="fgSibTrans2D1" presStyleIdx="1" presStyleCnt="3"/>
      <dgm:spPr/>
    </dgm:pt>
    <dgm:pt modelId="{95F920C9-1637-4AC9-9DF7-F528ECBBC836}" type="pres">
      <dgm:prSet presAssocID="{D629B99F-7D16-4ED2-961F-BE1A270E0109}" presName="arrowWedge3" presStyleLbl="fgSibTrans2D1" presStyleIdx="2" presStyleCnt="3"/>
      <dgm:spPr/>
    </dgm:pt>
  </dgm:ptLst>
  <dgm:cxnLst>
    <dgm:cxn modelId="{58285298-062A-4907-BFB3-9AA42E1D315A}" type="presOf" srcId="{2B427CE5-349E-4CF8-9E1F-775A92702653}" destId="{621A48EC-30BB-4B9A-9C54-F677AD778D55}" srcOrd="1" destOrd="0" presId="urn:microsoft.com/office/officeart/2005/8/layout/cycle8"/>
    <dgm:cxn modelId="{63654FCF-6DD9-42D3-94DA-71BCBBCEDA23}" type="presOf" srcId="{BA4AE129-54DA-4B23-97BF-90CAA4F413B0}" destId="{F76AFA5C-0255-4DE6-9231-23815D3915C3}" srcOrd="0" destOrd="0" presId="urn:microsoft.com/office/officeart/2005/8/layout/cycle8"/>
    <dgm:cxn modelId="{6F605378-AFFF-4036-B839-92AC7B05DCFB}" type="presOf" srcId="{9149CE2E-B65C-4EB1-BDB1-7858343FEB06}" destId="{B29FC1E1-92FE-40DE-B06B-70093476697D}" srcOrd="0" destOrd="0" presId="urn:microsoft.com/office/officeart/2005/8/layout/cycle8"/>
    <dgm:cxn modelId="{95C30150-C1D8-46C7-A224-823E107F9A8F}" type="presOf" srcId="{BA4AE129-54DA-4B23-97BF-90CAA4F413B0}" destId="{C76951CE-BB26-4F60-9F7D-F4F67DE6E667}" srcOrd="1" destOrd="0" presId="urn:microsoft.com/office/officeart/2005/8/layout/cycle8"/>
    <dgm:cxn modelId="{5C69BB10-D0E9-4D46-A4EB-917A37AE647E}" type="presOf" srcId="{2B427CE5-349E-4CF8-9E1F-775A92702653}" destId="{C3705390-9C38-43AE-8EF0-8548D0B045F4}" srcOrd="0" destOrd="0" presId="urn:microsoft.com/office/officeart/2005/8/layout/cycle8"/>
    <dgm:cxn modelId="{8019318E-8340-434F-A093-78E150EF24BD}" type="presOf" srcId="{2480951E-9AF7-4EA6-B8E4-A69849F21096}" destId="{DB9E5D3A-6EB3-4361-B5DC-5F0B4050947C}" srcOrd="0" destOrd="0" presId="urn:microsoft.com/office/officeart/2005/8/layout/cycle8"/>
    <dgm:cxn modelId="{1CCBB334-7546-4555-BCEF-1AE4ED6708E8}" srcId="{2480951E-9AF7-4EA6-B8E4-A69849F21096}" destId="{2B427CE5-349E-4CF8-9E1F-775A92702653}" srcOrd="0" destOrd="0" parTransId="{AB296EB3-F873-49C3-A8C0-9FF5B6B32358}" sibTransId="{EE40994A-DD2C-4D3E-8DA2-B0CAC9E331E3}"/>
    <dgm:cxn modelId="{DF457280-24AB-4D41-8444-AA0C6B718EC8}" srcId="{2480951E-9AF7-4EA6-B8E4-A69849F21096}" destId="{9149CE2E-B65C-4EB1-BDB1-7858343FEB06}" srcOrd="2" destOrd="0" parTransId="{FB866F77-3E2F-4DDB-969A-6186219C823E}" sibTransId="{D629B99F-7D16-4ED2-961F-BE1A270E0109}"/>
    <dgm:cxn modelId="{7FAB1AC7-0BCD-4CD3-8E68-FF2AFF5F07DD}" type="presOf" srcId="{9149CE2E-B65C-4EB1-BDB1-7858343FEB06}" destId="{AD2EB93B-1A0D-4FAC-9FBD-BCF825C39C9E}" srcOrd="1" destOrd="0" presId="urn:microsoft.com/office/officeart/2005/8/layout/cycle8"/>
    <dgm:cxn modelId="{5861D90C-C3E3-4469-AEFD-A89A65FD1E94}" srcId="{2480951E-9AF7-4EA6-B8E4-A69849F21096}" destId="{BA4AE129-54DA-4B23-97BF-90CAA4F413B0}" srcOrd="1" destOrd="0" parTransId="{B2819F44-8AA3-444E-8AFF-93D0B54C7501}" sibTransId="{B1A564A6-FD64-4D23-9715-8201A4B4F6D5}"/>
    <dgm:cxn modelId="{E81986F3-2280-4C62-A69D-1D584B4599DF}" type="presParOf" srcId="{DB9E5D3A-6EB3-4361-B5DC-5F0B4050947C}" destId="{C3705390-9C38-43AE-8EF0-8548D0B045F4}" srcOrd="0" destOrd="0" presId="urn:microsoft.com/office/officeart/2005/8/layout/cycle8"/>
    <dgm:cxn modelId="{1F633E7B-CDDD-465E-A65A-9EA25C8E4FAE}" type="presParOf" srcId="{DB9E5D3A-6EB3-4361-B5DC-5F0B4050947C}" destId="{F65D47E3-AEA4-4B54-9736-0783FA2E43D0}" srcOrd="1" destOrd="0" presId="urn:microsoft.com/office/officeart/2005/8/layout/cycle8"/>
    <dgm:cxn modelId="{4B578681-599B-450D-8849-030C9C30CB78}" type="presParOf" srcId="{DB9E5D3A-6EB3-4361-B5DC-5F0B4050947C}" destId="{6D005B8C-2393-4F0D-B651-5D1ACB3E2A70}" srcOrd="2" destOrd="0" presId="urn:microsoft.com/office/officeart/2005/8/layout/cycle8"/>
    <dgm:cxn modelId="{E0B65C3E-3831-41A9-810C-2B5307CCE546}" type="presParOf" srcId="{DB9E5D3A-6EB3-4361-B5DC-5F0B4050947C}" destId="{621A48EC-30BB-4B9A-9C54-F677AD778D55}" srcOrd="3" destOrd="0" presId="urn:microsoft.com/office/officeart/2005/8/layout/cycle8"/>
    <dgm:cxn modelId="{A78CCEA0-C12C-4262-931A-DB56FFD1CC32}" type="presParOf" srcId="{DB9E5D3A-6EB3-4361-B5DC-5F0B4050947C}" destId="{F76AFA5C-0255-4DE6-9231-23815D3915C3}" srcOrd="4" destOrd="0" presId="urn:microsoft.com/office/officeart/2005/8/layout/cycle8"/>
    <dgm:cxn modelId="{A99A006E-6AC8-4176-9F95-CDFF8CEF5543}" type="presParOf" srcId="{DB9E5D3A-6EB3-4361-B5DC-5F0B4050947C}" destId="{B73260CE-8CC9-4DE5-ACCE-0EE3DF9F23BE}" srcOrd="5" destOrd="0" presId="urn:microsoft.com/office/officeart/2005/8/layout/cycle8"/>
    <dgm:cxn modelId="{248DBD98-0774-444D-9E4D-5DD81AF42E49}" type="presParOf" srcId="{DB9E5D3A-6EB3-4361-B5DC-5F0B4050947C}" destId="{3650CEC1-56EE-4C0E-8840-4BEC30267F65}" srcOrd="6" destOrd="0" presId="urn:microsoft.com/office/officeart/2005/8/layout/cycle8"/>
    <dgm:cxn modelId="{8156F763-5F2A-47B0-9F7E-6BE7A78F30CD}" type="presParOf" srcId="{DB9E5D3A-6EB3-4361-B5DC-5F0B4050947C}" destId="{C76951CE-BB26-4F60-9F7D-F4F67DE6E667}" srcOrd="7" destOrd="0" presId="urn:microsoft.com/office/officeart/2005/8/layout/cycle8"/>
    <dgm:cxn modelId="{0278DC5B-0929-48F7-84B7-224E1415C2C6}" type="presParOf" srcId="{DB9E5D3A-6EB3-4361-B5DC-5F0B4050947C}" destId="{B29FC1E1-92FE-40DE-B06B-70093476697D}" srcOrd="8" destOrd="0" presId="urn:microsoft.com/office/officeart/2005/8/layout/cycle8"/>
    <dgm:cxn modelId="{96BE072F-3BBF-4CC7-AE1F-325A2791CC34}" type="presParOf" srcId="{DB9E5D3A-6EB3-4361-B5DC-5F0B4050947C}" destId="{799CFBB2-BC21-4858-A8D5-C1320621F2F7}" srcOrd="9" destOrd="0" presId="urn:microsoft.com/office/officeart/2005/8/layout/cycle8"/>
    <dgm:cxn modelId="{1F033618-E999-4193-A9A4-89C5EC8E1FB9}" type="presParOf" srcId="{DB9E5D3A-6EB3-4361-B5DC-5F0B4050947C}" destId="{0A929AAD-4F61-40BD-882B-D3D6944C0FF3}" srcOrd="10" destOrd="0" presId="urn:microsoft.com/office/officeart/2005/8/layout/cycle8"/>
    <dgm:cxn modelId="{9E3EE4C1-EDB4-4EF5-B86D-0937EB5DC8D1}" type="presParOf" srcId="{DB9E5D3A-6EB3-4361-B5DC-5F0B4050947C}" destId="{AD2EB93B-1A0D-4FAC-9FBD-BCF825C39C9E}" srcOrd="11" destOrd="0" presId="urn:microsoft.com/office/officeart/2005/8/layout/cycle8"/>
    <dgm:cxn modelId="{A2FE33D4-F8D8-4888-8047-1F8EFF18A77D}" type="presParOf" srcId="{DB9E5D3A-6EB3-4361-B5DC-5F0B4050947C}" destId="{3AC8E08E-55EF-457D-8515-B20B4423DB72}" srcOrd="12" destOrd="0" presId="urn:microsoft.com/office/officeart/2005/8/layout/cycle8"/>
    <dgm:cxn modelId="{682C205E-2EFA-4D5C-AB03-92E8E4ED06DC}" type="presParOf" srcId="{DB9E5D3A-6EB3-4361-B5DC-5F0B4050947C}" destId="{70408EAB-45CB-465A-8613-56B609C673CE}" srcOrd="13" destOrd="0" presId="urn:microsoft.com/office/officeart/2005/8/layout/cycle8"/>
    <dgm:cxn modelId="{3DE5C2B8-D896-4A61-B5E4-FDDD41A9B03E}" type="presParOf" srcId="{DB9E5D3A-6EB3-4361-B5DC-5F0B4050947C}" destId="{95F920C9-1637-4AC9-9DF7-F528ECBBC83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CACA35-9B4A-4E4C-A1EE-D033F1533411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398EA6-78F7-412D-9D7D-2524269666F8}">
      <dgm:prSet phldrT="[Text]"/>
      <dgm:spPr/>
      <dgm:t>
        <a:bodyPr/>
        <a:lstStyle/>
        <a:p>
          <a:r>
            <a:rPr lang="en-US" dirty="0" smtClean="0"/>
            <a:t>Active Listening</a:t>
          </a:r>
          <a:endParaRPr lang="en-US" dirty="0"/>
        </a:p>
      </dgm:t>
    </dgm:pt>
    <dgm:pt modelId="{B9F11316-278B-4C08-B89A-AB2FB54376AB}" type="parTrans" cxnId="{C0313F34-B31B-4569-80F6-C20E87A15425}">
      <dgm:prSet/>
      <dgm:spPr/>
      <dgm:t>
        <a:bodyPr/>
        <a:lstStyle/>
        <a:p>
          <a:endParaRPr lang="en-US"/>
        </a:p>
      </dgm:t>
    </dgm:pt>
    <dgm:pt modelId="{E18F4B62-B025-4408-B2C8-9EEE4CE6B077}" type="sibTrans" cxnId="{C0313F34-B31B-4569-80F6-C20E87A15425}">
      <dgm:prSet/>
      <dgm:spPr/>
      <dgm:t>
        <a:bodyPr/>
        <a:lstStyle/>
        <a:p>
          <a:endParaRPr lang="en-US"/>
        </a:p>
      </dgm:t>
    </dgm:pt>
    <dgm:pt modelId="{3D2608CD-9B1A-43AF-816C-76D84AD1AB3A}">
      <dgm:prSet phldrT="[Text]"/>
      <dgm:spPr/>
      <dgm:t>
        <a:bodyPr/>
        <a:lstStyle/>
        <a:p>
          <a:r>
            <a:rPr lang="en-US" dirty="0" smtClean="0"/>
            <a:t>Practice Kindness</a:t>
          </a:r>
          <a:endParaRPr lang="en-US" dirty="0"/>
        </a:p>
      </dgm:t>
    </dgm:pt>
    <dgm:pt modelId="{A0396E5C-F62B-40EA-A05F-2A0DD083E92C}" type="parTrans" cxnId="{D326F56F-9600-493A-BA59-BA365CED2674}">
      <dgm:prSet/>
      <dgm:spPr/>
      <dgm:t>
        <a:bodyPr/>
        <a:lstStyle/>
        <a:p>
          <a:endParaRPr lang="en-US"/>
        </a:p>
      </dgm:t>
    </dgm:pt>
    <dgm:pt modelId="{257BD3B6-1DBF-4D63-AE28-181C16B0E43B}" type="sibTrans" cxnId="{D326F56F-9600-493A-BA59-BA365CED2674}">
      <dgm:prSet/>
      <dgm:spPr/>
      <dgm:t>
        <a:bodyPr/>
        <a:lstStyle/>
        <a:p>
          <a:endParaRPr lang="en-US"/>
        </a:p>
      </dgm:t>
    </dgm:pt>
    <dgm:pt modelId="{450E7500-1232-4C1D-A898-60D6F40A59E9}" type="pres">
      <dgm:prSet presAssocID="{95CACA35-9B4A-4E4C-A1EE-D033F153341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9BB42-2528-48BD-9A9C-874FAA8D2A78}" type="pres">
      <dgm:prSet presAssocID="{95CACA35-9B4A-4E4C-A1EE-D033F1533411}" presName="ribbon" presStyleLbl="node1" presStyleIdx="0" presStyleCnt="1"/>
      <dgm:spPr/>
    </dgm:pt>
    <dgm:pt modelId="{E480B7CE-89CD-4D3C-9B7A-0CBA1D7952F3}" type="pres">
      <dgm:prSet presAssocID="{95CACA35-9B4A-4E4C-A1EE-D033F153341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5EA318-979C-4051-9C9A-81C3C0315184}" type="pres">
      <dgm:prSet presAssocID="{95CACA35-9B4A-4E4C-A1EE-D033F153341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9DC0A1-FB33-449C-9E46-34223FE48864}" type="presOf" srcId="{3D2608CD-9B1A-43AF-816C-76D84AD1AB3A}" destId="{855EA318-979C-4051-9C9A-81C3C0315184}" srcOrd="0" destOrd="0" presId="urn:microsoft.com/office/officeart/2005/8/layout/arrow6"/>
    <dgm:cxn modelId="{86F0E992-6A58-49E4-A3D7-6928F821EB7E}" type="presOf" srcId="{EF398EA6-78F7-412D-9D7D-2524269666F8}" destId="{E480B7CE-89CD-4D3C-9B7A-0CBA1D7952F3}" srcOrd="0" destOrd="0" presId="urn:microsoft.com/office/officeart/2005/8/layout/arrow6"/>
    <dgm:cxn modelId="{ABDE6AC6-CF0D-4C9A-98F8-147BE2965262}" type="presOf" srcId="{95CACA35-9B4A-4E4C-A1EE-D033F1533411}" destId="{450E7500-1232-4C1D-A898-60D6F40A59E9}" srcOrd="0" destOrd="0" presId="urn:microsoft.com/office/officeart/2005/8/layout/arrow6"/>
    <dgm:cxn modelId="{C0313F34-B31B-4569-80F6-C20E87A15425}" srcId="{95CACA35-9B4A-4E4C-A1EE-D033F1533411}" destId="{EF398EA6-78F7-412D-9D7D-2524269666F8}" srcOrd="0" destOrd="0" parTransId="{B9F11316-278B-4C08-B89A-AB2FB54376AB}" sibTransId="{E18F4B62-B025-4408-B2C8-9EEE4CE6B077}"/>
    <dgm:cxn modelId="{D326F56F-9600-493A-BA59-BA365CED2674}" srcId="{95CACA35-9B4A-4E4C-A1EE-D033F1533411}" destId="{3D2608CD-9B1A-43AF-816C-76D84AD1AB3A}" srcOrd="1" destOrd="0" parTransId="{A0396E5C-F62B-40EA-A05F-2A0DD083E92C}" sibTransId="{257BD3B6-1DBF-4D63-AE28-181C16B0E43B}"/>
    <dgm:cxn modelId="{F912D307-27EE-4276-B3E1-9DCF86B07ADF}" type="presParOf" srcId="{450E7500-1232-4C1D-A898-60D6F40A59E9}" destId="{26D9BB42-2528-48BD-9A9C-874FAA8D2A78}" srcOrd="0" destOrd="0" presId="urn:microsoft.com/office/officeart/2005/8/layout/arrow6"/>
    <dgm:cxn modelId="{C26AD979-4940-4F27-968D-2441966F5E6E}" type="presParOf" srcId="{450E7500-1232-4C1D-A898-60D6F40A59E9}" destId="{E480B7CE-89CD-4D3C-9B7A-0CBA1D7952F3}" srcOrd="1" destOrd="0" presId="urn:microsoft.com/office/officeart/2005/8/layout/arrow6"/>
    <dgm:cxn modelId="{DEF5159D-9F1F-492D-91CA-8217154EC0ED}" type="presParOf" srcId="{450E7500-1232-4C1D-A898-60D6F40A59E9}" destId="{855EA318-979C-4051-9C9A-81C3C031518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712981-A69B-44F9-A406-C300DF6D93D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532B11-356E-4D0C-B10B-F64E1F9861A5}">
      <dgm:prSet phldrT="[Text]"/>
      <dgm:spPr/>
      <dgm:t>
        <a:bodyPr/>
        <a:lstStyle/>
        <a:p>
          <a:r>
            <a:rPr lang="en-US" dirty="0" smtClean="0"/>
            <a:t>Self-Regulation</a:t>
          </a:r>
          <a:endParaRPr lang="en-US" dirty="0"/>
        </a:p>
      </dgm:t>
    </dgm:pt>
    <dgm:pt modelId="{CEDE11DE-F563-4776-9116-678D88902DB7}" type="parTrans" cxnId="{0FF6DF67-33BE-4848-A9C8-FC0E6342FA8A}">
      <dgm:prSet/>
      <dgm:spPr/>
      <dgm:t>
        <a:bodyPr/>
        <a:lstStyle/>
        <a:p>
          <a:endParaRPr lang="en-US"/>
        </a:p>
      </dgm:t>
    </dgm:pt>
    <dgm:pt modelId="{0D995596-8ACA-423C-A42F-AE992BC3E69C}" type="sibTrans" cxnId="{0FF6DF67-33BE-4848-A9C8-FC0E6342FA8A}">
      <dgm:prSet/>
      <dgm:spPr/>
      <dgm:t>
        <a:bodyPr/>
        <a:lstStyle/>
        <a:p>
          <a:endParaRPr lang="en-US"/>
        </a:p>
      </dgm:t>
    </dgm:pt>
    <dgm:pt modelId="{06514730-798D-4DC6-BFD7-5A75406DFA37}">
      <dgm:prSet phldrT="[Text]"/>
      <dgm:spPr/>
      <dgm:t>
        <a:bodyPr/>
        <a:lstStyle/>
        <a:p>
          <a:r>
            <a:rPr lang="en-US" dirty="0" smtClean="0"/>
            <a:t>Emotional Thermometer</a:t>
          </a:r>
          <a:endParaRPr lang="en-US" dirty="0"/>
        </a:p>
      </dgm:t>
    </dgm:pt>
    <dgm:pt modelId="{FA492DDE-D086-4BFA-896B-182DEEFBCAD1}" type="parTrans" cxnId="{89C6B8C7-20FA-407D-8A0B-19BFBC5D4703}">
      <dgm:prSet/>
      <dgm:spPr/>
      <dgm:t>
        <a:bodyPr/>
        <a:lstStyle/>
        <a:p>
          <a:endParaRPr lang="en-US"/>
        </a:p>
      </dgm:t>
    </dgm:pt>
    <dgm:pt modelId="{01437BE4-D311-4337-A483-8FB499997130}" type="sibTrans" cxnId="{89C6B8C7-20FA-407D-8A0B-19BFBC5D4703}">
      <dgm:prSet/>
      <dgm:spPr/>
      <dgm:t>
        <a:bodyPr/>
        <a:lstStyle/>
        <a:p>
          <a:endParaRPr lang="en-US"/>
        </a:p>
      </dgm:t>
    </dgm:pt>
    <dgm:pt modelId="{FA20C7BA-43D0-46B5-A5F0-92CB9F410679}">
      <dgm:prSet phldrT="[Text]"/>
      <dgm:spPr/>
      <dgm:t>
        <a:bodyPr/>
        <a:lstStyle/>
        <a:p>
          <a:r>
            <a:rPr lang="en-US" dirty="0" smtClean="0"/>
            <a:t>Calming Practice</a:t>
          </a:r>
          <a:endParaRPr lang="en-US" dirty="0"/>
        </a:p>
      </dgm:t>
    </dgm:pt>
    <dgm:pt modelId="{8C2A2396-59A1-43D9-A6B8-3B29A71DAAE6}" type="parTrans" cxnId="{A8BCE62D-4C01-4FB6-9D9A-1C7B0AF0A543}">
      <dgm:prSet/>
      <dgm:spPr/>
      <dgm:t>
        <a:bodyPr/>
        <a:lstStyle/>
        <a:p>
          <a:endParaRPr lang="en-US"/>
        </a:p>
      </dgm:t>
    </dgm:pt>
    <dgm:pt modelId="{4B5F53B4-4F07-49E6-9ACC-FEF65150C8EE}" type="sibTrans" cxnId="{A8BCE62D-4C01-4FB6-9D9A-1C7B0AF0A543}">
      <dgm:prSet/>
      <dgm:spPr/>
      <dgm:t>
        <a:bodyPr/>
        <a:lstStyle/>
        <a:p>
          <a:endParaRPr lang="en-US"/>
        </a:p>
      </dgm:t>
    </dgm:pt>
    <dgm:pt modelId="{49C88A29-8E63-4005-B69C-55A5B892352F}">
      <dgm:prSet phldrT="[Text]"/>
      <dgm:spPr/>
      <dgm:t>
        <a:bodyPr/>
        <a:lstStyle/>
        <a:p>
          <a:r>
            <a:rPr lang="en-US" dirty="0" smtClean="0"/>
            <a:t>If/Then Implementation</a:t>
          </a:r>
          <a:endParaRPr lang="en-US" dirty="0"/>
        </a:p>
      </dgm:t>
    </dgm:pt>
    <dgm:pt modelId="{B925E7F1-9B82-4A0E-B613-270E543F494F}" type="parTrans" cxnId="{BDEC02AE-1183-4573-939A-BECD531FE174}">
      <dgm:prSet/>
      <dgm:spPr/>
      <dgm:t>
        <a:bodyPr/>
        <a:lstStyle/>
        <a:p>
          <a:endParaRPr lang="en-US"/>
        </a:p>
      </dgm:t>
    </dgm:pt>
    <dgm:pt modelId="{D6B914CD-40DC-47B8-9614-3EEF1843A18F}" type="sibTrans" cxnId="{BDEC02AE-1183-4573-939A-BECD531FE174}">
      <dgm:prSet/>
      <dgm:spPr/>
      <dgm:t>
        <a:bodyPr/>
        <a:lstStyle/>
        <a:p>
          <a:endParaRPr lang="en-US"/>
        </a:p>
      </dgm:t>
    </dgm:pt>
    <dgm:pt modelId="{62BED812-9A0A-4248-BEDD-EF553399BF4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Calming Box</a:t>
          </a:r>
        </a:p>
        <a:p>
          <a:pPr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8B124273-3B85-4C86-8677-29A9F1A6181D}" type="parTrans" cxnId="{1667ECDD-B935-4270-9722-AF637AED811B}">
      <dgm:prSet/>
      <dgm:spPr/>
      <dgm:t>
        <a:bodyPr/>
        <a:lstStyle/>
        <a:p>
          <a:endParaRPr lang="en-US"/>
        </a:p>
      </dgm:t>
    </dgm:pt>
    <dgm:pt modelId="{05FCC818-4E25-4014-875F-4CDABD6AE9BF}" type="sibTrans" cxnId="{1667ECDD-B935-4270-9722-AF637AED811B}">
      <dgm:prSet/>
      <dgm:spPr/>
      <dgm:t>
        <a:bodyPr/>
        <a:lstStyle/>
        <a:p>
          <a:endParaRPr lang="en-US"/>
        </a:p>
      </dgm:t>
    </dgm:pt>
    <dgm:pt modelId="{C1540618-888D-4E9F-BCDC-5CA8F4472C79}" type="pres">
      <dgm:prSet presAssocID="{33712981-A69B-44F9-A406-C300DF6D93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A11041C-DA9B-4BB0-96F0-43B404B7EB05}" type="pres">
      <dgm:prSet presAssocID="{39532B11-356E-4D0C-B10B-F64E1F9861A5}" presName="hierRoot1" presStyleCnt="0">
        <dgm:presLayoutVars>
          <dgm:hierBranch val="init"/>
        </dgm:presLayoutVars>
      </dgm:prSet>
      <dgm:spPr/>
    </dgm:pt>
    <dgm:pt modelId="{2646DFB2-70CA-44A4-9776-DA680AFDD877}" type="pres">
      <dgm:prSet presAssocID="{39532B11-356E-4D0C-B10B-F64E1F9861A5}" presName="rootComposite1" presStyleCnt="0"/>
      <dgm:spPr/>
    </dgm:pt>
    <dgm:pt modelId="{CD00817A-7DDC-4433-AEB5-D20A234D5B37}" type="pres">
      <dgm:prSet presAssocID="{39532B11-356E-4D0C-B10B-F64E1F9861A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68708C-CE68-48E3-9F34-5DA50C548CB1}" type="pres">
      <dgm:prSet presAssocID="{39532B11-356E-4D0C-B10B-F64E1F9861A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1194A77-096F-4676-9741-FCD44F29E622}" type="pres">
      <dgm:prSet presAssocID="{39532B11-356E-4D0C-B10B-F64E1F9861A5}" presName="hierChild2" presStyleCnt="0"/>
      <dgm:spPr/>
    </dgm:pt>
    <dgm:pt modelId="{7B67B1A9-DAC1-48F0-A24E-DB37C1652441}" type="pres">
      <dgm:prSet presAssocID="{FA492DDE-D086-4BFA-896B-182DEEFBCAD1}" presName="Name64" presStyleLbl="parChTrans1D2" presStyleIdx="0" presStyleCnt="4"/>
      <dgm:spPr/>
      <dgm:t>
        <a:bodyPr/>
        <a:lstStyle/>
        <a:p>
          <a:endParaRPr lang="en-US"/>
        </a:p>
      </dgm:t>
    </dgm:pt>
    <dgm:pt modelId="{CC5FA3B2-971E-41F4-AB39-EFED172B7FDB}" type="pres">
      <dgm:prSet presAssocID="{06514730-798D-4DC6-BFD7-5A75406DFA37}" presName="hierRoot2" presStyleCnt="0">
        <dgm:presLayoutVars>
          <dgm:hierBranch val="init"/>
        </dgm:presLayoutVars>
      </dgm:prSet>
      <dgm:spPr/>
    </dgm:pt>
    <dgm:pt modelId="{08C4A064-94C5-4A11-A661-A4D1ED5A603E}" type="pres">
      <dgm:prSet presAssocID="{06514730-798D-4DC6-BFD7-5A75406DFA37}" presName="rootComposite" presStyleCnt="0"/>
      <dgm:spPr/>
    </dgm:pt>
    <dgm:pt modelId="{6F834503-D9D0-4F1D-83EE-36E02476F947}" type="pres">
      <dgm:prSet presAssocID="{06514730-798D-4DC6-BFD7-5A75406DFA3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6959F-2950-47EC-BC40-F308941E6C93}" type="pres">
      <dgm:prSet presAssocID="{06514730-798D-4DC6-BFD7-5A75406DFA37}" presName="rootConnector" presStyleLbl="node2" presStyleIdx="0" presStyleCnt="4"/>
      <dgm:spPr/>
      <dgm:t>
        <a:bodyPr/>
        <a:lstStyle/>
        <a:p>
          <a:endParaRPr lang="en-US"/>
        </a:p>
      </dgm:t>
    </dgm:pt>
    <dgm:pt modelId="{0765F230-E746-454F-93AA-5C88E3484365}" type="pres">
      <dgm:prSet presAssocID="{06514730-798D-4DC6-BFD7-5A75406DFA37}" presName="hierChild4" presStyleCnt="0"/>
      <dgm:spPr/>
    </dgm:pt>
    <dgm:pt modelId="{592CE3E6-5AA5-4736-BDDD-1D6E4132692B}" type="pres">
      <dgm:prSet presAssocID="{06514730-798D-4DC6-BFD7-5A75406DFA37}" presName="hierChild5" presStyleCnt="0"/>
      <dgm:spPr/>
    </dgm:pt>
    <dgm:pt modelId="{8F6B093E-5C99-45EC-806D-1C431EA023F2}" type="pres">
      <dgm:prSet presAssocID="{8C2A2396-59A1-43D9-A6B8-3B29A71DAAE6}" presName="Name64" presStyleLbl="parChTrans1D2" presStyleIdx="1" presStyleCnt="4"/>
      <dgm:spPr/>
      <dgm:t>
        <a:bodyPr/>
        <a:lstStyle/>
        <a:p>
          <a:endParaRPr lang="en-US"/>
        </a:p>
      </dgm:t>
    </dgm:pt>
    <dgm:pt modelId="{B3AC02D7-D7DE-46F8-A63E-54801CE2A4E3}" type="pres">
      <dgm:prSet presAssocID="{FA20C7BA-43D0-46B5-A5F0-92CB9F410679}" presName="hierRoot2" presStyleCnt="0">
        <dgm:presLayoutVars>
          <dgm:hierBranch val="init"/>
        </dgm:presLayoutVars>
      </dgm:prSet>
      <dgm:spPr/>
    </dgm:pt>
    <dgm:pt modelId="{62517315-33F3-4BE5-B0DA-D5EC6E217D3D}" type="pres">
      <dgm:prSet presAssocID="{FA20C7BA-43D0-46B5-A5F0-92CB9F410679}" presName="rootComposite" presStyleCnt="0"/>
      <dgm:spPr/>
    </dgm:pt>
    <dgm:pt modelId="{8F916C6F-6A24-4289-AE63-D98CEE19EC33}" type="pres">
      <dgm:prSet presAssocID="{FA20C7BA-43D0-46B5-A5F0-92CB9F41067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B4A3BD-939A-4E26-87E4-B314302AE07E}" type="pres">
      <dgm:prSet presAssocID="{FA20C7BA-43D0-46B5-A5F0-92CB9F410679}" presName="rootConnector" presStyleLbl="node2" presStyleIdx="1" presStyleCnt="4"/>
      <dgm:spPr/>
      <dgm:t>
        <a:bodyPr/>
        <a:lstStyle/>
        <a:p>
          <a:endParaRPr lang="en-US"/>
        </a:p>
      </dgm:t>
    </dgm:pt>
    <dgm:pt modelId="{22587A90-1EAA-457C-BDDA-1E0D9499C937}" type="pres">
      <dgm:prSet presAssocID="{FA20C7BA-43D0-46B5-A5F0-92CB9F410679}" presName="hierChild4" presStyleCnt="0"/>
      <dgm:spPr/>
    </dgm:pt>
    <dgm:pt modelId="{0D1D365D-E985-45FD-BFCF-8965D57E0D79}" type="pres">
      <dgm:prSet presAssocID="{FA20C7BA-43D0-46B5-A5F0-92CB9F410679}" presName="hierChild5" presStyleCnt="0"/>
      <dgm:spPr/>
    </dgm:pt>
    <dgm:pt modelId="{D4D95A4A-175F-42B8-A9F5-DA2EF6C94A08}" type="pres">
      <dgm:prSet presAssocID="{B925E7F1-9B82-4A0E-B613-270E543F494F}" presName="Name64" presStyleLbl="parChTrans1D2" presStyleIdx="2" presStyleCnt="4"/>
      <dgm:spPr/>
      <dgm:t>
        <a:bodyPr/>
        <a:lstStyle/>
        <a:p>
          <a:endParaRPr lang="en-US"/>
        </a:p>
      </dgm:t>
    </dgm:pt>
    <dgm:pt modelId="{4050FAF1-F374-40FC-AB3B-DB2325772E45}" type="pres">
      <dgm:prSet presAssocID="{49C88A29-8E63-4005-B69C-55A5B892352F}" presName="hierRoot2" presStyleCnt="0">
        <dgm:presLayoutVars>
          <dgm:hierBranch val="init"/>
        </dgm:presLayoutVars>
      </dgm:prSet>
      <dgm:spPr/>
    </dgm:pt>
    <dgm:pt modelId="{81E007BD-60ED-4249-ACB2-63D85F8E45A3}" type="pres">
      <dgm:prSet presAssocID="{49C88A29-8E63-4005-B69C-55A5B892352F}" presName="rootComposite" presStyleCnt="0"/>
      <dgm:spPr/>
    </dgm:pt>
    <dgm:pt modelId="{F0020FD5-94F2-482E-8D85-6D2014ECB78F}" type="pres">
      <dgm:prSet presAssocID="{49C88A29-8E63-4005-B69C-55A5B892352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A63B62-68FB-4AB8-8772-FDD74D65E705}" type="pres">
      <dgm:prSet presAssocID="{49C88A29-8E63-4005-B69C-55A5B892352F}" presName="rootConnector" presStyleLbl="node2" presStyleIdx="2" presStyleCnt="4"/>
      <dgm:spPr/>
      <dgm:t>
        <a:bodyPr/>
        <a:lstStyle/>
        <a:p>
          <a:endParaRPr lang="en-US"/>
        </a:p>
      </dgm:t>
    </dgm:pt>
    <dgm:pt modelId="{33DB3E62-D261-4C34-BFBF-3739E9B1C92C}" type="pres">
      <dgm:prSet presAssocID="{49C88A29-8E63-4005-B69C-55A5B892352F}" presName="hierChild4" presStyleCnt="0"/>
      <dgm:spPr/>
    </dgm:pt>
    <dgm:pt modelId="{18BCC3AA-0A5B-47C2-9C8A-ACBED972AFFB}" type="pres">
      <dgm:prSet presAssocID="{49C88A29-8E63-4005-B69C-55A5B892352F}" presName="hierChild5" presStyleCnt="0"/>
      <dgm:spPr/>
    </dgm:pt>
    <dgm:pt modelId="{BECE1185-CFEB-4E9D-8C2E-8F3EF14E0050}" type="pres">
      <dgm:prSet presAssocID="{8B124273-3B85-4C86-8677-29A9F1A6181D}" presName="Name64" presStyleLbl="parChTrans1D2" presStyleIdx="3" presStyleCnt="4"/>
      <dgm:spPr/>
      <dgm:t>
        <a:bodyPr/>
        <a:lstStyle/>
        <a:p>
          <a:endParaRPr lang="en-US"/>
        </a:p>
      </dgm:t>
    </dgm:pt>
    <dgm:pt modelId="{694CAB39-B70C-4411-B217-EED728CFE1D8}" type="pres">
      <dgm:prSet presAssocID="{62BED812-9A0A-4248-BEDD-EF553399BF45}" presName="hierRoot2" presStyleCnt="0">
        <dgm:presLayoutVars>
          <dgm:hierBranch val="init"/>
        </dgm:presLayoutVars>
      </dgm:prSet>
      <dgm:spPr/>
    </dgm:pt>
    <dgm:pt modelId="{6A46AACB-6862-4C0B-8086-9DAB1082A830}" type="pres">
      <dgm:prSet presAssocID="{62BED812-9A0A-4248-BEDD-EF553399BF45}" presName="rootComposite" presStyleCnt="0"/>
      <dgm:spPr/>
    </dgm:pt>
    <dgm:pt modelId="{89402001-C8A0-40BF-90CF-C4D51BAE2605}" type="pres">
      <dgm:prSet presAssocID="{62BED812-9A0A-4248-BEDD-EF553399BF4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E588D7-A081-4EB1-BA83-2E37653FF2BA}" type="pres">
      <dgm:prSet presAssocID="{62BED812-9A0A-4248-BEDD-EF553399BF45}" presName="rootConnector" presStyleLbl="node2" presStyleIdx="3" presStyleCnt="4"/>
      <dgm:spPr/>
      <dgm:t>
        <a:bodyPr/>
        <a:lstStyle/>
        <a:p>
          <a:endParaRPr lang="en-US"/>
        </a:p>
      </dgm:t>
    </dgm:pt>
    <dgm:pt modelId="{37E5624E-FEE0-47A0-AC95-CACEA6340DF1}" type="pres">
      <dgm:prSet presAssocID="{62BED812-9A0A-4248-BEDD-EF553399BF45}" presName="hierChild4" presStyleCnt="0"/>
      <dgm:spPr/>
    </dgm:pt>
    <dgm:pt modelId="{77907C88-34FD-46E8-ACC3-5F4FC84DF0FC}" type="pres">
      <dgm:prSet presAssocID="{62BED812-9A0A-4248-BEDD-EF553399BF45}" presName="hierChild5" presStyleCnt="0"/>
      <dgm:spPr/>
    </dgm:pt>
    <dgm:pt modelId="{0B19B91F-C8D2-4E0D-AE44-FEA390AA4F67}" type="pres">
      <dgm:prSet presAssocID="{39532B11-356E-4D0C-B10B-F64E1F9861A5}" presName="hierChild3" presStyleCnt="0"/>
      <dgm:spPr/>
    </dgm:pt>
  </dgm:ptLst>
  <dgm:cxnLst>
    <dgm:cxn modelId="{67BA0929-6ECB-46F8-BBC3-93250FF6A1BB}" type="presOf" srcId="{49C88A29-8E63-4005-B69C-55A5B892352F}" destId="{78A63B62-68FB-4AB8-8772-FDD74D65E705}" srcOrd="1" destOrd="0" presId="urn:microsoft.com/office/officeart/2009/3/layout/HorizontalOrganizationChart"/>
    <dgm:cxn modelId="{BDEC02AE-1183-4573-939A-BECD531FE174}" srcId="{39532B11-356E-4D0C-B10B-F64E1F9861A5}" destId="{49C88A29-8E63-4005-B69C-55A5B892352F}" srcOrd="2" destOrd="0" parTransId="{B925E7F1-9B82-4A0E-B613-270E543F494F}" sibTransId="{D6B914CD-40DC-47B8-9614-3EEF1843A18F}"/>
    <dgm:cxn modelId="{25AF1A79-B06A-4B4E-BCAE-39F7D0D22B34}" type="presOf" srcId="{06514730-798D-4DC6-BFD7-5A75406DFA37}" destId="{A706959F-2950-47EC-BC40-F308941E6C93}" srcOrd="1" destOrd="0" presId="urn:microsoft.com/office/officeart/2009/3/layout/HorizontalOrganizationChart"/>
    <dgm:cxn modelId="{4CD4DF46-168A-4A6B-A417-2E17C2A67B61}" type="presOf" srcId="{39532B11-356E-4D0C-B10B-F64E1F9861A5}" destId="{CD00817A-7DDC-4433-AEB5-D20A234D5B37}" srcOrd="0" destOrd="0" presId="urn:microsoft.com/office/officeart/2009/3/layout/HorizontalOrganizationChart"/>
    <dgm:cxn modelId="{7DA01687-3288-4252-80A8-38CD585A7A68}" type="presOf" srcId="{8B124273-3B85-4C86-8677-29A9F1A6181D}" destId="{BECE1185-CFEB-4E9D-8C2E-8F3EF14E0050}" srcOrd="0" destOrd="0" presId="urn:microsoft.com/office/officeart/2009/3/layout/HorizontalOrganizationChart"/>
    <dgm:cxn modelId="{A8BCE62D-4C01-4FB6-9D9A-1C7B0AF0A543}" srcId="{39532B11-356E-4D0C-B10B-F64E1F9861A5}" destId="{FA20C7BA-43D0-46B5-A5F0-92CB9F410679}" srcOrd="1" destOrd="0" parTransId="{8C2A2396-59A1-43D9-A6B8-3B29A71DAAE6}" sibTransId="{4B5F53B4-4F07-49E6-9ACC-FEF65150C8EE}"/>
    <dgm:cxn modelId="{0FF6DF67-33BE-4848-A9C8-FC0E6342FA8A}" srcId="{33712981-A69B-44F9-A406-C300DF6D93D4}" destId="{39532B11-356E-4D0C-B10B-F64E1F9861A5}" srcOrd="0" destOrd="0" parTransId="{CEDE11DE-F563-4776-9116-678D88902DB7}" sibTransId="{0D995596-8ACA-423C-A42F-AE992BC3E69C}"/>
    <dgm:cxn modelId="{7643330A-E696-42AF-8787-56A8E8B30C05}" type="presOf" srcId="{FA20C7BA-43D0-46B5-A5F0-92CB9F410679}" destId="{C6B4A3BD-939A-4E26-87E4-B314302AE07E}" srcOrd="1" destOrd="0" presId="urn:microsoft.com/office/officeart/2009/3/layout/HorizontalOrganizationChart"/>
    <dgm:cxn modelId="{2833452F-E585-4B9F-9DCD-2A19EF37A090}" type="presOf" srcId="{B925E7F1-9B82-4A0E-B613-270E543F494F}" destId="{D4D95A4A-175F-42B8-A9F5-DA2EF6C94A08}" srcOrd="0" destOrd="0" presId="urn:microsoft.com/office/officeart/2009/3/layout/HorizontalOrganizationChart"/>
    <dgm:cxn modelId="{C5523300-0A64-4757-AC20-29999E6D11DF}" type="presOf" srcId="{06514730-798D-4DC6-BFD7-5A75406DFA37}" destId="{6F834503-D9D0-4F1D-83EE-36E02476F947}" srcOrd="0" destOrd="0" presId="urn:microsoft.com/office/officeart/2009/3/layout/HorizontalOrganizationChart"/>
    <dgm:cxn modelId="{1667ECDD-B935-4270-9722-AF637AED811B}" srcId="{39532B11-356E-4D0C-B10B-F64E1F9861A5}" destId="{62BED812-9A0A-4248-BEDD-EF553399BF45}" srcOrd="3" destOrd="0" parTransId="{8B124273-3B85-4C86-8677-29A9F1A6181D}" sibTransId="{05FCC818-4E25-4014-875F-4CDABD6AE9BF}"/>
    <dgm:cxn modelId="{1050CBD4-9FB7-478D-B005-D5A994C3310D}" type="presOf" srcId="{39532B11-356E-4D0C-B10B-F64E1F9861A5}" destId="{1868708C-CE68-48E3-9F34-5DA50C548CB1}" srcOrd="1" destOrd="0" presId="urn:microsoft.com/office/officeart/2009/3/layout/HorizontalOrganizationChart"/>
    <dgm:cxn modelId="{43775A98-B9A2-4AFA-9FC3-6083D1AA9D8D}" type="presOf" srcId="{33712981-A69B-44F9-A406-C300DF6D93D4}" destId="{C1540618-888D-4E9F-BCDC-5CA8F4472C79}" srcOrd="0" destOrd="0" presId="urn:microsoft.com/office/officeart/2009/3/layout/HorizontalOrganizationChart"/>
    <dgm:cxn modelId="{89C6B8C7-20FA-407D-8A0B-19BFBC5D4703}" srcId="{39532B11-356E-4D0C-B10B-F64E1F9861A5}" destId="{06514730-798D-4DC6-BFD7-5A75406DFA37}" srcOrd="0" destOrd="0" parTransId="{FA492DDE-D086-4BFA-896B-182DEEFBCAD1}" sibTransId="{01437BE4-D311-4337-A483-8FB499997130}"/>
    <dgm:cxn modelId="{0D186618-9604-443D-8BD0-AC60D935AD67}" type="presOf" srcId="{FA20C7BA-43D0-46B5-A5F0-92CB9F410679}" destId="{8F916C6F-6A24-4289-AE63-D98CEE19EC33}" srcOrd="0" destOrd="0" presId="urn:microsoft.com/office/officeart/2009/3/layout/HorizontalOrganizationChart"/>
    <dgm:cxn modelId="{7044BA7D-FFEE-428D-859E-DED5EDC970C1}" type="presOf" srcId="{62BED812-9A0A-4248-BEDD-EF553399BF45}" destId="{89402001-C8A0-40BF-90CF-C4D51BAE2605}" srcOrd="0" destOrd="0" presId="urn:microsoft.com/office/officeart/2009/3/layout/HorizontalOrganizationChart"/>
    <dgm:cxn modelId="{EE9C5822-ABA0-4495-A5E5-065405A177AF}" type="presOf" srcId="{62BED812-9A0A-4248-BEDD-EF553399BF45}" destId="{6AE588D7-A081-4EB1-BA83-2E37653FF2BA}" srcOrd="1" destOrd="0" presId="urn:microsoft.com/office/officeart/2009/3/layout/HorizontalOrganizationChart"/>
    <dgm:cxn modelId="{28CAB5D2-F7B5-4C9A-B74D-9C04A187EC37}" type="presOf" srcId="{49C88A29-8E63-4005-B69C-55A5B892352F}" destId="{F0020FD5-94F2-482E-8D85-6D2014ECB78F}" srcOrd="0" destOrd="0" presId="urn:microsoft.com/office/officeart/2009/3/layout/HorizontalOrganizationChart"/>
    <dgm:cxn modelId="{E3B01561-9AF0-4C5A-BB6E-7556B5B4C74C}" type="presOf" srcId="{8C2A2396-59A1-43D9-A6B8-3B29A71DAAE6}" destId="{8F6B093E-5C99-45EC-806D-1C431EA023F2}" srcOrd="0" destOrd="0" presId="urn:microsoft.com/office/officeart/2009/3/layout/HorizontalOrganizationChart"/>
    <dgm:cxn modelId="{4478ADFF-4D98-4DA0-A566-3D4285354038}" type="presOf" srcId="{FA492DDE-D086-4BFA-896B-182DEEFBCAD1}" destId="{7B67B1A9-DAC1-48F0-A24E-DB37C1652441}" srcOrd="0" destOrd="0" presId="urn:microsoft.com/office/officeart/2009/3/layout/HorizontalOrganizationChart"/>
    <dgm:cxn modelId="{B0610EC2-12E4-4AA5-86A1-125023888615}" type="presParOf" srcId="{C1540618-888D-4E9F-BCDC-5CA8F4472C79}" destId="{BA11041C-DA9B-4BB0-96F0-43B404B7EB05}" srcOrd="0" destOrd="0" presId="urn:microsoft.com/office/officeart/2009/3/layout/HorizontalOrganizationChart"/>
    <dgm:cxn modelId="{E38480CA-6162-433F-8A78-B28C8B5281D4}" type="presParOf" srcId="{BA11041C-DA9B-4BB0-96F0-43B404B7EB05}" destId="{2646DFB2-70CA-44A4-9776-DA680AFDD877}" srcOrd="0" destOrd="0" presId="urn:microsoft.com/office/officeart/2009/3/layout/HorizontalOrganizationChart"/>
    <dgm:cxn modelId="{936A009E-9A2E-4AB8-9F2F-F62BEB3DA251}" type="presParOf" srcId="{2646DFB2-70CA-44A4-9776-DA680AFDD877}" destId="{CD00817A-7DDC-4433-AEB5-D20A234D5B37}" srcOrd="0" destOrd="0" presId="urn:microsoft.com/office/officeart/2009/3/layout/HorizontalOrganizationChart"/>
    <dgm:cxn modelId="{E3FD9F2E-2BD2-42B9-86BC-443AFA3F12F8}" type="presParOf" srcId="{2646DFB2-70CA-44A4-9776-DA680AFDD877}" destId="{1868708C-CE68-48E3-9F34-5DA50C548CB1}" srcOrd="1" destOrd="0" presId="urn:microsoft.com/office/officeart/2009/3/layout/HorizontalOrganizationChart"/>
    <dgm:cxn modelId="{2D374456-16A5-41A8-8A67-67DD2627D191}" type="presParOf" srcId="{BA11041C-DA9B-4BB0-96F0-43B404B7EB05}" destId="{B1194A77-096F-4676-9741-FCD44F29E622}" srcOrd="1" destOrd="0" presId="urn:microsoft.com/office/officeart/2009/3/layout/HorizontalOrganizationChart"/>
    <dgm:cxn modelId="{1C4D51C5-0C17-4783-AC19-2CE0DC10CD92}" type="presParOf" srcId="{B1194A77-096F-4676-9741-FCD44F29E622}" destId="{7B67B1A9-DAC1-48F0-A24E-DB37C1652441}" srcOrd="0" destOrd="0" presId="urn:microsoft.com/office/officeart/2009/3/layout/HorizontalOrganizationChart"/>
    <dgm:cxn modelId="{01203B38-28E4-4D90-810C-1FC0848B2BFD}" type="presParOf" srcId="{B1194A77-096F-4676-9741-FCD44F29E622}" destId="{CC5FA3B2-971E-41F4-AB39-EFED172B7FDB}" srcOrd="1" destOrd="0" presId="urn:microsoft.com/office/officeart/2009/3/layout/HorizontalOrganizationChart"/>
    <dgm:cxn modelId="{421E8842-D453-4652-BF6B-85A33A5BAC98}" type="presParOf" srcId="{CC5FA3B2-971E-41F4-AB39-EFED172B7FDB}" destId="{08C4A064-94C5-4A11-A661-A4D1ED5A603E}" srcOrd="0" destOrd="0" presId="urn:microsoft.com/office/officeart/2009/3/layout/HorizontalOrganizationChart"/>
    <dgm:cxn modelId="{F3EE37D5-0AF7-4100-9331-638FB46C0930}" type="presParOf" srcId="{08C4A064-94C5-4A11-A661-A4D1ED5A603E}" destId="{6F834503-D9D0-4F1D-83EE-36E02476F947}" srcOrd="0" destOrd="0" presId="urn:microsoft.com/office/officeart/2009/3/layout/HorizontalOrganizationChart"/>
    <dgm:cxn modelId="{BCE76581-F9F7-4CE5-A13F-A33E17555C95}" type="presParOf" srcId="{08C4A064-94C5-4A11-A661-A4D1ED5A603E}" destId="{A706959F-2950-47EC-BC40-F308941E6C93}" srcOrd="1" destOrd="0" presId="urn:microsoft.com/office/officeart/2009/3/layout/HorizontalOrganizationChart"/>
    <dgm:cxn modelId="{B437387B-24E6-4432-9801-AAA00DB8AE7C}" type="presParOf" srcId="{CC5FA3B2-971E-41F4-AB39-EFED172B7FDB}" destId="{0765F230-E746-454F-93AA-5C88E3484365}" srcOrd="1" destOrd="0" presId="urn:microsoft.com/office/officeart/2009/3/layout/HorizontalOrganizationChart"/>
    <dgm:cxn modelId="{D6CB2D9B-9400-4794-A9E7-14CAEB686C0C}" type="presParOf" srcId="{CC5FA3B2-971E-41F4-AB39-EFED172B7FDB}" destId="{592CE3E6-5AA5-4736-BDDD-1D6E4132692B}" srcOrd="2" destOrd="0" presId="urn:microsoft.com/office/officeart/2009/3/layout/HorizontalOrganizationChart"/>
    <dgm:cxn modelId="{FA4E80E8-C0FC-4342-A65E-69D8564A463F}" type="presParOf" srcId="{B1194A77-096F-4676-9741-FCD44F29E622}" destId="{8F6B093E-5C99-45EC-806D-1C431EA023F2}" srcOrd="2" destOrd="0" presId="urn:microsoft.com/office/officeart/2009/3/layout/HorizontalOrganizationChart"/>
    <dgm:cxn modelId="{0768F7FA-13D0-4908-A4C3-D8DD4C1D98B9}" type="presParOf" srcId="{B1194A77-096F-4676-9741-FCD44F29E622}" destId="{B3AC02D7-D7DE-46F8-A63E-54801CE2A4E3}" srcOrd="3" destOrd="0" presId="urn:microsoft.com/office/officeart/2009/3/layout/HorizontalOrganizationChart"/>
    <dgm:cxn modelId="{E8BAB76C-8264-4BB2-A043-E9A96B84AB22}" type="presParOf" srcId="{B3AC02D7-D7DE-46F8-A63E-54801CE2A4E3}" destId="{62517315-33F3-4BE5-B0DA-D5EC6E217D3D}" srcOrd="0" destOrd="0" presId="urn:microsoft.com/office/officeart/2009/3/layout/HorizontalOrganizationChart"/>
    <dgm:cxn modelId="{38D68B3F-C447-47E0-838F-10C617413450}" type="presParOf" srcId="{62517315-33F3-4BE5-B0DA-D5EC6E217D3D}" destId="{8F916C6F-6A24-4289-AE63-D98CEE19EC33}" srcOrd="0" destOrd="0" presId="urn:microsoft.com/office/officeart/2009/3/layout/HorizontalOrganizationChart"/>
    <dgm:cxn modelId="{7E8B74BB-72BA-424F-8C68-03210FA12021}" type="presParOf" srcId="{62517315-33F3-4BE5-B0DA-D5EC6E217D3D}" destId="{C6B4A3BD-939A-4E26-87E4-B314302AE07E}" srcOrd="1" destOrd="0" presId="urn:microsoft.com/office/officeart/2009/3/layout/HorizontalOrganizationChart"/>
    <dgm:cxn modelId="{8B5E79E1-294F-440A-99D2-E20429680888}" type="presParOf" srcId="{B3AC02D7-D7DE-46F8-A63E-54801CE2A4E3}" destId="{22587A90-1EAA-457C-BDDA-1E0D9499C937}" srcOrd="1" destOrd="0" presId="urn:microsoft.com/office/officeart/2009/3/layout/HorizontalOrganizationChart"/>
    <dgm:cxn modelId="{581F565D-9B25-4DC5-88A3-A37F5B90401B}" type="presParOf" srcId="{B3AC02D7-D7DE-46F8-A63E-54801CE2A4E3}" destId="{0D1D365D-E985-45FD-BFCF-8965D57E0D79}" srcOrd="2" destOrd="0" presId="urn:microsoft.com/office/officeart/2009/3/layout/HorizontalOrganizationChart"/>
    <dgm:cxn modelId="{813A3CD6-1F26-43F3-A53C-C7ADD364AF49}" type="presParOf" srcId="{B1194A77-096F-4676-9741-FCD44F29E622}" destId="{D4D95A4A-175F-42B8-A9F5-DA2EF6C94A08}" srcOrd="4" destOrd="0" presId="urn:microsoft.com/office/officeart/2009/3/layout/HorizontalOrganizationChart"/>
    <dgm:cxn modelId="{8D8AB4EF-9C2A-452A-8152-BCCC9F836923}" type="presParOf" srcId="{B1194A77-096F-4676-9741-FCD44F29E622}" destId="{4050FAF1-F374-40FC-AB3B-DB2325772E45}" srcOrd="5" destOrd="0" presId="urn:microsoft.com/office/officeart/2009/3/layout/HorizontalOrganizationChart"/>
    <dgm:cxn modelId="{A978D3F2-508C-4784-BE16-F81F0AD9F725}" type="presParOf" srcId="{4050FAF1-F374-40FC-AB3B-DB2325772E45}" destId="{81E007BD-60ED-4249-ACB2-63D85F8E45A3}" srcOrd="0" destOrd="0" presId="urn:microsoft.com/office/officeart/2009/3/layout/HorizontalOrganizationChart"/>
    <dgm:cxn modelId="{E7670B0B-0A75-4370-A674-9761360B04D7}" type="presParOf" srcId="{81E007BD-60ED-4249-ACB2-63D85F8E45A3}" destId="{F0020FD5-94F2-482E-8D85-6D2014ECB78F}" srcOrd="0" destOrd="0" presId="urn:microsoft.com/office/officeart/2009/3/layout/HorizontalOrganizationChart"/>
    <dgm:cxn modelId="{7A00ED09-EF84-4D11-AD58-B3B4F220AD60}" type="presParOf" srcId="{81E007BD-60ED-4249-ACB2-63D85F8E45A3}" destId="{78A63B62-68FB-4AB8-8772-FDD74D65E705}" srcOrd="1" destOrd="0" presId="urn:microsoft.com/office/officeart/2009/3/layout/HorizontalOrganizationChart"/>
    <dgm:cxn modelId="{D3446A19-C620-4D98-90E6-F3010F0B7831}" type="presParOf" srcId="{4050FAF1-F374-40FC-AB3B-DB2325772E45}" destId="{33DB3E62-D261-4C34-BFBF-3739E9B1C92C}" srcOrd="1" destOrd="0" presId="urn:microsoft.com/office/officeart/2009/3/layout/HorizontalOrganizationChart"/>
    <dgm:cxn modelId="{22FE2374-6038-4EB1-8710-B97918D5AE84}" type="presParOf" srcId="{4050FAF1-F374-40FC-AB3B-DB2325772E45}" destId="{18BCC3AA-0A5B-47C2-9C8A-ACBED972AFFB}" srcOrd="2" destOrd="0" presId="urn:microsoft.com/office/officeart/2009/3/layout/HorizontalOrganizationChart"/>
    <dgm:cxn modelId="{303EF7E2-2746-4304-B23D-52F0D9C13FE9}" type="presParOf" srcId="{B1194A77-096F-4676-9741-FCD44F29E622}" destId="{BECE1185-CFEB-4E9D-8C2E-8F3EF14E0050}" srcOrd="6" destOrd="0" presId="urn:microsoft.com/office/officeart/2009/3/layout/HorizontalOrganizationChart"/>
    <dgm:cxn modelId="{99E6980E-3533-4557-A42A-57CE22806A0B}" type="presParOf" srcId="{B1194A77-096F-4676-9741-FCD44F29E622}" destId="{694CAB39-B70C-4411-B217-EED728CFE1D8}" srcOrd="7" destOrd="0" presId="urn:microsoft.com/office/officeart/2009/3/layout/HorizontalOrganizationChart"/>
    <dgm:cxn modelId="{D3ED1691-83FD-4873-AA9E-6996D1C6ED4C}" type="presParOf" srcId="{694CAB39-B70C-4411-B217-EED728CFE1D8}" destId="{6A46AACB-6862-4C0B-8086-9DAB1082A830}" srcOrd="0" destOrd="0" presId="urn:microsoft.com/office/officeart/2009/3/layout/HorizontalOrganizationChart"/>
    <dgm:cxn modelId="{908880ED-0D71-462F-B0CE-CB59DDAE26DC}" type="presParOf" srcId="{6A46AACB-6862-4C0B-8086-9DAB1082A830}" destId="{89402001-C8A0-40BF-90CF-C4D51BAE2605}" srcOrd="0" destOrd="0" presId="urn:microsoft.com/office/officeart/2009/3/layout/HorizontalOrganizationChart"/>
    <dgm:cxn modelId="{3D73031B-7007-4B13-8966-37AE289F659E}" type="presParOf" srcId="{6A46AACB-6862-4C0B-8086-9DAB1082A830}" destId="{6AE588D7-A081-4EB1-BA83-2E37653FF2BA}" srcOrd="1" destOrd="0" presId="urn:microsoft.com/office/officeart/2009/3/layout/HorizontalOrganizationChart"/>
    <dgm:cxn modelId="{8A671BB8-AE59-4980-9AC3-1E3AAA7DF121}" type="presParOf" srcId="{694CAB39-B70C-4411-B217-EED728CFE1D8}" destId="{37E5624E-FEE0-47A0-AC95-CACEA6340DF1}" srcOrd="1" destOrd="0" presId="urn:microsoft.com/office/officeart/2009/3/layout/HorizontalOrganizationChart"/>
    <dgm:cxn modelId="{1D502EC0-1897-4180-B0F4-4C63C6A817D0}" type="presParOf" srcId="{694CAB39-B70C-4411-B217-EED728CFE1D8}" destId="{77907C88-34FD-46E8-ACC3-5F4FC84DF0FC}" srcOrd="2" destOrd="0" presId="urn:microsoft.com/office/officeart/2009/3/layout/HorizontalOrganizationChart"/>
    <dgm:cxn modelId="{EDF44489-944F-47A9-AD38-887B8DC2191E}" type="presParOf" srcId="{BA11041C-DA9B-4BB0-96F0-43B404B7EB05}" destId="{0B19B91F-C8D2-4E0D-AE44-FEA390AA4F6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A073E1-2E5A-4771-B33A-FCC35F4432F8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1102C8-F2FD-454D-B857-87E48DD4E636}">
      <dgm:prSet phldrT="[Text]"/>
      <dgm:spPr/>
      <dgm:t>
        <a:bodyPr/>
        <a:lstStyle/>
        <a:p>
          <a:r>
            <a:rPr lang="en-US" dirty="0" smtClean="0"/>
            <a:t>Identify stress: </a:t>
          </a:r>
          <a:r>
            <a:rPr lang="en-US" i="1" dirty="0" smtClean="0"/>
            <a:t>How do I feel?</a:t>
          </a:r>
          <a:endParaRPr lang="en-US" i="1" dirty="0"/>
        </a:p>
      </dgm:t>
    </dgm:pt>
    <dgm:pt modelId="{D2A5399E-4378-41DC-8281-EE02FB8BAB85}" type="parTrans" cxnId="{D1582785-CC41-495C-82CE-C33019095E4C}">
      <dgm:prSet/>
      <dgm:spPr/>
      <dgm:t>
        <a:bodyPr/>
        <a:lstStyle/>
        <a:p>
          <a:endParaRPr lang="en-US"/>
        </a:p>
      </dgm:t>
    </dgm:pt>
    <dgm:pt modelId="{6823CA5E-4F11-4979-A8D6-1816CEDFCB0D}" type="sibTrans" cxnId="{D1582785-CC41-495C-82CE-C33019095E4C}">
      <dgm:prSet/>
      <dgm:spPr/>
      <dgm:t>
        <a:bodyPr/>
        <a:lstStyle/>
        <a:p>
          <a:endParaRPr lang="en-US"/>
        </a:p>
      </dgm:t>
    </dgm:pt>
    <dgm:pt modelId="{0EA221FC-3EB5-4D6B-98AB-42C262A7858C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E9EE630D-C349-4B17-BF72-1E6EC93C8A4C}" type="parTrans" cxnId="{FE36C096-66A5-4B8B-AFEF-405CCFFABF58}">
      <dgm:prSet/>
      <dgm:spPr/>
      <dgm:t>
        <a:bodyPr/>
        <a:lstStyle/>
        <a:p>
          <a:endParaRPr lang="en-US"/>
        </a:p>
      </dgm:t>
    </dgm:pt>
    <dgm:pt modelId="{5208A5B9-13B8-4CCB-A5D4-8EBA30D8477C}" type="sibTrans" cxnId="{FE36C096-66A5-4B8B-AFEF-405CCFFABF58}">
      <dgm:prSet/>
      <dgm:spPr/>
      <dgm:t>
        <a:bodyPr/>
        <a:lstStyle/>
        <a:p>
          <a:endParaRPr lang="en-US"/>
        </a:p>
      </dgm:t>
    </dgm:pt>
    <dgm:pt modelId="{CEDE8CDE-09DC-4FEB-A220-5D056C0D33E9}">
      <dgm:prSet phldrT="[Text]"/>
      <dgm:spPr/>
      <dgm:t>
        <a:bodyPr/>
        <a:lstStyle/>
        <a:p>
          <a:r>
            <a:rPr lang="en-US" dirty="0" smtClean="0"/>
            <a:t>Situational factor: </a:t>
          </a:r>
          <a:r>
            <a:rPr lang="en-US" i="1" dirty="0" smtClean="0"/>
            <a:t>What do I respond to?</a:t>
          </a:r>
        </a:p>
        <a:p>
          <a:endParaRPr lang="en-US" dirty="0"/>
        </a:p>
      </dgm:t>
    </dgm:pt>
    <dgm:pt modelId="{EA1F09DE-9678-4B70-A8D9-B35537300D0E}" type="parTrans" cxnId="{1395908B-8E36-437A-B904-4B7A98BE231E}">
      <dgm:prSet/>
      <dgm:spPr/>
      <dgm:t>
        <a:bodyPr/>
        <a:lstStyle/>
        <a:p>
          <a:endParaRPr lang="en-US"/>
        </a:p>
      </dgm:t>
    </dgm:pt>
    <dgm:pt modelId="{635AD828-DB4C-4845-82B3-3BF96457B649}" type="sibTrans" cxnId="{1395908B-8E36-437A-B904-4B7A98BE231E}">
      <dgm:prSet/>
      <dgm:spPr/>
      <dgm:t>
        <a:bodyPr/>
        <a:lstStyle/>
        <a:p>
          <a:endParaRPr lang="en-US"/>
        </a:p>
      </dgm:t>
    </dgm:pt>
    <dgm:pt modelId="{8BA505F7-E47C-4BDA-815B-5D51CF8615C3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328F3AE3-6411-4E8C-A2EF-87F931AE765D}" type="parTrans" cxnId="{03D2723D-3CD8-4078-8CAB-7A0DD6CDCB6E}">
      <dgm:prSet/>
      <dgm:spPr/>
      <dgm:t>
        <a:bodyPr/>
        <a:lstStyle/>
        <a:p>
          <a:endParaRPr lang="en-US"/>
        </a:p>
      </dgm:t>
    </dgm:pt>
    <dgm:pt modelId="{939EFA33-8F97-4E58-8B28-DF5A97113AB8}" type="sibTrans" cxnId="{03D2723D-3CD8-4078-8CAB-7A0DD6CDCB6E}">
      <dgm:prSet/>
      <dgm:spPr/>
      <dgm:t>
        <a:bodyPr/>
        <a:lstStyle/>
        <a:p>
          <a:endParaRPr lang="en-US"/>
        </a:p>
      </dgm:t>
    </dgm:pt>
    <dgm:pt modelId="{CDDEE750-B888-459D-B47B-3B38C062E106}">
      <dgm:prSet phldrT="[Text]"/>
      <dgm:spPr/>
      <dgm:t>
        <a:bodyPr/>
        <a:lstStyle/>
        <a:p>
          <a:r>
            <a:rPr lang="en-US" dirty="0" smtClean="0"/>
            <a:t>Reaction: </a:t>
          </a:r>
          <a:r>
            <a:rPr lang="en-US" i="1" dirty="0" smtClean="0"/>
            <a:t>Aggression</a:t>
          </a:r>
        </a:p>
        <a:p>
          <a:r>
            <a:rPr lang="en-US" i="0" dirty="0" smtClean="0">
              <a:solidFill>
                <a:srgbClr val="002060"/>
              </a:solidFill>
            </a:rPr>
            <a:t>Alternative behavior:</a:t>
          </a:r>
        </a:p>
        <a:p>
          <a:r>
            <a:rPr lang="en-US" i="1" dirty="0" smtClean="0">
              <a:solidFill>
                <a:srgbClr val="002060"/>
              </a:solidFill>
            </a:rPr>
            <a:t>Walk away</a:t>
          </a:r>
          <a:endParaRPr lang="en-US" i="1" dirty="0">
            <a:solidFill>
              <a:srgbClr val="002060"/>
            </a:solidFill>
          </a:endParaRPr>
        </a:p>
      </dgm:t>
    </dgm:pt>
    <dgm:pt modelId="{8D79A126-DC5A-46DD-B9F7-AE034CFA1ABD}" type="parTrans" cxnId="{627A5D6C-E2FC-4E1B-86C6-59E32C8257E7}">
      <dgm:prSet/>
      <dgm:spPr/>
      <dgm:t>
        <a:bodyPr/>
        <a:lstStyle/>
        <a:p>
          <a:endParaRPr lang="en-US"/>
        </a:p>
      </dgm:t>
    </dgm:pt>
    <dgm:pt modelId="{0DB472FA-1D9E-4663-9362-25C4676BDEB5}" type="sibTrans" cxnId="{627A5D6C-E2FC-4E1B-86C6-59E32C8257E7}">
      <dgm:prSet/>
      <dgm:spPr/>
      <dgm:t>
        <a:bodyPr/>
        <a:lstStyle/>
        <a:p>
          <a:endParaRPr lang="en-US"/>
        </a:p>
      </dgm:t>
    </dgm:pt>
    <dgm:pt modelId="{179CBFE9-A102-434B-817E-38DE4DCF02F1}">
      <dgm:prSet phldrT="[Text]"/>
      <dgm:spPr/>
      <dgm:t>
        <a:bodyPr/>
        <a:lstStyle/>
        <a:p>
          <a:r>
            <a:rPr lang="en-US" dirty="0" smtClean="0"/>
            <a:t>.</a:t>
          </a:r>
          <a:endParaRPr lang="en-US" dirty="0"/>
        </a:p>
      </dgm:t>
    </dgm:pt>
    <dgm:pt modelId="{3932F4BC-0B69-44AD-92D4-B8D81A63107D}" type="sibTrans" cxnId="{C28069DF-523C-4153-BD3E-1ABE39C7313A}">
      <dgm:prSet/>
      <dgm:spPr/>
      <dgm:t>
        <a:bodyPr/>
        <a:lstStyle/>
        <a:p>
          <a:endParaRPr lang="en-US"/>
        </a:p>
      </dgm:t>
    </dgm:pt>
    <dgm:pt modelId="{06546756-72B9-48EA-A1A5-402621729288}" type="parTrans" cxnId="{C28069DF-523C-4153-BD3E-1ABE39C7313A}">
      <dgm:prSet/>
      <dgm:spPr/>
      <dgm:t>
        <a:bodyPr/>
        <a:lstStyle/>
        <a:p>
          <a:endParaRPr lang="en-US"/>
        </a:p>
      </dgm:t>
    </dgm:pt>
    <dgm:pt modelId="{DE62B2D6-8CDE-435E-AF5D-F8F1ED6EAED7}" type="pres">
      <dgm:prSet presAssocID="{95A073E1-2E5A-4771-B33A-FCC35F4432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A89001-604F-4142-8D43-6A6F6B2BD225}" type="pres">
      <dgm:prSet presAssocID="{179CBFE9-A102-434B-817E-38DE4DCF02F1}" presName="compositeNode" presStyleCnt="0">
        <dgm:presLayoutVars>
          <dgm:bulletEnabled val="1"/>
        </dgm:presLayoutVars>
      </dgm:prSet>
      <dgm:spPr/>
    </dgm:pt>
    <dgm:pt modelId="{0EFA6E3E-17F2-4A56-BB7D-70507398C737}" type="pres">
      <dgm:prSet presAssocID="{179CBFE9-A102-434B-817E-38DE4DCF02F1}" presName="bgRect" presStyleLbl="node1" presStyleIdx="0" presStyleCnt="3"/>
      <dgm:spPr/>
      <dgm:t>
        <a:bodyPr/>
        <a:lstStyle/>
        <a:p>
          <a:endParaRPr lang="en-US"/>
        </a:p>
      </dgm:t>
    </dgm:pt>
    <dgm:pt modelId="{CBFE99CB-B681-46A9-8A5F-E505BEBDDC9A}" type="pres">
      <dgm:prSet presAssocID="{179CBFE9-A102-434B-817E-38DE4DCF02F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60D84-2E7E-4A7E-B7F6-2B223001F601}" type="pres">
      <dgm:prSet presAssocID="{179CBFE9-A102-434B-817E-38DE4DCF02F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17653-E589-4823-B0F3-0268E2684A93}" type="pres">
      <dgm:prSet presAssocID="{3932F4BC-0B69-44AD-92D4-B8D81A63107D}" presName="hSp" presStyleCnt="0"/>
      <dgm:spPr/>
    </dgm:pt>
    <dgm:pt modelId="{FBE3D775-843B-460C-AE31-A703C6744FCD}" type="pres">
      <dgm:prSet presAssocID="{3932F4BC-0B69-44AD-92D4-B8D81A63107D}" presName="vProcSp" presStyleCnt="0"/>
      <dgm:spPr/>
    </dgm:pt>
    <dgm:pt modelId="{CF36895E-5367-4983-9054-84442B6C50D9}" type="pres">
      <dgm:prSet presAssocID="{3932F4BC-0B69-44AD-92D4-B8D81A63107D}" presName="vSp1" presStyleCnt="0"/>
      <dgm:spPr/>
    </dgm:pt>
    <dgm:pt modelId="{39C0FEFB-AC0E-4223-B4CB-C15EE5A26FE5}" type="pres">
      <dgm:prSet presAssocID="{3932F4BC-0B69-44AD-92D4-B8D81A63107D}" presName="simulatedConn" presStyleLbl="solidFgAcc1" presStyleIdx="0" presStyleCnt="2"/>
      <dgm:spPr/>
    </dgm:pt>
    <dgm:pt modelId="{62AEDEB9-5525-422A-9818-2A35ABA3C9DF}" type="pres">
      <dgm:prSet presAssocID="{3932F4BC-0B69-44AD-92D4-B8D81A63107D}" presName="vSp2" presStyleCnt="0"/>
      <dgm:spPr/>
    </dgm:pt>
    <dgm:pt modelId="{238FCC1D-FA22-433B-AA63-FB061DF37F1A}" type="pres">
      <dgm:prSet presAssocID="{3932F4BC-0B69-44AD-92D4-B8D81A63107D}" presName="sibTrans" presStyleCnt="0"/>
      <dgm:spPr/>
    </dgm:pt>
    <dgm:pt modelId="{61B7C958-4B6B-4E70-BF59-CD20F5649735}" type="pres">
      <dgm:prSet presAssocID="{0EA221FC-3EB5-4D6B-98AB-42C262A7858C}" presName="compositeNode" presStyleCnt="0">
        <dgm:presLayoutVars>
          <dgm:bulletEnabled val="1"/>
        </dgm:presLayoutVars>
      </dgm:prSet>
      <dgm:spPr/>
    </dgm:pt>
    <dgm:pt modelId="{B1BF0683-3175-4E64-A74B-03041329D1DD}" type="pres">
      <dgm:prSet presAssocID="{0EA221FC-3EB5-4D6B-98AB-42C262A7858C}" presName="bgRect" presStyleLbl="node1" presStyleIdx="1" presStyleCnt="3"/>
      <dgm:spPr/>
      <dgm:t>
        <a:bodyPr/>
        <a:lstStyle/>
        <a:p>
          <a:endParaRPr lang="en-US"/>
        </a:p>
      </dgm:t>
    </dgm:pt>
    <dgm:pt modelId="{43FDBD77-4B4F-49AF-A42C-E8E9156031E0}" type="pres">
      <dgm:prSet presAssocID="{0EA221FC-3EB5-4D6B-98AB-42C262A7858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C95FF-1A40-4868-865C-D8C12BEF95B3}" type="pres">
      <dgm:prSet presAssocID="{0EA221FC-3EB5-4D6B-98AB-42C262A7858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36850-32FC-4297-B7DB-B6F6F0DB6621}" type="pres">
      <dgm:prSet presAssocID="{5208A5B9-13B8-4CCB-A5D4-8EBA30D8477C}" presName="hSp" presStyleCnt="0"/>
      <dgm:spPr/>
    </dgm:pt>
    <dgm:pt modelId="{35FD6EA7-8BC3-4887-BE31-353C626F791C}" type="pres">
      <dgm:prSet presAssocID="{5208A5B9-13B8-4CCB-A5D4-8EBA30D8477C}" presName="vProcSp" presStyleCnt="0"/>
      <dgm:spPr/>
    </dgm:pt>
    <dgm:pt modelId="{8411FE57-6EB9-4999-ADE5-9618F4AF7DD8}" type="pres">
      <dgm:prSet presAssocID="{5208A5B9-13B8-4CCB-A5D4-8EBA30D8477C}" presName="vSp1" presStyleCnt="0"/>
      <dgm:spPr/>
    </dgm:pt>
    <dgm:pt modelId="{3024E468-84DD-491C-9303-52BFB4F7652B}" type="pres">
      <dgm:prSet presAssocID="{5208A5B9-13B8-4CCB-A5D4-8EBA30D8477C}" presName="simulatedConn" presStyleLbl="solidFgAcc1" presStyleIdx="1" presStyleCnt="2"/>
      <dgm:spPr/>
    </dgm:pt>
    <dgm:pt modelId="{F4BE2228-00F3-4B0F-8CB3-ED0A0DA727C1}" type="pres">
      <dgm:prSet presAssocID="{5208A5B9-13B8-4CCB-A5D4-8EBA30D8477C}" presName="vSp2" presStyleCnt="0"/>
      <dgm:spPr/>
    </dgm:pt>
    <dgm:pt modelId="{E0F23F25-BF13-4313-9DD3-5ADD445AF28D}" type="pres">
      <dgm:prSet presAssocID="{5208A5B9-13B8-4CCB-A5D4-8EBA30D8477C}" presName="sibTrans" presStyleCnt="0"/>
      <dgm:spPr/>
    </dgm:pt>
    <dgm:pt modelId="{09602803-464B-4CDE-A2A6-AC644C8132A5}" type="pres">
      <dgm:prSet presAssocID="{8BA505F7-E47C-4BDA-815B-5D51CF8615C3}" presName="compositeNode" presStyleCnt="0">
        <dgm:presLayoutVars>
          <dgm:bulletEnabled val="1"/>
        </dgm:presLayoutVars>
      </dgm:prSet>
      <dgm:spPr/>
    </dgm:pt>
    <dgm:pt modelId="{DFA582E9-5F36-4DB2-ACD4-4419AA80D8A7}" type="pres">
      <dgm:prSet presAssocID="{8BA505F7-E47C-4BDA-815B-5D51CF8615C3}" presName="bgRect" presStyleLbl="node1" presStyleIdx="2" presStyleCnt="3"/>
      <dgm:spPr/>
      <dgm:t>
        <a:bodyPr/>
        <a:lstStyle/>
        <a:p>
          <a:endParaRPr lang="en-US"/>
        </a:p>
      </dgm:t>
    </dgm:pt>
    <dgm:pt modelId="{FFF63CF3-E3A6-44CA-892E-8FC4C780D22F}" type="pres">
      <dgm:prSet presAssocID="{8BA505F7-E47C-4BDA-815B-5D51CF8615C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97E801-7D1E-4AD3-B72D-D642D3F608BF}" type="pres">
      <dgm:prSet presAssocID="{8BA505F7-E47C-4BDA-815B-5D51CF8615C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E9848-FF5D-49EF-A9BA-72F0C50529CF}" type="presOf" srcId="{CEDE8CDE-09DC-4FEB-A220-5D056C0D33E9}" destId="{5E7C95FF-1A40-4868-865C-D8C12BEF95B3}" srcOrd="0" destOrd="0" presId="urn:microsoft.com/office/officeart/2005/8/layout/hProcess7"/>
    <dgm:cxn modelId="{03D2723D-3CD8-4078-8CAB-7A0DD6CDCB6E}" srcId="{95A073E1-2E5A-4771-B33A-FCC35F4432F8}" destId="{8BA505F7-E47C-4BDA-815B-5D51CF8615C3}" srcOrd="2" destOrd="0" parTransId="{328F3AE3-6411-4E8C-A2EF-87F931AE765D}" sibTransId="{939EFA33-8F97-4E58-8B28-DF5A97113AB8}"/>
    <dgm:cxn modelId="{6CD5ADBE-E0A0-4252-88DC-B61FD75459B5}" type="presOf" srcId="{CDDEE750-B888-459D-B47B-3B38C062E106}" destId="{0F97E801-7D1E-4AD3-B72D-D642D3F608BF}" srcOrd="0" destOrd="0" presId="urn:microsoft.com/office/officeart/2005/8/layout/hProcess7"/>
    <dgm:cxn modelId="{C28069DF-523C-4153-BD3E-1ABE39C7313A}" srcId="{95A073E1-2E5A-4771-B33A-FCC35F4432F8}" destId="{179CBFE9-A102-434B-817E-38DE4DCF02F1}" srcOrd="0" destOrd="0" parTransId="{06546756-72B9-48EA-A1A5-402621729288}" sibTransId="{3932F4BC-0B69-44AD-92D4-B8D81A63107D}"/>
    <dgm:cxn modelId="{53DE17AF-BC7C-4C92-B136-EAA2E54E9E72}" type="presOf" srcId="{8BA505F7-E47C-4BDA-815B-5D51CF8615C3}" destId="{FFF63CF3-E3A6-44CA-892E-8FC4C780D22F}" srcOrd="1" destOrd="0" presId="urn:microsoft.com/office/officeart/2005/8/layout/hProcess7"/>
    <dgm:cxn modelId="{627A5D6C-E2FC-4E1B-86C6-59E32C8257E7}" srcId="{8BA505F7-E47C-4BDA-815B-5D51CF8615C3}" destId="{CDDEE750-B888-459D-B47B-3B38C062E106}" srcOrd="0" destOrd="0" parTransId="{8D79A126-DC5A-46DD-B9F7-AE034CFA1ABD}" sibTransId="{0DB472FA-1D9E-4663-9362-25C4676BDEB5}"/>
    <dgm:cxn modelId="{F3C6244D-FCAF-4FFD-8552-A55B997A0534}" type="presOf" srcId="{8B1102C8-F2FD-454D-B857-87E48DD4E636}" destId="{3F360D84-2E7E-4A7E-B7F6-2B223001F601}" srcOrd="0" destOrd="0" presId="urn:microsoft.com/office/officeart/2005/8/layout/hProcess7"/>
    <dgm:cxn modelId="{FE36C096-66A5-4B8B-AFEF-405CCFFABF58}" srcId="{95A073E1-2E5A-4771-B33A-FCC35F4432F8}" destId="{0EA221FC-3EB5-4D6B-98AB-42C262A7858C}" srcOrd="1" destOrd="0" parTransId="{E9EE630D-C349-4B17-BF72-1E6EC93C8A4C}" sibTransId="{5208A5B9-13B8-4CCB-A5D4-8EBA30D8477C}"/>
    <dgm:cxn modelId="{6D6FB048-A411-4AC6-B543-EED61E0D64FF}" type="presOf" srcId="{0EA221FC-3EB5-4D6B-98AB-42C262A7858C}" destId="{43FDBD77-4B4F-49AF-A42C-E8E9156031E0}" srcOrd="1" destOrd="0" presId="urn:microsoft.com/office/officeart/2005/8/layout/hProcess7"/>
    <dgm:cxn modelId="{F864CF56-4078-44C2-B2F6-3BDC66434DD4}" type="presOf" srcId="{179CBFE9-A102-434B-817E-38DE4DCF02F1}" destId="{CBFE99CB-B681-46A9-8A5F-E505BEBDDC9A}" srcOrd="1" destOrd="0" presId="urn:microsoft.com/office/officeart/2005/8/layout/hProcess7"/>
    <dgm:cxn modelId="{B3801C0B-A4D0-4220-9764-2F4A72D5B318}" type="presOf" srcId="{95A073E1-2E5A-4771-B33A-FCC35F4432F8}" destId="{DE62B2D6-8CDE-435E-AF5D-F8F1ED6EAED7}" srcOrd="0" destOrd="0" presId="urn:microsoft.com/office/officeart/2005/8/layout/hProcess7"/>
    <dgm:cxn modelId="{BB7C3BC4-115A-49B4-9B2A-5FCDE5715959}" type="presOf" srcId="{179CBFE9-A102-434B-817E-38DE4DCF02F1}" destId="{0EFA6E3E-17F2-4A56-BB7D-70507398C737}" srcOrd="0" destOrd="0" presId="urn:microsoft.com/office/officeart/2005/8/layout/hProcess7"/>
    <dgm:cxn modelId="{D1582785-CC41-495C-82CE-C33019095E4C}" srcId="{179CBFE9-A102-434B-817E-38DE4DCF02F1}" destId="{8B1102C8-F2FD-454D-B857-87E48DD4E636}" srcOrd="0" destOrd="0" parTransId="{D2A5399E-4378-41DC-8281-EE02FB8BAB85}" sibTransId="{6823CA5E-4F11-4979-A8D6-1816CEDFCB0D}"/>
    <dgm:cxn modelId="{7C2FC472-95A6-4EDC-8145-43866DE2500D}" type="presOf" srcId="{8BA505F7-E47C-4BDA-815B-5D51CF8615C3}" destId="{DFA582E9-5F36-4DB2-ACD4-4419AA80D8A7}" srcOrd="0" destOrd="0" presId="urn:microsoft.com/office/officeart/2005/8/layout/hProcess7"/>
    <dgm:cxn modelId="{1395908B-8E36-437A-B904-4B7A98BE231E}" srcId="{0EA221FC-3EB5-4D6B-98AB-42C262A7858C}" destId="{CEDE8CDE-09DC-4FEB-A220-5D056C0D33E9}" srcOrd="0" destOrd="0" parTransId="{EA1F09DE-9678-4B70-A8D9-B35537300D0E}" sibTransId="{635AD828-DB4C-4845-82B3-3BF96457B649}"/>
    <dgm:cxn modelId="{62775583-EE94-4057-98CC-9D2953AC5F39}" type="presOf" srcId="{0EA221FC-3EB5-4D6B-98AB-42C262A7858C}" destId="{B1BF0683-3175-4E64-A74B-03041329D1DD}" srcOrd="0" destOrd="0" presId="urn:microsoft.com/office/officeart/2005/8/layout/hProcess7"/>
    <dgm:cxn modelId="{793A840B-66F7-4B20-8E20-0B9AB46969FB}" type="presParOf" srcId="{DE62B2D6-8CDE-435E-AF5D-F8F1ED6EAED7}" destId="{14A89001-604F-4142-8D43-6A6F6B2BD225}" srcOrd="0" destOrd="0" presId="urn:microsoft.com/office/officeart/2005/8/layout/hProcess7"/>
    <dgm:cxn modelId="{C4D12463-F1DF-4E1A-90AE-20169CC7C618}" type="presParOf" srcId="{14A89001-604F-4142-8D43-6A6F6B2BD225}" destId="{0EFA6E3E-17F2-4A56-BB7D-70507398C737}" srcOrd="0" destOrd="0" presId="urn:microsoft.com/office/officeart/2005/8/layout/hProcess7"/>
    <dgm:cxn modelId="{2C90F5CA-1C05-46F4-AE1E-0F8A6F5BAEE2}" type="presParOf" srcId="{14A89001-604F-4142-8D43-6A6F6B2BD225}" destId="{CBFE99CB-B681-46A9-8A5F-E505BEBDDC9A}" srcOrd="1" destOrd="0" presId="urn:microsoft.com/office/officeart/2005/8/layout/hProcess7"/>
    <dgm:cxn modelId="{485A2259-C8A1-49D3-9C5D-3B959BA01032}" type="presParOf" srcId="{14A89001-604F-4142-8D43-6A6F6B2BD225}" destId="{3F360D84-2E7E-4A7E-B7F6-2B223001F601}" srcOrd="2" destOrd="0" presId="urn:microsoft.com/office/officeart/2005/8/layout/hProcess7"/>
    <dgm:cxn modelId="{7A0D3A52-40D2-4B18-BB8D-C06B7BD6A9FC}" type="presParOf" srcId="{DE62B2D6-8CDE-435E-AF5D-F8F1ED6EAED7}" destId="{6D817653-E589-4823-B0F3-0268E2684A93}" srcOrd="1" destOrd="0" presId="urn:microsoft.com/office/officeart/2005/8/layout/hProcess7"/>
    <dgm:cxn modelId="{70CDBB8F-1DEE-4BCC-A329-94A8AE5D6041}" type="presParOf" srcId="{DE62B2D6-8CDE-435E-AF5D-F8F1ED6EAED7}" destId="{FBE3D775-843B-460C-AE31-A703C6744FCD}" srcOrd="2" destOrd="0" presId="urn:microsoft.com/office/officeart/2005/8/layout/hProcess7"/>
    <dgm:cxn modelId="{B942588F-74A9-4065-898C-F410CB5D210C}" type="presParOf" srcId="{FBE3D775-843B-460C-AE31-A703C6744FCD}" destId="{CF36895E-5367-4983-9054-84442B6C50D9}" srcOrd="0" destOrd="0" presId="urn:microsoft.com/office/officeart/2005/8/layout/hProcess7"/>
    <dgm:cxn modelId="{14AD1207-5CBC-4121-90FB-80AC287158DA}" type="presParOf" srcId="{FBE3D775-843B-460C-AE31-A703C6744FCD}" destId="{39C0FEFB-AC0E-4223-B4CB-C15EE5A26FE5}" srcOrd="1" destOrd="0" presId="urn:microsoft.com/office/officeart/2005/8/layout/hProcess7"/>
    <dgm:cxn modelId="{B22BE55D-2EAF-4F2D-9777-5F0DDE18A616}" type="presParOf" srcId="{FBE3D775-843B-460C-AE31-A703C6744FCD}" destId="{62AEDEB9-5525-422A-9818-2A35ABA3C9DF}" srcOrd="2" destOrd="0" presId="urn:microsoft.com/office/officeart/2005/8/layout/hProcess7"/>
    <dgm:cxn modelId="{CE2F0E55-A2EF-486E-A194-C3223AA886D4}" type="presParOf" srcId="{DE62B2D6-8CDE-435E-AF5D-F8F1ED6EAED7}" destId="{238FCC1D-FA22-433B-AA63-FB061DF37F1A}" srcOrd="3" destOrd="0" presId="urn:microsoft.com/office/officeart/2005/8/layout/hProcess7"/>
    <dgm:cxn modelId="{751CB932-2941-40AB-A360-DDF2A72EBE62}" type="presParOf" srcId="{DE62B2D6-8CDE-435E-AF5D-F8F1ED6EAED7}" destId="{61B7C958-4B6B-4E70-BF59-CD20F5649735}" srcOrd="4" destOrd="0" presId="urn:microsoft.com/office/officeart/2005/8/layout/hProcess7"/>
    <dgm:cxn modelId="{DE3523AE-6260-49DC-938E-6703E640F153}" type="presParOf" srcId="{61B7C958-4B6B-4E70-BF59-CD20F5649735}" destId="{B1BF0683-3175-4E64-A74B-03041329D1DD}" srcOrd="0" destOrd="0" presId="urn:microsoft.com/office/officeart/2005/8/layout/hProcess7"/>
    <dgm:cxn modelId="{CBC996F0-95C7-4666-81CE-AA3728805EEA}" type="presParOf" srcId="{61B7C958-4B6B-4E70-BF59-CD20F5649735}" destId="{43FDBD77-4B4F-49AF-A42C-E8E9156031E0}" srcOrd="1" destOrd="0" presId="urn:microsoft.com/office/officeart/2005/8/layout/hProcess7"/>
    <dgm:cxn modelId="{355A1347-854C-4427-BA0A-027D11B3D19C}" type="presParOf" srcId="{61B7C958-4B6B-4E70-BF59-CD20F5649735}" destId="{5E7C95FF-1A40-4868-865C-D8C12BEF95B3}" srcOrd="2" destOrd="0" presId="urn:microsoft.com/office/officeart/2005/8/layout/hProcess7"/>
    <dgm:cxn modelId="{1E7738DE-B1CC-466D-B0A7-D82CA6294F3E}" type="presParOf" srcId="{DE62B2D6-8CDE-435E-AF5D-F8F1ED6EAED7}" destId="{E2836850-32FC-4297-B7DB-B6F6F0DB6621}" srcOrd="5" destOrd="0" presId="urn:microsoft.com/office/officeart/2005/8/layout/hProcess7"/>
    <dgm:cxn modelId="{E95E7DBB-025F-4B8B-ABFF-52DA094B5537}" type="presParOf" srcId="{DE62B2D6-8CDE-435E-AF5D-F8F1ED6EAED7}" destId="{35FD6EA7-8BC3-4887-BE31-353C626F791C}" srcOrd="6" destOrd="0" presId="urn:microsoft.com/office/officeart/2005/8/layout/hProcess7"/>
    <dgm:cxn modelId="{508388C0-0D9A-47DF-9A66-11BB48F5F239}" type="presParOf" srcId="{35FD6EA7-8BC3-4887-BE31-353C626F791C}" destId="{8411FE57-6EB9-4999-ADE5-9618F4AF7DD8}" srcOrd="0" destOrd="0" presId="urn:microsoft.com/office/officeart/2005/8/layout/hProcess7"/>
    <dgm:cxn modelId="{B2656E8D-02CD-42C9-BBA7-A0FEC8FD63D2}" type="presParOf" srcId="{35FD6EA7-8BC3-4887-BE31-353C626F791C}" destId="{3024E468-84DD-491C-9303-52BFB4F7652B}" srcOrd="1" destOrd="0" presId="urn:microsoft.com/office/officeart/2005/8/layout/hProcess7"/>
    <dgm:cxn modelId="{186664B1-B62A-4AF3-B567-0BF5506B3A86}" type="presParOf" srcId="{35FD6EA7-8BC3-4887-BE31-353C626F791C}" destId="{F4BE2228-00F3-4B0F-8CB3-ED0A0DA727C1}" srcOrd="2" destOrd="0" presId="urn:microsoft.com/office/officeart/2005/8/layout/hProcess7"/>
    <dgm:cxn modelId="{C97481C3-C8CD-4BD5-863A-0751AAA47C55}" type="presParOf" srcId="{DE62B2D6-8CDE-435E-AF5D-F8F1ED6EAED7}" destId="{E0F23F25-BF13-4313-9DD3-5ADD445AF28D}" srcOrd="7" destOrd="0" presId="urn:microsoft.com/office/officeart/2005/8/layout/hProcess7"/>
    <dgm:cxn modelId="{8B8F84C7-5FB0-4442-906E-2FF7064EB302}" type="presParOf" srcId="{DE62B2D6-8CDE-435E-AF5D-F8F1ED6EAED7}" destId="{09602803-464B-4CDE-A2A6-AC644C8132A5}" srcOrd="8" destOrd="0" presId="urn:microsoft.com/office/officeart/2005/8/layout/hProcess7"/>
    <dgm:cxn modelId="{FED518C5-12C6-4047-9E83-A1AE5A514AAB}" type="presParOf" srcId="{09602803-464B-4CDE-A2A6-AC644C8132A5}" destId="{DFA582E9-5F36-4DB2-ACD4-4419AA80D8A7}" srcOrd="0" destOrd="0" presId="urn:microsoft.com/office/officeart/2005/8/layout/hProcess7"/>
    <dgm:cxn modelId="{F91717FF-C78A-4618-B0EE-45AD38CD0A21}" type="presParOf" srcId="{09602803-464B-4CDE-A2A6-AC644C8132A5}" destId="{FFF63CF3-E3A6-44CA-892E-8FC4C780D22F}" srcOrd="1" destOrd="0" presId="urn:microsoft.com/office/officeart/2005/8/layout/hProcess7"/>
    <dgm:cxn modelId="{86869D99-B14D-450E-9892-55DBB11548E9}" type="presParOf" srcId="{09602803-464B-4CDE-A2A6-AC644C8132A5}" destId="{0F97E801-7D1E-4AD3-B72D-D642D3F608B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05390-9C38-43AE-8EF0-8548D0B045F4}">
      <dsp:nvSpPr>
        <dsp:cNvPr id="0" name=""/>
        <dsp:cNvSpPr/>
      </dsp:nvSpPr>
      <dsp:spPr>
        <a:xfrm>
          <a:off x="508749" y="386903"/>
          <a:ext cx="4062491" cy="406249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Build supportive, responsive relationships</a:t>
          </a:r>
          <a:endParaRPr lang="en-US" sz="2000" kern="1200" dirty="0"/>
        </a:p>
      </dsp:txBody>
      <dsp:txXfrm>
        <a:off x="2649778" y="1247765"/>
        <a:ext cx="1450889" cy="1209074"/>
      </dsp:txXfrm>
    </dsp:sp>
    <dsp:sp modelId="{F76AFA5C-0255-4DE6-9231-23815D3915C3}">
      <dsp:nvSpPr>
        <dsp:cNvPr id="0" name=""/>
        <dsp:cNvSpPr/>
      </dsp:nvSpPr>
      <dsp:spPr>
        <a:xfrm>
          <a:off x="477853" y="679989"/>
          <a:ext cx="3956947" cy="376649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Coach self-regulation skills</a:t>
          </a:r>
          <a:endParaRPr lang="en-US" sz="2000" kern="1200" dirty="0"/>
        </a:p>
      </dsp:txBody>
      <dsp:txXfrm>
        <a:off x="1419983" y="3123729"/>
        <a:ext cx="2119793" cy="986463"/>
      </dsp:txXfrm>
    </dsp:sp>
    <dsp:sp modelId="{B29FC1E1-92FE-40DE-B06B-70093476697D}">
      <dsp:nvSpPr>
        <dsp:cNvPr id="0" name=""/>
        <dsp:cNvSpPr/>
      </dsp:nvSpPr>
      <dsp:spPr>
        <a:xfrm>
          <a:off x="341413" y="386903"/>
          <a:ext cx="4062491" cy="406249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Structure the environment</a:t>
          </a:r>
          <a:endParaRPr lang="en-US" sz="2000" kern="1200" dirty="0"/>
        </a:p>
      </dsp:txBody>
      <dsp:txXfrm>
        <a:off x="811985" y="1247765"/>
        <a:ext cx="1450889" cy="1209074"/>
      </dsp:txXfrm>
    </dsp:sp>
    <dsp:sp modelId="{3AC8E08E-55EF-457D-8515-B20B4423DB72}">
      <dsp:nvSpPr>
        <dsp:cNvPr id="0" name=""/>
        <dsp:cNvSpPr/>
      </dsp:nvSpPr>
      <dsp:spPr>
        <a:xfrm>
          <a:off x="257597" y="135416"/>
          <a:ext cx="4565466" cy="456546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08EAB-45CB-465A-8613-56B609C673CE}">
      <dsp:nvSpPr>
        <dsp:cNvPr id="0" name=""/>
        <dsp:cNvSpPr/>
      </dsp:nvSpPr>
      <dsp:spPr>
        <a:xfrm>
          <a:off x="174061" y="281559"/>
          <a:ext cx="4565466" cy="456546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920C9-1637-4AC9-9DF7-F528ECBBC836}">
      <dsp:nvSpPr>
        <dsp:cNvPr id="0" name=""/>
        <dsp:cNvSpPr/>
      </dsp:nvSpPr>
      <dsp:spPr>
        <a:xfrm>
          <a:off x="89590" y="135416"/>
          <a:ext cx="4565466" cy="456546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9BB42-2528-48BD-9A9C-874FAA8D2A78}">
      <dsp:nvSpPr>
        <dsp:cNvPr id="0" name=""/>
        <dsp:cNvSpPr/>
      </dsp:nvSpPr>
      <dsp:spPr>
        <a:xfrm>
          <a:off x="0" y="671241"/>
          <a:ext cx="5947317" cy="2378926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0B7CE-89CD-4D3C-9B7A-0CBA1D7952F3}">
      <dsp:nvSpPr>
        <dsp:cNvPr id="0" name=""/>
        <dsp:cNvSpPr/>
      </dsp:nvSpPr>
      <dsp:spPr>
        <a:xfrm>
          <a:off x="713678" y="1087553"/>
          <a:ext cx="1962614" cy="116567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7348" rIns="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Active Listening</a:t>
          </a:r>
          <a:endParaRPr lang="en-US" sz="3300" kern="1200" dirty="0"/>
        </a:p>
      </dsp:txBody>
      <dsp:txXfrm>
        <a:off x="713678" y="1087553"/>
        <a:ext cx="1962614" cy="1165674"/>
      </dsp:txXfrm>
    </dsp:sp>
    <dsp:sp modelId="{855EA318-979C-4051-9C9A-81C3C0315184}">
      <dsp:nvSpPr>
        <dsp:cNvPr id="0" name=""/>
        <dsp:cNvSpPr/>
      </dsp:nvSpPr>
      <dsp:spPr>
        <a:xfrm>
          <a:off x="2973658" y="1468181"/>
          <a:ext cx="2319453" cy="1165674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7348" rIns="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Practice Kindness</a:t>
          </a:r>
          <a:endParaRPr lang="en-US" sz="3300" kern="1200" dirty="0"/>
        </a:p>
      </dsp:txBody>
      <dsp:txXfrm>
        <a:off x="2973658" y="1468181"/>
        <a:ext cx="2319453" cy="11656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E1185-CFEB-4E9D-8C2E-8F3EF14E0050}">
      <dsp:nvSpPr>
        <dsp:cNvPr id="0" name=""/>
        <dsp:cNvSpPr/>
      </dsp:nvSpPr>
      <dsp:spPr>
        <a:xfrm>
          <a:off x="2299729" y="1714500"/>
          <a:ext cx="429741" cy="1385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870" y="0"/>
              </a:lnTo>
              <a:lnTo>
                <a:pt x="214870" y="1385915"/>
              </a:lnTo>
              <a:lnTo>
                <a:pt x="429741" y="138591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95A4A-175F-42B8-A9F5-DA2EF6C94A08}">
      <dsp:nvSpPr>
        <dsp:cNvPr id="0" name=""/>
        <dsp:cNvSpPr/>
      </dsp:nvSpPr>
      <dsp:spPr>
        <a:xfrm>
          <a:off x="2299729" y="1714500"/>
          <a:ext cx="429741" cy="46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4870" y="0"/>
              </a:lnTo>
              <a:lnTo>
                <a:pt x="214870" y="461971"/>
              </a:lnTo>
              <a:lnTo>
                <a:pt x="429741" y="4619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B093E-5C99-45EC-806D-1C431EA023F2}">
      <dsp:nvSpPr>
        <dsp:cNvPr id="0" name=""/>
        <dsp:cNvSpPr/>
      </dsp:nvSpPr>
      <dsp:spPr>
        <a:xfrm>
          <a:off x="2299729" y="1252528"/>
          <a:ext cx="429741" cy="461971"/>
        </a:xfrm>
        <a:custGeom>
          <a:avLst/>
          <a:gdLst/>
          <a:ahLst/>
          <a:cxnLst/>
          <a:rect l="0" t="0" r="0" b="0"/>
          <a:pathLst>
            <a:path>
              <a:moveTo>
                <a:pt x="0" y="461971"/>
              </a:moveTo>
              <a:lnTo>
                <a:pt x="214870" y="461971"/>
              </a:lnTo>
              <a:lnTo>
                <a:pt x="214870" y="0"/>
              </a:lnTo>
              <a:lnTo>
                <a:pt x="42974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B1A9-DAC1-48F0-A24E-DB37C1652441}">
      <dsp:nvSpPr>
        <dsp:cNvPr id="0" name=""/>
        <dsp:cNvSpPr/>
      </dsp:nvSpPr>
      <dsp:spPr>
        <a:xfrm>
          <a:off x="2299729" y="328584"/>
          <a:ext cx="429741" cy="1385915"/>
        </a:xfrm>
        <a:custGeom>
          <a:avLst/>
          <a:gdLst/>
          <a:ahLst/>
          <a:cxnLst/>
          <a:rect l="0" t="0" r="0" b="0"/>
          <a:pathLst>
            <a:path>
              <a:moveTo>
                <a:pt x="0" y="1385915"/>
              </a:moveTo>
              <a:lnTo>
                <a:pt x="214870" y="1385915"/>
              </a:lnTo>
              <a:lnTo>
                <a:pt x="214870" y="0"/>
              </a:lnTo>
              <a:lnTo>
                <a:pt x="429741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0817A-7DDC-4433-AEB5-D20A234D5B37}">
      <dsp:nvSpPr>
        <dsp:cNvPr id="0" name=""/>
        <dsp:cNvSpPr/>
      </dsp:nvSpPr>
      <dsp:spPr>
        <a:xfrm>
          <a:off x="151023" y="1386822"/>
          <a:ext cx="2148706" cy="655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Self-Regulation</a:t>
          </a:r>
          <a:endParaRPr lang="en-US" sz="2100" kern="1200" dirty="0"/>
        </a:p>
      </dsp:txBody>
      <dsp:txXfrm>
        <a:off x="151023" y="1386822"/>
        <a:ext cx="2148706" cy="655355"/>
      </dsp:txXfrm>
    </dsp:sp>
    <dsp:sp modelId="{6F834503-D9D0-4F1D-83EE-36E02476F947}">
      <dsp:nvSpPr>
        <dsp:cNvPr id="0" name=""/>
        <dsp:cNvSpPr/>
      </dsp:nvSpPr>
      <dsp:spPr>
        <a:xfrm>
          <a:off x="2729470" y="906"/>
          <a:ext cx="2148706" cy="655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Emotional Thermometer</a:t>
          </a:r>
          <a:endParaRPr lang="en-US" sz="2100" kern="1200" dirty="0"/>
        </a:p>
      </dsp:txBody>
      <dsp:txXfrm>
        <a:off x="2729470" y="906"/>
        <a:ext cx="2148706" cy="655355"/>
      </dsp:txXfrm>
    </dsp:sp>
    <dsp:sp modelId="{8F916C6F-6A24-4289-AE63-D98CEE19EC33}">
      <dsp:nvSpPr>
        <dsp:cNvPr id="0" name=""/>
        <dsp:cNvSpPr/>
      </dsp:nvSpPr>
      <dsp:spPr>
        <a:xfrm>
          <a:off x="2729470" y="924850"/>
          <a:ext cx="2148706" cy="655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Calming Practice</a:t>
          </a:r>
          <a:endParaRPr lang="en-US" sz="2100" kern="1200" dirty="0"/>
        </a:p>
      </dsp:txBody>
      <dsp:txXfrm>
        <a:off x="2729470" y="924850"/>
        <a:ext cx="2148706" cy="655355"/>
      </dsp:txXfrm>
    </dsp:sp>
    <dsp:sp modelId="{F0020FD5-94F2-482E-8D85-6D2014ECB78F}">
      <dsp:nvSpPr>
        <dsp:cNvPr id="0" name=""/>
        <dsp:cNvSpPr/>
      </dsp:nvSpPr>
      <dsp:spPr>
        <a:xfrm>
          <a:off x="2729470" y="1848794"/>
          <a:ext cx="2148706" cy="655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If/Then Implementation</a:t>
          </a:r>
          <a:endParaRPr lang="en-US" sz="2100" kern="1200" dirty="0"/>
        </a:p>
      </dsp:txBody>
      <dsp:txXfrm>
        <a:off x="2729470" y="1848794"/>
        <a:ext cx="2148706" cy="655355"/>
      </dsp:txXfrm>
    </dsp:sp>
    <dsp:sp modelId="{89402001-C8A0-40BF-90CF-C4D51BAE2605}">
      <dsp:nvSpPr>
        <dsp:cNvPr id="0" name=""/>
        <dsp:cNvSpPr/>
      </dsp:nvSpPr>
      <dsp:spPr>
        <a:xfrm>
          <a:off x="2729470" y="2772737"/>
          <a:ext cx="2148706" cy="655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100" kern="1200" dirty="0" smtClean="0"/>
            <a:t>Calming Box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729470" y="2772737"/>
        <a:ext cx="2148706" cy="655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FA6E3E-17F2-4A56-BB7D-70507398C737}">
      <dsp:nvSpPr>
        <dsp:cNvPr id="0" name=""/>
        <dsp:cNvSpPr/>
      </dsp:nvSpPr>
      <dsp:spPr>
        <a:xfrm>
          <a:off x="492" y="770316"/>
          <a:ext cx="2117231" cy="254067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.</a:t>
          </a:r>
          <a:endParaRPr lang="en-US" sz="2400" kern="1200" dirty="0"/>
        </a:p>
      </dsp:txBody>
      <dsp:txXfrm rot="16200000">
        <a:off x="-829462" y="1600271"/>
        <a:ext cx="2083355" cy="423446"/>
      </dsp:txXfrm>
    </dsp:sp>
    <dsp:sp modelId="{3F360D84-2E7E-4A7E-B7F6-2B223001F601}">
      <dsp:nvSpPr>
        <dsp:cNvPr id="0" name=""/>
        <dsp:cNvSpPr/>
      </dsp:nvSpPr>
      <dsp:spPr>
        <a:xfrm>
          <a:off x="423938" y="770316"/>
          <a:ext cx="1577337" cy="254067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Identify stress: </a:t>
          </a:r>
          <a:r>
            <a:rPr lang="en-US" sz="2700" i="1" kern="1200" dirty="0" smtClean="0"/>
            <a:t>How do I feel?</a:t>
          </a:r>
          <a:endParaRPr lang="en-US" sz="2700" i="1" kern="1200" dirty="0"/>
        </a:p>
      </dsp:txBody>
      <dsp:txXfrm>
        <a:off x="423938" y="770316"/>
        <a:ext cx="1577337" cy="2540677"/>
      </dsp:txXfrm>
    </dsp:sp>
    <dsp:sp modelId="{B1BF0683-3175-4E64-A74B-03041329D1DD}">
      <dsp:nvSpPr>
        <dsp:cNvPr id="0" name=""/>
        <dsp:cNvSpPr/>
      </dsp:nvSpPr>
      <dsp:spPr>
        <a:xfrm>
          <a:off x="2191826" y="770316"/>
          <a:ext cx="2117231" cy="254067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.</a:t>
          </a:r>
          <a:endParaRPr lang="en-US" sz="2400" kern="1200" dirty="0"/>
        </a:p>
      </dsp:txBody>
      <dsp:txXfrm rot="16200000">
        <a:off x="1361871" y="1600271"/>
        <a:ext cx="2083355" cy="423446"/>
      </dsp:txXfrm>
    </dsp:sp>
    <dsp:sp modelId="{39C0FEFB-AC0E-4223-B4CB-C15EE5A26FE5}">
      <dsp:nvSpPr>
        <dsp:cNvPr id="0" name=""/>
        <dsp:cNvSpPr/>
      </dsp:nvSpPr>
      <dsp:spPr>
        <a:xfrm rot="5400000">
          <a:off x="2015811" y="2788534"/>
          <a:ext cx="373201" cy="3175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C95FF-1A40-4868-865C-D8C12BEF95B3}">
      <dsp:nvSpPr>
        <dsp:cNvPr id="0" name=""/>
        <dsp:cNvSpPr/>
      </dsp:nvSpPr>
      <dsp:spPr>
        <a:xfrm>
          <a:off x="2615272" y="770316"/>
          <a:ext cx="1577337" cy="254067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Situational factor: </a:t>
          </a:r>
          <a:r>
            <a:rPr lang="en-US" sz="2700" i="1" kern="1200" dirty="0" smtClean="0"/>
            <a:t>What do I respond to?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615272" y="770316"/>
        <a:ext cx="1577337" cy="2540677"/>
      </dsp:txXfrm>
    </dsp:sp>
    <dsp:sp modelId="{DFA582E9-5F36-4DB2-ACD4-4419AA80D8A7}">
      <dsp:nvSpPr>
        <dsp:cNvPr id="0" name=""/>
        <dsp:cNvSpPr/>
      </dsp:nvSpPr>
      <dsp:spPr>
        <a:xfrm>
          <a:off x="4383160" y="770316"/>
          <a:ext cx="2117231" cy="254067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.</a:t>
          </a:r>
          <a:endParaRPr lang="en-US" sz="2400" kern="1200" dirty="0"/>
        </a:p>
      </dsp:txBody>
      <dsp:txXfrm rot="16200000">
        <a:off x="3553206" y="1600271"/>
        <a:ext cx="2083355" cy="423446"/>
      </dsp:txXfrm>
    </dsp:sp>
    <dsp:sp modelId="{3024E468-84DD-491C-9303-52BFB4F7652B}">
      <dsp:nvSpPr>
        <dsp:cNvPr id="0" name=""/>
        <dsp:cNvSpPr/>
      </dsp:nvSpPr>
      <dsp:spPr>
        <a:xfrm rot="5400000">
          <a:off x="4207145" y="2788534"/>
          <a:ext cx="373201" cy="31758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97E801-7D1E-4AD3-B72D-D642D3F608BF}">
      <dsp:nvSpPr>
        <dsp:cNvPr id="0" name=""/>
        <dsp:cNvSpPr/>
      </dsp:nvSpPr>
      <dsp:spPr>
        <a:xfrm>
          <a:off x="4806606" y="770316"/>
          <a:ext cx="1577337" cy="254067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Reaction: </a:t>
          </a:r>
          <a:r>
            <a:rPr lang="en-US" sz="2700" i="1" kern="1200" dirty="0" smtClean="0"/>
            <a:t>Aggression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0" kern="1200" dirty="0" smtClean="0">
              <a:solidFill>
                <a:srgbClr val="002060"/>
              </a:solidFill>
            </a:rPr>
            <a:t>Alternative behavior: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i="1" kern="1200" dirty="0" smtClean="0">
              <a:solidFill>
                <a:srgbClr val="002060"/>
              </a:solidFill>
            </a:rPr>
            <a:t>Walk away</a:t>
          </a:r>
          <a:endParaRPr lang="en-US" sz="2700" i="1" kern="1200" dirty="0">
            <a:solidFill>
              <a:srgbClr val="002060"/>
            </a:solidFill>
          </a:endParaRPr>
        </a:p>
      </dsp:txBody>
      <dsp:txXfrm>
        <a:off x="4806606" y="770316"/>
        <a:ext cx="1577337" cy="2540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88E14-D74A-441A-9BBB-CF9EE07E030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5CF3B-4ACD-40FA-B65A-167355111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62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A83D67-E277-4C46-AAF4-734CC742A9A6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DFF4AE-D243-4D25-A55E-E6660DFF0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89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9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C93-5438-49E3-8D52-663A1D110B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18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C93-5438-49E3-8D52-663A1D110BC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60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C93-5438-49E3-8D52-663A1D110BC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273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37127-FBBC-4809-94DE-8D95C712B1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43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82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971183" y="8830627"/>
            <a:ext cx="3037628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420" tIns="49709" rIns="99420" bIns="49709" anchor="b"/>
          <a:lstStyle/>
          <a:p>
            <a:pPr algn="r" eaLnBrk="1" hangingPunct="1"/>
            <a:fld id="{CD4E4F29-A042-4B5B-9E86-61FC4CD2217B}" type="slidenum">
              <a:rPr lang="en-US" sz="1300">
                <a:cs typeface="Arial" charset="0"/>
              </a:rPr>
              <a:pPr algn="r" eaLnBrk="1" hangingPunct="1"/>
              <a:t>16</a:t>
            </a:fld>
            <a:endParaRPr lang="en-US" sz="1300"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5325"/>
            <a:ext cx="4651375" cy="348773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144" y="4416109"/>
            <a:ext cx="5140112" cy="4184015"/>
          </a:xfrm>
          <a:noFill/>
          <a:ln w="9525"/>
        </p:spPr>
        <p:txBody>
          <a:bodyPr lIns="99420" tIns="49709" rIns="99420" bIns="4970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4951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9388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46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31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37127-FBBC-4809-94DE-8D95C712B1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5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99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small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37127-FBBC-4809-94DE-8D95C712B1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72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49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25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02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15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37127-FBBC-4809-94DE-8D95C712B1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80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Self-control research goes back over 30 years -  thanks to work of Walter </a:t>
            </a:r>
            <a:r>
              <a:rPr lang="en-US" dirty="0" err="1" smtClean="0"/>
              <a:t>Mischel</a:t>
            </a:r>
            <a:r>
              <a:rPr lang="en-US" dirty="0" smtClean="0"/>
              <a:t> who started his experimental work on self control at Stanford University and then moved it to NYC</a:t>
            </a:r>
          </a:p>
          <a:p>
            <a:endParaRPr lang="en-US" dirty="0" smtClean="0"/>
          </a:p>
          <a:p>
            <a:r>
              <a:rPr lang="en-US" dirty="0" smtClean="0"/>
              <a:t>Usually 1/3 of the children are able to control the impulse and delay immediate gratification.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Core findings:</a:t>
            </a:r>
          </a:p>
          <a:p>
            <a:r>
              <a:rPr lang="en-US" dirty="0" smtClean="0"/>
              <a:t>Self-control </a:t>
            </a:r>
            <a:r>
              <a:rPr lang="en-US" dirty="0"/>
              <a:t>is a great predictor for success later on in life (school, work, healthy lifestyle)</a:t>
            </a:r>
          </a:p>
          <a:p>
            <a:r>
              <a:rPr lang="en-US" dirty="0"/>
              <a:t>Self-control can be taught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37127-FBBC-4809-94DE-8D95C712B1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261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range of tests measuring different forms of executive function skills indicates that they begin to develop shortly after birth, with ages 3 to 5 providing a window of opportunity for dramatic growth</a:t>
            </a:r>
            <a:r>
              <a:rPr lang="en-US" dirty="0" smtClean="0"/>
              <a:t>. This </a:t>
            </a:r>
            <a:r>
              <a:rPr lang="en-US" dirty="0"/>
              <a:t>growth continues throughout childhood, with another spurt of development in late adolescence and early adulthood</a:t>
            </a:r>
            <a:r>
              <a:rPr lang="en-US" dirty="0" smtClean="0"/>
              <a:t>. These </a:t>
            </a:r>
            <a:r>
              <a:rPr lang="en-US" dirty="0"/>
              <a:t>skills remain relatively intact over the adult years, followed by gradual decline in later life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Source: Weintraub, S</a:t>
            </a:r>
            <a:r>
              <a:rPr lang="en-US" dirty="0" smtClean="0"/>
              <a:t>. (</a:t>
            </a:r>
            <a:r>
              <a:rPr lang="en-US" dirty="0"/>
              <a:t>2013).NIH toolbox for the assessment of neurological and behavioral function: Cognition assessment using the NIH </a:t>
            </a:r>
            <a:r>
              <a:rPr lang="en-US" dirty="0" err="1"/>
              <a:t>Toolbox.Neurology</a:t>
            </a:r>
            <a:r>
              <a:rPr lang="en-US" dirty="0"/>
              <a:t>, 80 (11, suppl.3), S54-64.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769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37127-FBBC-4809-94DE-8D95C712B1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02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3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14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85809-0973-40B9-B6A9-E62CD58CCB6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7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66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61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82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482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strategies to self –control/self regulation</a:t>
            </a:r>
          </a:p>
          <a:p>
            <a:r>
              <a:rPr lang="en-US" dirty="0" smtClean="0"/>
              <a:t>Process model – first two strategies more effective</a:t>
            </a:r>
          </a:p>
          <a:p>
            <a:r>
              <a:rPr lang="en-US" dirty="0" smtClean="0"/>
              <a:t>This model assumes that impulses/distractions develop and gather strength over time. and it’s more effective to intervene early than later</a:t>
            </a:r>
          </a:p>
          <a:p>
            <a:r>
              <a:rPr lang="en-US" dirty="0" smtClean="0"/>
              <a:t>1 – chose situation – example sit in the front row of the class or chose your friends based on their behavior</a:t>
            </a:r>
          </a:p>
          <a:p>
            <a:r>
              <a:rPr lang="en-US" dirty="0" smtClean="0"/>
              <a:t>2 – modify situation – change physical aspects. Example: cookie jar that is opaque is less tempting than a see through, small plate versus large plate; computer closed or phone put away</a:t>
            </a:r>
          </a:p>
          <a:p>
            <a:r>
              <a:rPr lang="en-US" b="1" dirty="0" smtClean="0"/>
              <a:t>Less effective – more effort</a:t>
            </a:r>
          </a:p>
          <a:p>
            <a:r>
              <a:rPr lang="en-US" dirty="0" smtClean="0"/>
              <a:t>3 – selective attention – make effort to track teacher or deliberately focus attention on somebody</a:t>
            </a:r>
          </a:p>
          <a:p>
            <a:r>
              <a:rPr lang="en-US" dirty="0" smtClean="0"/>
              <a:t>4- re-appraising your situation, changing your mind – replay situation through your own eyes or from a distance like a </a:t>
            </a:r>
            <a:r>
              <a:rPr lang="en-US" dirty="0" err="1" smtClean="0"/>
              <a:t>youtube</a:t>
            </a:r>
            <a:r>
              <a:rPr lang="en-US" dirty="0" smtClean="0"/>
              <a:t> video</a:t>
            </a:r>
          </a:p>
          <a:p>
            <a:r>
              <a:rPr lang="en-US" dirty="0" smtClean="0"/>
              <a:t>5 – will power – just do it</a:t>
            </a:r>
          </a:p>
          <a:p>
            <a:endParaRPr lang="en-US" dirty="0"/>
          </a:p>
          <a:p>
            <a:r>
              <a:rPr lang="en-US" dirty="0" smtClean="0"/>
              <a:t>- Habits are also good like study habits</a:t>
            </a:r>
          </a:p>
          <a:p>
            <a:r>
              <a:rPr lang="en-US" dirty="0" smtClean="0"/>
              <a:t>End by transition to WOOP – bringing strategies and practice executive functions together – setting goals and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37127-FBBC-4809-94DE-8D95C712B1A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235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37127-FBBC-4809-94DE-8D95C712B1A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3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37127-FBBC-4809-94DE-8D95C712B1A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96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37127-FBBC-4809-94DE-8D95C712B1A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769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55C93-5438-49E3-8D52-663A1D110BC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8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7D978-ABB4-4090-8285-8D6B8E2441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706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37127-FBBC-4809-94DE-8D95C712B1A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659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458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996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lnSpc>
                <a:spcPct val="90000"/>
              </a:lnSpc>
            </a:pPr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31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67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21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FF4AE-D243-4D25-A55E-E6660DFF02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5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98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1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5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9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6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7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1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1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7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18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trends.org/our-research/the-kristin-anderson-moore-lecture-serie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dweek.org/ew/section/multimedia/illustration-microaggressions-in-the-classroom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e.harvard.edu/news/uk/16/12/accentuate-positiv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ingchild.harvard.edu/science/key-concepts/executive-function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_oy9614HQ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ingchild.harvard.edu/resources/activities-guide-enhancing-and-practicing-executive-function-skills-with-children-from-infancy-to-adolescence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foryouth.net/youth_development/professionals/sel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haracterlab.org/self-control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haracterlab.org/woop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hsph.edu/adolescenthealth/_includes/Interactive%20Guide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hildtrends.org/our-research/the-kristin-anderson-moore-lecture-series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e.harvard.edu/news/uk/16/08/fun-and-brain-games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cf.hhs.gov/opre/research/project/toxic-stress-and-self-regulation-reports" TargetMode="External"/><Relationship Id="rId5" Type="http://schemas.openxmlformats.org/officeDocument/2006/relationships/hyperlink" Target="https://www.gse.harvard.edu/news/uk/16/03/tools-success" TargetMode="External"/><Relationship Id="rId4" Type="http://schemas.openxmlformats.org/officeDocument/2006/relationships/hyperlink" Target="https://developingchild.harvard.edu/science/key-concepts/executive-function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facts.org/" TargetMode="External"/><Relationship Id="rId7" Type="http://schemas.openxmlformats.org/officeDocument/2006/relationships/hyperlink" Target="http://www.actforyouth.net/youth_development/professionals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tforyouth.net/adolescence" TargetMode="External"/><Relationship Id="rId5" Type="http://schemas.openxmlformats.org/officeDocument/2006/relationships/hyperlink" Target="http://www.actforyouth.net/" TargetMode="External"/><Relationship Id="rId4" Type="http://schemas.openxmlformats.org/officeDocument/2006/relationships/hyperlink" Target="http://www.pbs.org/wgbh/pages/frontline/shows/teenbrain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d81@cornell.edu" TargetMode="External"/><Relationship Id="rId5" Type="http://schemas.openxmlformats.org/officeDocument/2006/relationships/hyperlink" Target="http://www.bctr.cornell.edu/" TargetMode="External"/><Relationship Id="rId4" Type="http://schemas.openxmlformats.org/officeDocument/2006/relationships/hyperlink" Target="http://www.actforyouth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ingchild.harvard.edu/science/key-concepts/brain-architectur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05453" y="1171917"/>
            <a:ext cx="6211229" cy="342899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What’s Going On </a:t>
            </a:r>
            <a:br>
              <a:rPr lang="en-US" sz="4800" dirty="0" smtClean="0"/>
            </a:br>
            <a:r>
              <a:rPr lang="en-US" sz="4800" dirty="0" smtClean="0"/>
              <a:t>in the Adolescent </a:t>
            </a:r>
            <a:br>
              <a:rPr lang="en-US" sz="4800" dirty="0" smtClean="0"/>
            </a:br>
            <a:r>
              <a:rPr lang="en-US" sz="4800" dirty="0" smtClean="0"/>
              <a:t>Brain?</a:t>
            </a: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12111" y="4600916"/>
            <a:ext cx="5597912" cy="11977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cap="none" spc="0" dirty="0" smtClean="0">
                <a:solidFill>
                  <a:schemeClr val="tx1"/>
                </a:solidFill>
                <a:latin typeface="+mn-lt"/>
              </a:rPr>
              <a:t>Jutta Dotterweich</a:t>
            </a:r>
          </a:p>
          <a:p>
            <a:pPr>
              <a:lnSpc>
                <a:spcPct val="100000"/>
              </a:lnSpc>
            </a:pPr>
            <a:r>
              <a:rPr lang="en-US" sz="1800" cap="none" spc="0" dirty="0" smtClean="0">
                <a:solidFill>
                  <a:schemeClr val="tx1"/>
                </a:solidFill>
                <a:latin typeface="+mn-lt"/>
              </a:rPr>
              <a:t>ACT For Youth Center For Community Action</a:t>
            </a:r>
          </a:p>
          <a:p>
            <a:pPr>
              <a:lnSpc>
                <a:spcPct val="100000"/>
              </a:lnSpc>
            </a:pPr>
            <a:r>
              <a:rPr lang="en-US" sz="1800" cap="none" spc="0" dirty="0" smtClean="0">
                <a:solidFill>
                  <a:schemeClr val="tx1"/>
                </a:solidFill>
                <a:latin typeface="+mn-lt"/>
              </a:rPr>
              <a:t>BCTR, Cornell University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907" y="549695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BWIAH Provider Meeting</a:t>
            </a:r>
          </a:p>
          <a:p>
            <a:r>
              <a:rPr lang="en-US" i="1" dirty="0" smtClean="0"/>
              <a:t>Albany, May 2019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5" y="1171917"/>
            <a:ext cx="4223295" cy="291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4370" y="92091"/>
            <a:ext cx="7772400" cy="11509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Prefrontal Cortex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1722462"/>
            <a:ext cx="5323402" cy="3789010"/>
          </a:xfrm>
        </p:spPr>
      </p:pic>
      <p:sp>
        <p:nvSpPr>
          <p:cNvPr id="7" name="TextBox 6"/>
          <p:cNvSpPr txBox="1"/>
          <p:nvPr/>
        </p:nvSpPr>
        <p:spPr>
          <a:xfrm>
            <a:off x="6465194" y="2065868"/>
            <a:ext cx="25286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 smtClean="0"/>
              <a:t>Reasoning Center</a:t>
            </a:r>
          </a:p>
          <a:p>
            <a:pPr>
              <a:buFontTx/>
              <a:buChar char="•"/>
              <a:defRPr/>
            </a:pPr>
            <a:r>
              <a:rPr lang="en-US" sz="2000" dirty="0" smtClean="0"/>
              <a:t>Planning</a:t>
            </a:r>
            <a:endParaRPr lang="en-US" sz="2000" dirty="0"/>
          </a:p>
          <a:p>
            <a:pPr>
              <a:buFontTx/>
              <a:buChar char="•"/>
              <a:defRPr/>
            </a:pPr>
            <a:r>
              <a:rPr lang="en-US" sz="2000" dirty="0"/>
              <a:t>Attention</a:t>
            </a:r>
          </a:p>
          <a:p>
            <a:pPr>
              <a:buFontTx/>
              <a:buChar char="•"/>
              <a:defRPr/>
            </a:pPr>
            <a:r>
              <a:rPr lang="en-US" sz="2000" dirty="0"/>
              <a:t>Judgment</a:t>
            </a:r>
          </a:p>
          <a:p>
            <a:pPr>
              <a:buFontTx/>
              <a:buChar char="•"/>
              <a:defRPr/>
            </a:pPr>
            <a:r>
              <a:rPr lang="en-US" sz="2000" dirty="0"/>
              <a:t>Reflection</a:t>
            </a:r>
          </a:p>
          <a:p>
            <a:pPr>
              <a:buFontTx/>
              <a:buChar char="•"/>
              <a:defRPr/>
            </a:pPr>
            <a:r>
              <a:rPr lang="en-US" sz="2000" dirty="0"/>
              <a:t>Impulse control</a:t>
            </a:r>
          </a:p>
          <a:p>
            <a:pPr>
              <a:buFontTx/>
              <a:buChar char="•"/>
              <a:defRPr/>
            </a:pPr>
            <a:r>
              <a:rPr lang="en-US" sz="2000" dirty="0"/>
              <a:t>Second thought</a:t>
            </a:r>
          </a:p>
          <a:p>
            <a:pPr>
              <a:buFontTx/>
              <a:buChar char="•"/>
              <a:defRPr/>
            </a:pPr>
            <a:r>
              <a:rPr lang="en-US" sz="2000" dirty="0"/>
              <a:t>Working memory</a:t>
            </a:r>
          </a:p>
          <a:p>
            <a:pPr>
              <a:buFontTx/>
              <a:buChar char="•"/>
              <a:defRPr/>
            </a:pPr>
            <a:r>
              <a:rPr lang="en-US" sz="2000" dirty="0"/>
              <a:t>Modulating mood</a:t>
            </a:r>
          </a:p>
          <a:p>
            <a:pPr>
              <a:buFontTx/>
              <a:buChar char="•"/>
              <a:defRPr/>
            </a:pPr>
            <a:r>
              <a:rPr lang="en-US" sz="2000" dirty="0"/>
              <a:t>Response flexibility</a:t>
            </a:r>
          </a:p>
          <a:p>
            <a:pPr>
              <a:buFontTx/>
              <a:buChar char="•"/>
              <a:defRPr/>
            </a:pPr>
            <a:r>
              <a:rPr lang="en-US" sz="2000" dirty="0"/>
              <a:t>Goal-directed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94219" y="5776279"/>
            <a:ext cx="256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Cold Cognition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57201" y="2973098"/>
            <a:ext cx="971550" cy="808327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Maturation Imbalance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4"/>
            <a:ext cx="5142942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Adolescent cognitive skills and capacities are comparable to adults</a:t>
            </a:r>
          </a:p>
          <a:p>
            <a:r>
              <a:rPr lang="en-US" sz="2400" dirty="0" smtClean="0"/>
              <a:t>Reasoning and impulse control not yet fully development</a:t>
            </a:r>
          </a:p>
          <a:p>
            <a:r>
              <a:rPr lang="en-US" sz="2400" dirty="0" smtClean="0"/>
              <a:t>When the emotional (limbic) system is aroused, pleasure and reward seeking will be dominant</a:t>
            </a:r>
          </a:p>
        </p:txBody>
      </p:sp>
      <p:pic>
        <p:nvPicPr>
          <p:cNvPr id="4" name="Picture 3" descr="sc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1031" y="2178754"/>
            <a:ext cx="2939512" cy="356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Vulnerability   &amp;     Opportunity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2113363"/>
            <a:ext cx="3124573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Increased risk taking and thrill seeking, substance and alcohol use, mental health issues</a:t>
            </a:r>
          </a:p>
          <a:p>
            <a:r>
              <a:rPr lang="en-US" sz="2400" dirty="0" smtClean="0"/>
              <a:t>Increased injury/morbidity</a:t>
            </a:r>
          </a:p>
          <a:p>
            <a:endParaRPr lang="en-US" sz="28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94860" y="2145431"/>
            <a:ext cx="4038600" cy="3959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Quick learners; early adapters </a:t>
            </a:r>
            <a:endParaRPr lang="en-US" sz="2400" dirty="0" smtClean="0"/>
          </a:p>
          <a:p>
            <a:r>
              <a:rPr lang="en-US" sz="2400" dirty="0" smtClean="0"/>
              <a:t>Trying </a:t>
            </a:r>
            <a:r>
              <a:rPr lang="en-US" sz="2400" dirty="0" smtClean="0"/>
              <a:t>out new things, developing own identity </a:t>
            </a:r>
          </a:p>
          <a:p>
            <a:r>
              <a:rPr lang="en-US" sz="2400" dirty="0" smtClean="0"/>
              <a:t>Civic engagement; create social change</a:t>
            </a:r>
          </a:p>
          <a:p>
            <a:r>
              <a:rPr lang="en-US" sz="2400" dirty="0" smtClean="0"/>
              <a:t>Skills become more efficient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0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Moderating Factors 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>
                <a:latin typeface="+mn-lt"/>
              </a:rPr>
              <a:t>Temperamental dispositions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>
                <a:latin typeface="+mn-lt"/>
              </a:rPr>
              <a:t>Youth who mature early (early onset of puberty) are more likely to engage in risky behaviors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>
                <a:latin typeface="+mn-lt"/>
              </a:rPr>
              <a:t>Peer group increases risk taking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n-US" sz="2800" dirty="0" smtClean="0">
                <a:latin typeface="+mn-lt"/>
              </a:rPr>
              <a:t>Environmental supports make a difference</a:t>
            </a:r>
          </a:p>
          <a:p>
            <a:pPr lvl="1"/>
            <a:r>
              <a:rPr lang="en-US" sz="2600" dirty="0" smtClean="0"/>
              <a:t>Supportive environments </a:t>
            </a:r>
            <a:r>
              <a:rPr lang="en-US" sz="2600" dirty="0" smtClean="0">
                <a:latin typeface="Calibri" panose="020F0502020204030204" pitchFamily="34" charset="0"/>
              </a:rPr>
              <a:t>→</a:t>
            </a:r>
            <a:r>
              <a:rPr lang="en-US" sz="2600" dirty="0" smtClean="0"/>
              <a:t> better executive functions</a:t>
            </a:r>
          </a:p>
          <a:p>
            <a:pPr lvl="1"/>
            <a:r>
              <a:rPr lang="en-US" sz="2600" dirty="0" smtClean="0">
                <a:latin typeface="+mn-lt"/>
              </a:rPr>
              <a:t>Adverse environments </a:t>
            </a:r>
            <a:r>
              <a:rPr lang="en-US" sz="2600" dirty="0">
                <a:latin typeface="Calibri" panose="020F0502020204030204" pitchFamily="34" charset="0"/>
              </a:rPr>
              <a:t>→</a:t>
            </a:r>
            <a:r>
              <a:rPr lang="en-US" sz="2600" dirty="0"/>
              <a:t> </a:t>
            </a:r>
            <a:r>
              <a:rPr lang="en-US" sz="2600" dirty="0" smtClean="0"/>
              <a:t>poor </a:t>
            </a:r>
            <a:r>
              <a:rPr lang="en-US" sz="2600" dirty="0" smtClean="0">
                <a:latin typeface="+mn-lt"/>
              </a:rPr>
              <a:t>executive functions</a:t>
            </a:r>
          </a:p>
          <a:p>
            <a:pPr lvl="1"/>
            <a:endParaRPr lang="en-US" sz="2600" dirty="0" smtClean="0">
              <a:latin typeface="+mn-lt"/>
            </a:endParaRPr>
          </a:p>
          <a:p>
            <a:pPr lvl="1"/>
            <a:endParaRPr lang="en-US" sz="2600" dirty="0" smtClean="0">
              <a:latin typeface="+mn-lt"/>
            </a:endParaRPr>
          </a:p>
          <a:p>
            <a:endParaRPr lang="en-US" sz="2800" dirty="0"/>
          </a:p>
          <a:p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78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Living in Adverse Environments</a:t>
            </a:r>
            <a:endParaRPr lang="en-US" sz="4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12" y="2087764"/>
            <a:ext cx="4689886" cy="2949822"/>
          </a:xfrm>
        </p:spPr>
      </p:pic>
      <p:sp>
        <p:nvSpPr>
          <p:cNvPr id="5" name="TextBox 4"/>
          <p:cNvSpPr txBox="1"/>
          <p:nvPr/>
        </p:nvSpPr>
        <p:spPr>
          <a:xfrm>
            <a:off x="566270" y="2234648"/>
            <a:ext cx="32139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Impacts of chronic stress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Lack </a:t>
            </a:r>
            <a:r>
              <a:rPr lang="en-US" sz="2400" dirty="0"/>
              <a:t>of planning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Lack </a:t>
            </a:r>
            <a:r>
              <a:rPr lang="en-US" sz="2400" dirty="0"/>
              <a:t>of future </a:t>
            </a:r>
            <a:r>
              <a:rPr lang="en-US" sz="2400" dirty="0" smtClean="0"/>
              <a:t> orientation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Poor </a:t>
            </a:r>
            <a:r>
              <a:rPr lang="en-US" sz="2400" dirty="0"/>
              <a:t>decision making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Compromises memory</a:t>
            </a:r>
          </a:p>
        </p:txBody>
      </p:sp>
    </p:spTree>
    <p:extLst>
      <p:ext uri="{BB962C8B-B14F-4D97-AF65-F5344CB8AC3E}">
        <p14:creationId xmlns:p14="http://schemas.microsoft.com/office/powerpoint/2010/main" val="9721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Brain Plasticity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000" dirty="0">
                <a:latin typeface="+mn-lt"/>
              </a:rPr>
              <a:t>The brain has a powerful ability to change, adapt, and rewire itself throughout life. </a:t>
            </a:r>
          </a:p>
          <a:p>
            <a:r>
              <a:rPr lang="en-US" sz="3000" dirty="0">
                <a:latin typeface="+mn-lt"/>
              </a:rPr>
              <a:t>Individual neurons grow, and new ones are added to the active circuits </a:t>
            </a:r>
          </a:p>
          <a:p>
            <a:r>
              <a:rPr lang="en-US" sz="3000" dirty="0">
                <a:latin typeface="+mn-lt"/>
              </a:rPr>
              <a:t>It changes how it uses its genetic code, in response to life experiences </a:t>
            </a:r>
          </a:p>
          <a:p>
            <a:r>
              <a:rPr lang="en-US" sz="3000" u="sng" dirty="0">
                <a:latin typeface="+mn-lt"/>
              </a:rPr>
              <a:t>Stimulation, nutrition, exercise, stress, all modify this growth rate of neurons </a:t>
            </a:r>
            <a:endParaRPr lang="en-US" sz="3000" u="sng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eveloping </a:t>
            </a:r>
            <a:r>
              <a:rPr lang="en-US" dirty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rain: Implications for Youth </a:t>
            </a:r>
            <a:r>
              <a:rPr lang="en-US" dirty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rogram. 2014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  <a:hlinkClick r:id="rId3"/>
              </a:rPr>
              <a:t>http://www.childtrends.org/our-research/the-kristin-anderson-moore-lecture-series/</a:t>
            </a:r>
            <a:r>
              <a:rPr lang="en-US" dirty="0" smtClean="0">
                <a:latin typeface="+mn-lt"/>
              </a:rPr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Explosion 2 4"/>
          <p:cNvSpPr/>
          <p:nvPr/>
        </p:nvSpPr>
        <p:spPr>
          <a:xfrm rot="507304">
            <a:off x="4296515" y="258109"/>
            <a:ext cx="3548536" cy="194918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Good News!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2669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ea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472" y="2509931"/>
            <a:ext cx="1729456" cy="214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 lIns="91440" tIns="45720" rIns="91440" bIns="45720">
            <a:noAutofit/>
          </a:bodyPr>
          <a:lstStyle/>
          <a:p>
            <a:pPr eaLnBrk="1" hangingPunct="1"/>
            <a:r>
              <a:rPr lang="en-US" sz="4000" dirty="0" smtClean="0">
                <a:latin typeface="+mj-lt"/>
                <a:cs typeface="Tahoma" pitchFamily="34" charset="0"/>
              </a:rPr>
              <a:t>Adolescent Social Brain</a:t>
            </a:r>
          </a:p>
        </p:txBody>
      </p:sp>
      <p:sp>
        <p:nvSpPr>
          <p:cNvPr id="163848" name="Rectangle 8"/>
          <p:cNvSpPr>
            <a:spLocks noGrp="1" noChangeArrowheads="1"/>
          </p:cNvSpPr>
          <p:nvPr>
            <p:ph idx="1"/>
          </p:nvPr>
        </p:nvSpPr>
        <p:spPr>
          <a:xfrm>
            <a:off x="2575932" y="1845734"/>
            <a:ext cx="5790828" cy="4023360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dirty="0" smtClean="0">
                <a:latin typeface="+mn-lt"/>
                <a:cs typeface="Tahoma" pitchFamily="34" charset="0"/>
              </a:rPr>
              <a:t>Along with firing up the reward center puberty causes changes in other regions of the brain </a:t>
            </a:r>
            <a:r>
              <a:rPr lang="en-US" sz="2400" dirty="0" smtClean="0">
                <a:cs typeface="Tahoma" pitchFamily="34" charset="0"/>
              </a:rPr>
              <a:t>that oversee reactions to other people</a:t>
            </a:r>
            <a:endParaRPr lang="en-US" sz="2400" dirty="0">
              <a:cs typeface="Tahoma" pitchFamily="34" charset="0"/>
            </a:endParaRPr>
          </a:p>
          <a:p>
            <a:pPr lvl="1"/>
            <a:r>
              <a:rPr lang="en-US" sz="2400" dirty="0" smtClean="0">
                <a:latin typeface="+mn-lt"/>
                <a:cs typeface="Tahoma" pitchFamily="34" charset="0"/>
              </a:rPr>
              <a:t>Adolescents are more likely to “misinterpret” facial expressions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+mn-lt"/>
                <a:cs typeface="Tahoma" pitchFamily="34" charset="0"/>
              </a:rPr>
              <a:t>	     See anger, rather than fear →</a:t>
            </a:r>
          </a:p>
          <a:p>
            <a:pPr marL="457200" lvl="1" indent="0">
              <a:buNone/>
            </a:pPr>
            <a:r>
              <a:rPr lang="en-US" sz="2400" dirty="0" smtClean="0">
                <a:cs typeface="Tahoma" pitchFamily="34" charset="0"/>
              </a:rPr>
              <a:t>	      respond with fight/flight</a:t>
            </a:r>
            <a:endParaRPr lang="en-US" sz="2400" dirty="0" smtClean="0">
              <a:latin typeface="+mn-lt"/>
              <a:cs typeface="Tahoma" pitchFamily="34" charset="0"/>
            </a:endParaRPr>
          </a:p>
          <a:p>
            <a:pPr lvl="1"/>
            <a:r>
              <a:rPr lang="en-US" sz="2400" dirty="0" smtClean="0">
                <a:cs typeface="Tahoma" pitchFamily="34" charset="0"/>
              </a:rPr>
              <a:t>Over-interpret social cues from peers</a:t>
            </a:r>
            <a:endParaRPr lang="en-US" sz="2400" dirty="0" smtClean="0">
              <a:latin typeface="+mn-lt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1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Adolescence: Key Points</a:t>
            </a: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59" y="2068758"/>
            <a:ext cx="7543801" cy="40233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Adolescence lasts longer than ever before</a:t>
            </a:r>
          </a:p>
          <a:p>
            <a:r>
              <a:rPr lang="en-US" sz="2800" dirty="0" smtClean="0"/>
              <a:t>Time of growth  &amp; increasing efficiency</a:t>
            </a:r>
          </a:p>
          <a:p>
            <a:r>
              <a:rPr lang="en-US" sz="2800" dirty="0" smtClean="0"/>
              <a:t>Emotional brain is in the driver’s seat</a:t>
            </a:r>
          </a:p>
          <a:p>
            <a:r>
              <a:rPr lang="en-US" sz="2800" dirty="0" smtClean="0"/>
              <a:t>Reasoning and self-control are on the back seat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96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</a:t>
            </a:r>
            <a:r>
              <a:rPr lang="en-US" sz="4000" dirty="0" smtClean="0"/>
              <a:t>onversation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860" y="2507735"/>
            <a:ext cx="3978897" cy="364913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</a:t>
            </a:r>
            <a:r>
              <a:rPr lang="en-US" sz="2800" dirty="0"/>
              <a:t>does this impact our work with </a:t>
            </a:r>
            <a:r>
              <a:rPr lang="en-US" sz="2800" dirty="0" smtClean="0"/>
              <a:t>adolescents?</a:t>
            </a:r>
          </a:p>
          <a:p>
            <a:pPr marL="0" indent="0">
              <a:buNone/>
            </a:pPr>
            <a:r>
              <a:rPr lang="en-US" sz="2800" dirty="0" smtClean="0"/>
              <a:t>What are some of the challenges?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5" y="2737451"/>
            <a:ext cx="3386430" cy="237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96909017"/>
              </p:ext>
            </p:extLst>
          </p:nvPr>
        </p:nvGraphicFramePr>
        <p:xfrm>
          <a:off x="2346790" y="1159726"/>
          <a:ext cx="4912654" cy="483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97312" y="-392886"/>
            <a:ext cx="7543800" cy="144938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Co-Regulation Model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605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Review basics of adolescent brain development</a:t>
            </a:r>
          </a:p>
          <a:p>
            <a:r>
              <a:rPr lang="en-US" sz="2400" dirty="0" smtClean="0"/>
              <a:t>Discuss impact on adolescent behavior</a:t>
            </a:r>
          </a:p>
          <a:p>
            <a:r>
              <a:rPr lang="en-US" sz="2400" dirty="0" smtClean="0"/>
              <a:t>Explore adult youth interaction</a:t>
            </a:r>
          </a:p>
          <a:p>
            <a:r>
              <a:rPr lang="en-US" sz="2400" dirty="0" smtClean="0"/>
              <a:t>Identify promising strategies</a:t>
            </a:r>
          </a:p>
          <a:p>
            <a:r>
              <a:rPr lang="en-US" sz="2400" dirty="0" smtClean="0"/>
              <a:t>Resources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563841" y="1603018"/>
            <a:ext cx="3931662" cy="1062506"/>
          </a:xfrm>
          <a:custGeom>
            <a:avLst/>
            <a:gdLst>
              <a:gd name="connsiteX0" fmla="*/ 177088 w 1062506"/>
              <a:gd name="connsiteY0" fmla="*/ 0 h 3931662"/>
              <a:gd name="connsiteX1" fmla="*/ 885418 w 1062506"/>
              <a:gd name="connsiteY1" fmla="*/ 0 h 3931662"/>
              <a:gd name="connsiteX2" fmla="*/ 1062506 w 1062506"/>
              <a:gd name="connsiteY2" fmla="*/ 177088 h 3931662"/>
              <a:gd name="connsiteX3" fmla="*/ 1062506 w 1062506"/>
              <a:gd name="connsiteY3" fmla="*/ 3931662 h 3931662"/>
              <a:gd name="connsiteX4" fmla="*/ 1062506 w 1062506"/>
              <a:gd name="connsiteY4" fmla="*/ 3931662 h 3931662"/>
              <a:gd name="connsiteX5" fmla="*/ 0 w 1062506"/>
              <a:gd name="connsiteY5" fmla="*/ 3931662 h 3931662"/>
              <a:gd name="connsiteX6" fmla="*/ 0 w 1062506"/>
              <a:gd name="connsiteY6" fmla="*/ 3931662 h 3931662"/>
              <a:gd name="connsiteX7" fmla="*/ 0 w 1062506"/>
              <a:gd name="connsiteY7" fmla="*/ 177088 h 3931662"/>
              <a:gd name="connsiteX8" fmla="*/ 177088 w 1062506"/>
              <a:gd name="connsiteY8" fmla="*/ 0 h 393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506" h="3931662">
                <a:moveTo>
                  <a:pt x="1062506" y="655291"/>
                </a:moveTo>
                <a:lnTo>
                  <a:pt x="1062506" y="3276371"/>
                </a:lnTo>
                <a:cubicBezTo>
                  <a:pt x="1062506" y="3638278"/>
                  <a:pt x="1041080" y="3931662"/>
                  <a:pt x="1014649" y="3931662"/>
                </a:cubicBezTo>
                <a:lnTo>
                  <a:pt x="0" y="3931662"/>
                </a:lnTo>
                <a:lnTo>
                  <a:pt x="0" y="3931662"/>
                </a:lnTo>
                <a:lnTo>
                  <a:pt x="0" y="0"/>
                </a:lnTo>
                <a:lnTo>
                  <a:pt x="0" y="0"/>
                </a:lnTo>
                <a:lnTo>
                  <a:pt x="1014649" y="0"/>
                </a:lnTo>
                <a:cubicBezTo>
                  <a:pt x="1041080" y="0"/>
                  <a:pt x="1062506" y="293384"/>
                  <a:pt x="1062506" y="65529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80441" rIns="109016" bIns="80443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Goal setting, problem-solving, stress management, time management</a:t>
            </a:r>
            <a:endParaRPr lang="en-U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Organization, planning</a:t>
            </a:r>
            <a:endParaRPr lang="en-US" sz="1500" kern="1200" dirty="0"/>
          </a:p>
        </p:txBody>
      </p:sp>
      <p:sp>
        <p:nvSpPr>
          <p:cNvPr id="4" name="Freeform 3"/>
          <p:cNvSpPr/>
          <p:nvPr/>
        </p:nvSpPr>
        <p:spPr>
          <a:xfrm>
            <a:off x="1352281" y="1470204"/>
            <a:ext cx="2211560" cy="1328133"/>
          </a:xfrm>
          <a:custGeom>
            <a:avLst/>
            <a:gdLst>
              <a:gd name="connsiteX0" fmla="*/ 0 w 2211560"/>
              <a:gd name="connsiteY0" fmla="*/ 221360 h 1328133"/>
              <a:gd name="connsiteX1" fmla="*/ 221360 w 2211560"/>
              <a:gd name="connsiteY1" fmla="*/ 0 h 1328133"/>
              <a:gd name="connsiteX2" fmla="*/ 1990200 w 2211560"/>
              <a:gd name="connsiteY2" fmla="*/ 0 h 1328133"/>
              <a:gd name="connsiteX3" fmla="*/ 2211560 w 2211560"/>
              <a:gd name="connsiteY3" fmla="*/ 221360 h 1328133"/>
              <a:gd name="connsiteX4" fmla="*/ 2211560 w 2211560"/>
              <a:gd name="connsiteY4" fmla="*/ 1106773 h 1328133"/>
              <a:gd name="connsiteX5" fmla="*/ 1990200 w 2211560"/>
              <a:gd name="connsiteY5" fmla="*/ 1328133 h 1328133"/>
              <a:gd name="connsiteX6" fmla="*/ 221360 w 2211560"/>
              <a:gd name="connsiteY6" fmla="*/ 1328133 h 1328133"/>
              <a:gd name="connsiteX7" fmla="*/ 0 w 2211560"/>
              <a:gd name="connsiteY7" fmla="*/ 1106773 h 1328133"/>
              <a:gd name="connsiteX8" fmla="*/ 0 w 2211560"/>
              <a:gd name="connsiteY8" fmla="*/ 221360 h 13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560" h="1328133">
                <a:moveTo>
                  <a:pt x="0" y="221360"/>
                </a:moveTo>
                <a:cubicBezTo>
                  <a:pt x="0" y="99106"/>
                  <a:pt x="99106" y="0"/>
                  <a:pt x="221360" y="0"/>
                </a:cubicBezTo>
                <a:lnTo>
                  <a:pt x="1990200" y="0"/>
                </a:lnTo>
                <a:cubicBezTo>
                  <a:pt x="2112454" y="0"/>
                  <a:pt x="2211560" y="99106"/>
                  <a:pt x="2211560" y="221360"/>
                </a:cubicBezTo>
                <a:lnTo>
                  <a:pt x="2211560" y="1106773"/>
                </a:lnTo>
                <a:cubicBezTo>
                  <a:pt x="2211560" y="1229027"/>
                  <a:pt x="2112454" y="1328133"/>
                  <a:pt x="1990200" y="1328133"/>
                </a:cubicBezTo>
                <a:lnTo>
                  <a:pt x="221360" y="1328133"/>
                </a:lnTo>
                <a:cubicBezTo>
                  <a:pt x="99106" y="1328133"/>
                  <a:pt x="0" y="1229027"/>
                  <a:pt x="0" y="1106773"/>
                </a:cubicBezTo>
                <a:lnTo>
                  <a:pt x="0" y="2213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654" tIns="106744" rIns="148654" bIns="10674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Skills we need to coach</a:t>
            </a:r>
            <a:endParaRPr lang="en-US" sz="2200" kern="1200" dirty="0"/>
          </a:p>
        </p:txBody>
      </p:sp>
      <p:sp>
        <p:nvSpPr>
          <p:cNvPr id="5" name="Freeform 4"/>
          <p:cNvSpPr/>
          <p:nvPr/>
        </p:nvSpPr>
        <p:spPr>
          <a:xfrm>
            <a:off x="3563841" y="2997558"/>
            <a:ext cx="3931662" cy="1062506"/>
          </a:xfrm>
          <a:custGeom>
            <a:avLst/>
            <a:gdLst>
              <a:gd name="connsiteX0" fmla="*/ 177088 w 1062506"/>
              <a:gd name="connsiteY0" fmla="*/ 0 h 3931662"/>
              <a:gd name="connsiteX1" fmla="*/ 885418 w 1062506"/>
              <a:gd name="connsiteY1" fmla="*/ 0 h 3931662"/>
              <a:gd name="connsiteX2" fmla="*/ 1062506 w 1062506"/>
              <a:gd name="connsiteY2" fmla="*/ 177088 h 3931662"/>
              <a:gd name="connsiteX3" fmla="*/ 1062506 w 1062506"/>
              <a:gd name="connsiteY3" fmla="*/ 3931662 h 3931662"/>
              <a:gd name="connsiteX4" fmla="*/ 1062506 w 1062506"/>
              <a:gd name="connsiteY4" fmla="*/ 3931662 h 3931662"/>
              <a:gd name="connsiteX5" fmla="*/ 0 w 1062506"/>
              <a:gd name="connsiteY5" fmla="*/ 3931662 h 3931662"/>
              <a:gd name="connsiteX6" fmla="*/ 0 w 1062506"/>
              <a:gd name="connsiteY6" fmla="*/ 3931662 h 3931662"/>
              <a:gd name="connsiteX7" fmla="*/ 0 w 1062506"/>
              <a:gd name="connsiteY7" fmla="*/ 177088 h 3931662"/>
              <a:gd name="connsiteX8" fmla="*/ 177088 w 1062506"/>
              <a:gd name="connsiteY8" fmla="*/ 0 h 393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506" h="3931662">
                <a:moveTo>
                  <a:pt x="1062506" y="655291"/>
                </a:moveTo>
                <a:lnTo>
                  <a:pt x="1062506" y="3276371"/>
                </a:lnTo>
                <a:cubicBezTo>
                  <a:pt x="1062506" y="3638278"/>
                  <a:pt x="1041080" y="3931662"/>
                  <a:pt x="1014649" y="3931662"/>
                </a:cubicBezTo>
                <a:lnTo>
                  <a:pt x="0" y="3931662"/>
                </a:lnTo>
                <a:lnTo>
                  <a:pt x="0" y="3931662"/>
                </a:lnTo>
                <a:lnTo>
                  <a:pt x="0" y="0"/>
                </a:lnTo>
                <a:lnTo>
                  <a:pt x="0" y="0"/>
                </a:lnTo>
                <a:lnTo>
                  <a:pt x="1014649" y="0"/>
                </a:lnTo>
                <a:cubicBezTo>
                  <a:pt x="1041080" y="0"/>
                  <a:pt x="1062506" y="293384"/>
                  <a:pt x="1062506" y="65529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80442" rIns="109016" bIns="80442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Support and empathy, responsive to needs, positive regard, </a:t>
            </a:r>
            <a:r>
              <a:rPr lang="en-US" sz="1500" b="1" kern="1200" dirty="0" smtClean="0"/>
              <a:t>model skills</a:t>
            </a:r>
            <a:endParaRPr lang="en-US" sz="1500" b="1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Validation of emotional experiences, persistent reliable presence</a:t>
            </a:r>
            <a:endParaRPr lang="en-US" sz="1500" kern="1200" dirty="0"/>
          </a:p>
        </p:txBody>
      </p:sp>
      <p:sp>
        <p:nvSpPr>
          <p:cNvPr id="8" name="Freeform 7"/>
          <p:cNvSpPr/>
          <p:nvPr/>
        </p:nvSpPr>
        <p:spPr>
          <a:xfrm>
            <a:off x="1352281" y="2864744"/>
            <a:ext cx="2211560" cy="1328133"/>
          </a:xfrm>
          <a:custGeom>
            <a:avLst/>
            <a:gdLst>
              <a:gd name="connsiteX0" fmla="*/ 0 w 2211560"/>
              <a:gd name="connsiteY0" fmla="*/ 221360 h 1328133"/>
              <a:gd name="connsiteX1" fmla="*/ 221360 w 2211560"/>
              <a:gd name="connsiteY1" fmla="*/ 0 h 1328133"/>
              <a:gd name="connsiteX2" fmla="*/ 1990200 w 2211560"/>
              <a:gd name="connsiteY2" fmla="*/ 0 h 1328133"/>
              <a:gd name="connsiteX3" fmla="*/ 2211560 w 2211560"/>
              <a:gd name="connsiteY3" fmla="*/ 221360 h 1328133"/>
              <a:gd name="connsiteX4" fmla="*/ 2211560 w 2211560"/>
              <a:gd name="connsiteY4" fmla="*/ 1106773 h 1328133"/>
              <a:gd name="connsiteX5" fmla="*/ 1990200 w 2211560"/>
              <a:gd name="connsiteY5" fmla="*/ 1328133 h 1328133"/>
              <a:gd name="connsiteX6" fmla="*/ 221360 w 2211560"/>
              <a:gd name="connsiteY6" fmla="*/ 1328133 h 1328133"/>
              <a:gd name="connsiteX7" fmla="*/ 0 w 2211560"/>
              <a:gd name="connsiteY7" fmla="*/ 1106773 h 1328133"/>
              <a:gd name="connsiteX8" fmla="*/ 0 w 2211560"/>
              <a:gd name="connsiteY8" fmla="*/ 221360 h 13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560" h="1328133">
                <a:moveTo>
                  <a:pt x="0" y="221360"/>
                </a:moveTo>
                <a:cubicBezTo>
                  <a:pt x="0" y="99106"/>
                  <a:pt x="99106" y="0"/>
                  <a:pt x="221360" y="0"/>
                </a:cubicBezTo>
                <a:lnTo>
                  <a:pt x="1990200" y="0"/>
                </a:lnTo>
                <a:cubicBezTo>
                  <a:pt x="2112454" y="0"/>
                  <a:pt x="2211560" y="99106"/>
                  <a:pt x="2211560" y="221360"/>
                </a:cubicBezTo>
                <a:lnTo>
                  <a:pt x="2211560" y="1106773"/>
                </a:lnTo>
                <a:cubicBezTo>
                  <a:pt x="2211560" y="1229027"/>
                  <a:pt x="2112454" y="1328133"/>
                  <a:pt x="1990200" y="1328133"/>
                </a:cubicBezTo>
                <a:lnTo>
                  <a:pt x="221360" y="1328133"/>
                </a:lnTo>
                <a:cubicBezTo>
                  <a:pt x="99106" y="1328133"/>
                  <a:pt x="0" y="1229027"/>
                  <a:pt x="0" y="1106773"/>
                </a:cubicBezTo>
                <a:lnTo>
                  <a:pt x="0" y="2213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654" tIns="106744" rIns="148654" bIns="10674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Supportive, responsive relationships</a:t>
            </a:r>
            <a:endParaRPr lang="en-US" sz="2200" kern="1200" dirty="0"/>
          </a:p>
        </p:txBody>
      </p:sp>
      <p:sp>
        <p:nvSpPr>
          <p:cNvPr id="9" name="Freeform 8"/>
          <p:cNvSpPr/>
          <p:nvPr/>
        </p:nvSpPr>
        <p:spPr>
          <a:xfrm>
            <a:off x="3563841" y="4392098"/>
            <a:ext cx="3931662" cy="1062506"/>
          </a:xfrm>
          <a:custGeom>
            <a:avLst/>
            <a:gdLst>
              <a:gd name="connsiteX0" fmla="*/ 177088 w 1062506"/>
              <a:gd name="connsiteY0" fmla="*/ 0 h 3931662"/>
              <a:gd name="connsiteX1" fmla="*/ 885418 w 1062506"/>
              <a:gd name="connsiteY1" fmla="*/ 0 h 3931662"/>
              <a:gd name="connsiteX2" fmla="*/ 1062506 w 1062506"/>
              <a:gd name="connsiteY2" fmla="*/ 177088 h 3931662"/>
              <a:gd name="connsiteX3" fmla="*/ 1062506 w 1062506"/>
              <a:gd name="connsiteY3" fmla="*/ 3931662 h 3931662"/>
              <a:gd name="connsiteX4" fmla="*/ 1062506 w 1062506"/>
              <a:gd name="connsiteY4" fmla="*/ 3931662 h 3931662"/>
              <a:gd name="connsiteX5" fmla="*/ 0 w 1062506"/>
              <a:gd name="connsiteY5" fmla="*/ 3931662 h 3931662"/>
              <a:gd name="connsiteX6" fmla="*/ 0 w 1062506"/>
              <a:gd name="connsiteY6" fmla="*/ 3931662 h 3931662"/>
              <a:gd name="connsiteX7" fmla="*/ 0 w 1062506"/>
              <a:gd name="connsiteY7" fmla="*/ 177088 h 3931662"/>
              <a:gd name="connsiteX8" fmla="*/ 177088 w 1062506"/>
              <a:gd name="connsiteY8" fmla="*/ 0 h 393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506" h="3931662">
                <a:moveTo>
                  <a:pt x="1062506" y="655291"/>
                </a:moveTo>
                <a:lnTo>
                  <a:pt x="1062506" y="3276371"/>
                </a:lnTo>
                <a:cubicBezTo>
                  <a:pt x="1062506" y="3638278"/>
                  <a:pt x="1041080" y="3931662"/>
                  <a:pt x="1014649" y="3931662"/>
                </a:cubicBezTo>
                <a:lnTo>
                  <a:pt x="0" y="3931662"/>
                </a:lnTo>
                <a:lnTo>
                  <a:pt x="0" y="3931662"/>
                </a:lnTo>
                <a:lnTo>
                  <a:pt x="0" y="0"/>
                </a:lnTo>
                <a:lnTo>
                  <a:pt x="0" y="0"/>
                </a:lnTo>
                <a:lnTo>
                  <a:pt x="1014649" y="0"/>
                </a:lnTo>
                <a:cubicBezTo>
                  <a:pt x="1041080" y="0"/>
                  <a:pt x="1062506" y="293384"/>
                  <a:pt x="1062506" y="655291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1" tIns="80442" rIns="109016" bIns="80442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Limit risk opportunities; clear expectations and consequences</a:t>
            </a:r>
            <a:endParaRPr lang="en-US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500" kern="1200" dirty="0" smtClean="0"/>
              <a:t>Time and space to relax and calm down</a:t>
            </a:r>
            <a:endParaRPr lang="en-US" sz="1500" kern="1200" dirty="0"/>
          </a:p>
        </p:txBody>
      </p:sp>
      <p:sp>
        <p:nvSpPr>
          <p:cNvPr id="10" name="Freeform 9"/>
          <p:cNvSpPr/>
          <p:nvPr/>
        </p:nvSpPr>
        <p:spPr>
          <a:xfrm>
            <a:off x="1352281" y="4259285"/>
            <a:ext cx="2211560" cy="1328133"/>
          </a:xfrm>
          <a:custGeom>
            <a:avLst/>
            <a:gdLst>
              <a:gd name="connsiteX0" fmla="*/ 0 w 2211560"/>
              <a:gd name="connsiteY0" fmla="*/ 221360 h 1328133"/>
              <a:gd name="connsiteX1" fmla="*/ 221360 w 2211560"/>
              <a:gd name="connsiteY1" fmla="*/ 0 h 1328133"/>
              <a:gd name="connsiteX2" fmla="*/ 1990200 w 2211560"/>
              <a:gd name="connsiteY2" fmla="*/ 0 h 1328133"/>
              <a:gd name="connsiteX3" fmla="*/ 2211560 w 2211560"/>
              <a:gd name="connsiteY3" fmla="*/ 221360 h 1328133"/>
              <a:gd name="connsiteX4" fmla="*/ 2211560 w 2211560"/>
              <a:gd name="connsiteY4" fmla="*/ 1106773 h 1328133"/>
              <a:gd name="connsiteX5" fmla="*/ 1990200 w 2211560"/>
              <a:gd name="connsiteY5" fmla="*/ 1328133 h 1328133"/>
              <a:gd name="connsiteX6" fmla="*/ 221360 w 2211560"/>
              <a:gd name="connsiteY6" fmla="*/ 1328133 h 1328133"/>
              <a:gd name="connsiteX7" fmla="*/ 0 w 2211560"/>
              <a:gd name="connsiteY7" fmla="*/ 1106773 h 1328133"/>
              <a:gd name="connsiteX8" fmla="*/ 0 w 2211560"/>
              <a:gd name="connsiteY8" fmla="*/ 221360 h 132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1560" h="1328133">
                <a:moveTo>
                  <a:pt x="0" y="221360"/>
                </a:moveTo>
                <a:cubicBezTo>
                  <a:pt x="0" y="99106"/>
                  <a:pt x="99106" y="0"/>
                  <a:pt x="221360" y="0"/>
                </a:cubicBezTo>
                <a:lnTo>
                  <a:pt x="1990200" y="0"/>
                </a:lnTo>
                <a:cubicBezTo>
                  <a:pt x="2112454" y="0"/>
                  <a:pt x="2211560" y="99106"/>
                  <a:pt x="2211560" y="221360"/>
                </a:cubicBezTo>
                <a:lnTo>
                  <a:pt x="2211560" y="1106773"/>
                </a:lnTo>
                <a:cubicBezTo>
                  <a:pt x="2211560" y="1229027"/>
                  <a:pt x="2112454" y="1328133"/>
                  <a:pt x="1990200" y="1328133"/>
                </a:cubicBezTo>
                <a:lnTo>
                  <a:pt x="221360" y="1328133"/>
                </a:lnTo>
                <a:cubicBezTo>
                  <a:pt x="99106" y="1328133"/>
                  <a:pt x="0" y="1229027"/>
                  <a:pt x="0" y="1106773"/>
                </a:cubicBezTo>
                <a:lnTo>
                  <a:pt x="0" y="22136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8654" tIns="106744" rIns="148654" bIns="106744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kern="1200" dirty="0" smtClean="0"/>
              <a:t>Structure the environment</a:t>
            </a:r>
            <a:endParaRPr lang="en-US" sz="2200" kern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66629" y="427025"/>
            <a:ext cx="8406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Activity: How do we make this model work for us?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98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522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Empathic Communication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826053"/>
              </p:ext>
            </p:extLst>
          </p:nvPr>
        </p:nvGraphicFramePr>
        <p:xfrm>
          <a:off x="1323278" y="1932259"/>
          <a:ext cx="5947317" cy="3721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16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Active Listening</a:t>
            </a:r>
          </a:p>
        </p:txBody>
      </p:sp>
      <p:sp>
        <p:nvSpPr>
          <p:cNvPr id="6148" name="Content Placeholder 6"/>
          <p:cNvSpPr>
            <a:spLocks noGrp="1"/>
          </p:cNvSpPr>
          <p:nvPr>
            <p:ph idx="1"/>
          </p:nvPr>
        </p:nvSpPr>
        <p:spPr>
          <a:xfrm>
            <a:off x="822960" y="2071856"/>
            <a:ext cx="3882856" cy="413132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Listening for meaning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Attentive to speaker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Reflecting facts and feelings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Interpreting meaning, feelings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Withholding opinions and judgment</a:t>
            </a:r>
          </a:p>
        </p:txBody>
      </p:sp>
      <p:pic>
        <p:nvPicPr>
          <p:cNvPr id="12293" name="Picture 2" descr="http://www.imontvbitch.com/wp-content/uploads/2009/09/active_liste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16" y="1985497"/>
            <a:ext cx="3833343" cy="404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6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21" t="12361" r="5049" b="9167"/>
          <a:stretch/>
        </p:blipFill>
        <p:spPr>
          <a:xfrm>
            <a:off x="485776" y="371475"/>
            <a:ext cx="7791450" cy="511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788" y="5819775"/>
            <a:ext cx="7591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www.edweek.org/ew/section/multimedia/illustration-microaggressions-in-the-classroom.html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85788" y="6372805"/>
            <a:ext cx="704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Beware of </a:t>
            </a:r>
            <a:r>
              <a:rPr lang="en-US" sz="2400" dirty="0" err="1">
                <a:solidFill>
                  <a:schemeClr val="bg1"/>
                </a:solidFill>
              </a:rPr>
              <a:t>M</a:t>
            </a:r>
            <a:r>
              <a:rPr lang="en-US" sz="2400" dirty="0" err="1" smtClean="0">
                <a:solidFill>
                  <a:schemeClr val="bg1"/>
                </a:solidFill>
              </a:rPr>
              <a:t>icroaggressions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Kindness - </a:t>
            </a:r>
            <a:r>
              <a:rPr lang="en-US" sz="4000" dirty="0" err="1" smtClean="0"/>
              <a:t>Microaffirmations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endParaRPr lang="en-US" dirty="0" smtClean="0"/>
          </a:p>
          <a:p>
            <a:r>
              <a:rPr lang="en-US" u="sng" dirty="0">
                <a:hlinkClick r:id="rId3"/>
              </a:rPr>
              <a:t>https://www.gse.harvard.edu/news/uk/16/12/accentuate-positive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Nodding </a:t>
            </a:r>
            <a:r>
              <a:rPr lang="en-US" dirty="0"/>
              <a:t>and making eye contact with </a:t>
            </a:r>
            <a:r>
              <a:rPr lang="en-US" dirty="0" smtClean="0"/>
              <a:t>youth </a:t>
            </a:r>
            <a:r>
              <a:rPr lang="en-US" dirty="0"/>
              <a:t>while they’re talking</a:t>
            </a:r>
          </a:p>
          <a:p>
            <a:pPr lvl="0"/>
            <a:r>
              <a:rPr lang="en-US" dirty="0"/>
              <a:t>Making sure to call on </a:t>
            </a:r>
            <a:r>
              <a:rPr lang="en-US" dirty="0" smtClean="0"/>
              <a:t>all youth </a:t>
            </a:r>
            <a:r>
              <a:rPr lang="en-US" dirty="0"/>
              <a:t>equally</a:t>
            </a:r>
          </a:p>
          <a:p>
            <a:pPr lvl="0"/>
            <a:r>
              <a:rPr lang="en-US" dirty="0"/>
              <a:t>Referring to </a:t>
            </a:r>
            <a:r>
              <a:rPr lang="en-US" dirty="0" smtClean="0"/>
              <a:t>every young person </a:t>
            </a:r>
            <a:r>
              <a:rPr lang="en-US" dirty="0"/>
              <a:t>by </a:t>
            </a:r>
            <a:r>
              <a:rPr lang="en-US" dirty="0" smtClean="0"/>
              <a:t>their </a:t>
            </a:r>
            <a:r>
              <a:rPr lang="en-US" dirty="0"/>
              <a:t>name</a:t>
            </a:r>
          </a:p>
          <a:p>
            <a:pPr lvl="0"/>
            <a:r>
              <a:rPr lang="en-US" dirty="0"/>
              <a:t>Using inclusive language — for instance, talk about “families” instead of “parents”</a:t>
            </a:r>
          </a:p>
          <a:p>
            <a:pPr lvl="0"/>
            <a:r>
              <a:rPr lang="en-US" dirty="0"/>
              <a:t>Openly giving praise for a wide-range of actions, from answering a question right to sitting still during a lesson</a:t>
            </a:r>
          </a:p>
          <a:p>
            <a:pPr lvl="0"/>
            <a:r>
              <a:rPr lang="en-US" dirty="0"/>
              <a:t>Staying enthusiastic when interacting with </a:t>
            </a:r>
            <a:r>
              <a:rPr lang="en-US" dirty="0" smtClean="0"/>
              <a:t>youth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Strengthen Executive Functions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Working memory</a:t>
            </a:r>
            <a:r>
              <a:rPr lang="en-US" sz="2000" dirty="0" smtClean="0"/>
              <a:t> governs our ability to retain and manipulate distinct pieces of information over short periods of time.</a:t>
            </a:r>
          </a:p>
          <a:p>
            <a:r>
              <a:rPr lang="en-US" sz="2000" b="1" dirty="0" smtClean="0"/>
              <a:t>Mental flexibility</a:t>
            </a:r>
            <a:r>
              <a:rPr lang="en-US" sz="2000" dirty="0" smtClean="0"/>
              <a:t> helps us to sustain or shift attention in response to different demands or to apply different rules in different settings.</a:t>
            </a:r>
          </a:p>
          <a:p>
            <a:r>
              <a:rPr lang="en-US" sz="2000" b="1" dirty="0" smtClean="0"/>
              <a:t>Self-control </a:t>
            </a:r>
            <a:r>
              <a:rPr lang="en-US" sz="2000" dirty="0" smtClean="0"/>
              <a:t>enables us to set priorities and resist impulsive actions or responses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Source: Harvard’s Usable Knowledge: Executive Functions &amp; Self-Regulation</a:t>
            </a:r>
          </a:p>
          <a:p>
            <a:pPr marL="0" indent="0">
              <a:buNone/>
            </a:pPr>
            <a:r>
              <a:rPr lang="en-US" sz="1400" dirty="0">
                <a:hlinkClick r:id="rId3"/>
              </a:rPr>
              <a:t>https://developingchild.harvard.edu/science/key-concepts/executive-function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23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559130"/>
          </a:xfrm>
        </p:spPr>
        <p:txBody>
          <a:bodyPr/>
          <a:lstStyle/>
          <a:p>
            <a:r>
              <a:rPr lang="en-US" sz="4000" dirty="0" smtClean="0"/>
              <a:t>Self-Control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8959" y="1351955"/>
            <a:ext cx="7543801" cy="1012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Walter </a:t>
            </a:r>
            <a:r>
              <a:rPr lang="en-US" sz="2000" dirty="0" err="1" smtClean="0"/>
              <a:t>Mischel</a:t>
            </a:r>
            <a:r>
              <a:rPr lang="en-US" sz="2000" dirty="0"/>
              <a:t>:</a:t>
            </a:r>
            <a:r>
              <a:rPr lang="en-US" sz="2000" dirty="0" smtClean="0"/>
              <a:t> Marshmallow Experiment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85" y="2364058"/>
            <a:ext cx="5151549" cy="3281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947996"/>
            <a:ext cx="504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https://www.youtube.com/watch?v=QX_oy9614HQ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3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865" t="20674" r="28745" b="7771"/>
          <a:stretch/>
        </p:blipFill>
        <p:spPr>
          <a:xfrm>
            <a:off x="1320832" y="1613273"/>
            <a:ext cx="6669550" cy="4282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0832" y="476518"/>
            <a:ext cx="6276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How Does Self-Regulation Develop?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0182" y="5895826"/>
            <a:ext cx="2548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Weintraub, S. et al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Executive Function Activities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 smtClean="0"/>
              <a:t>Provide experiences that promote emotional, social, cognitive, and physical development broadly, including strategies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200" dirty="0" smtClean="0"/>
              <a:t>Reduce stress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200" dirty="0" smtClean="0"/>
              <a:t>Foster social connections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200" dirty="0" smtClean="0"/>
              <a:t>Incorporate vigorous physical exercise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200" dirty="0" smtClean="0"/>
              <a:t>Increase complexity of skills step-by-step (scaffolding)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2200" dirty="0" smtClean="0"/>
              <a:t>Include repeated practice over time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Activity Guides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https://developingchild.harvard.edu/resources/activities-guide-enhancing-and-practicing-executive-function-skills-with-children-from-infancy-to-adolescence</a:t>
            </a:r>
            <a:r>
              <a:rPr lang="en-US" sz="1600" dirty="0" smtClean="0">
                <a:hlinkClick r:id="rId3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85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Integrate Stress Reducing Activities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2960" y="2355638"/>
            <a:ext cx="7543800" cy="4023360"/>
          </a:xfrm>
        </p:spPr>
        <p:txBody>
          <a:bodyPr/>
          <a:lstStyle/>
          <a:p>
            <a:r>
              <a:rPr lang="en-US" dirty="0" smtClean="0"/>
              <a:t>- Relaxation exercises</a:t>
            </a:r>
          </a:p>
          <a:p>
            <a:r>
              <a:rPr lang="en-US" dirty="0" smtClean="0"/>
              <a:t>- Physical activity</a:t>
            </a:r>
          </a:p>
          <a:p>
            <a:r>
              <a:rPr lang="en-US" dirty="0" smtClean="0"/>
              <a:t>- Walks/activities in nature</a:t>
            </a:r>
          </a:p>
          <a:p>
            <a:r>
              <a:rPr lang="en-US" dirty="0" smtClean="0"/>
              <a:t>- </a:t>
            </a:r>
            <a:r>
              <a:rPr lang="en-US" dirty="0"/>
              <a:t>C</a:t>
            </a:r>
            <a:r>
              <a:rPr lang="en-US" dirty="0" smtClean="0"/>
              <a:t>reative/arts activities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85" y="2015067"/>
            <a:ext cx="38385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Adolescence: It starts with 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2077647"/>
            <a:ext cx="4257041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Puberty, a </a:t>
            </a:r>
            <a:r>
              <a:rPr lang="en-US" sz="2400" dirty="0"/>
              <a:t>complex </a:t>
            </a:r>
            <a:r>
              <a:rPr lang="en-US" sz="2400" dirty="0" smtClean="0"/>
              <a:t>process </a:t>
            </a:r>
            <a:r>
              <a:rPr lang="en-US" sz="2400" dirty="0"/>
              <a:t>driven by hormones </a:t>
            </a:r>
            <a:r>
              <a:rPr lang="en-US" sz="2400" dirty="0" smtClean="0"/>
              <a:t>produced </a:t>
            </a:r>
            <a:r>
              <a:rPr lang="en-US" sz="2400" dirty="0"/>
              <a:t>by the sex organs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Highly </a:t>
            </a:r>
            <a:r>
              <a:rPr lang="en-US" sz="2400" dirty="0"/>
              <a:t>variable:</a:t>
            </a:r>
          </a:p>
          <a:p>
            <a:pPr marL="0" indent="0">
              <a:buNone/>
            </a:pPr>
            <a:r>
              <a:rPr lang="en-US" sz="2400" dirty="0" smtClean="0"/>
              <a:t>    ~ </a:t>
            </a:r>
            <a:r>
              <a:rPr lang="en-US" sz="2400" dirty="0"/>
              <a:t>Girls 8-10 </a:t>
            </a:r>
          </a:p>
          <a:p>
            <a:pPr marL="0" indent="0">
              <a:buNone/>
            </a:pPr>
            <a:r>
              <a:rPr lang="en-US" sz="2400" dirty="0" smtClean="0"/>
              <a:t>    ~ </a:t>
            </a:r>
            <a:r>
              <a:rPr lang="en-US" sz="2400" dirty="0"/>
              <a:t>Boys </a:t>
            </a:r>
            <a:r>
              <a:rPr lang="en-US" sz="2400" dirty="0" smtClean="0"/>
              <a:t>10-12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sz="33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60" y="2521012"/>
            <a:ext cx="3151018" cy="315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Self-Regulation</a:t>
            </a:r>
            <a:endParaRPr lang="en-US" sz="40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2438400"/>
          <a:ext cx="5029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49" y="1831587"/>
            <a:ext cx="321862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</a:t>
            </a:r>
            <a:r>
              <a:rPr lang="en-US" sz="4000" dirty="0" smtClean="0"/>
              <a:t>ot </a:t>
            </a:r>
            <a:r>
              <a:rPr lang="en-US" sz="4000" dirty="0"/>
              <a:t>S</a:t>
            </a:r>
            <a:r>
              <a:rPr lang="en-US" sz="4000" dirty="0" smtClean="0"/>
              <a:t>pots – </a:t>
            </a:r>
            <a:r>
              <a:rPr lang="en-US" sz="4000" dirty="0"/>
              <a:t>If/Then </a:t>
            </a:r>
            <a:r>
              <a:rPr lang="en-US" sz="4000" dirty="0" smtClean="0"/>
              <a:t>Scenario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864359" y="1782877"/>
          <a:ext cx="6500884" cy="408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14506" y="5803284"/>
            <a:ext cx="1951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Walter </a:t>
            </a:r>
            <a:r>
              <a:rPr lang="en-US" sz="1600" dirty="0" err="1" smtClean="0"/>
              <a:t>Mischel</a:t>
            </a:r>
            <a:r>
              <a:rPr lang="en-US" sz="1600" dirty="0" smtClean="0"/>
              <a:t>. 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96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89851" y="5657850"/>
            <a:ext cx="7273925" cy="7429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://www.actforyouth.net/youth_development/professionals/sel/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231" t="25699" r="21260" b="12734"/>
          <a:stretch/>
        </p:blipFill>
        <p:spPr>
          <a:xfrm>
            <a:off x="422913" y="734483"/>
            <a:ext cx="8393373" cy="45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Problem solving &amp; Goal setting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2312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000" t="22567" r="34634" b="8281"/>
          <a:stretch/>
        </p:blipFill>
        <p:spPr>
          <a:xfrm>
            <a:off x="479366" y="106420"/>
            <a:ext cx="5469878" cy="66386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66933" y="5757333"/>
            <a:ext cx="2652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http://www.learnalberta.ca/content/insp/html/student/problemsolvingstrategy.pdf</a:t>
            </a:r>
          </a:p>
        </p:txBody>
      </p:sp>
    </p:spTree>
    <p:extLst>
      <p:ext uri="{BB962C8B-B14F-4D97-AF65-F5344CB8AC3E}">
        <p14:creationId xmlns:p14="http://schemas.microsoft.com/office/powerpoint/2010/main" val="11261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957" t="18750" r="12535" b="1438"/>
          <a:stretch/>
        </p:blipFill>
        <p:spPr>
          <a:xfrm>
            <a:off x="475323" y="518985"/>
            <a:ext cx="8250014" cy="4709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944" y="5898524"/>
            <a:ext cx="758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NYU Character Lab</a:t>
            </a:r>
            <a:r>
              <a:rPr lang="en-US" dirty="0"/>
              <a:t>: Self-Control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www.characterlab.org/self-control/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15479" y="2565694"/>
            <a:ext cx="2332382" cy="7156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And then there is WOOP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34" t="17565" r="7575"/>
          <a:stretch/>
        </p:blipFill>
        <p:spPr>
          <a:xfrm>
            <a:off x="1315844" y="2118731"/>
            <a:ext cx="6479493" cy="3314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2445" y="5563325"/>
            <a:ext cx="4430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NYU Character Lab</a:t>
            </a:r>
          </a:p>
          <a:p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www.characterlab.org/woop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94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244" t="24193" r="24368" b="3079"/>
          <a:stretch/>
        </p:blipFill>
        <p:spPr>
          <a:xfrm>
            <a:off x="469556" y="159793"/>
            <a:ext cx="8340811" cy="654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5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takeaways?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1" y="2032000"/>
            <a:ext cx="4890154" cy="279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Resources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822960" y="1845733"/>
            <a:ext cx="3972064" cy="4599671"/>
          </a:xfrm>
        </p:spPr>
        <p:txBody>
          <a:bodyPr>
            <a:normAutofit/>
          </a:bodyPr>
          <a:lstStyle/>
          <a:p>
            <a:pPr marL="112713" indent="6350">
              <a:buFont typeface="Wingdings 2" pitchFamily="18" charset="2"/>
              <a:buNone/>
            </a:pPr>
            <a:r>
              <a:rPr lang="en-US" sz="1800" dirty="0" smtClean="0"/>
              <a:t>McNeely, C. et al. 2009. </a:t>
            </a:r>
            <a:r>
              <a:rPr lang="en-US" sz="1800" i="1" dirty="0" smtClean="0"/>
              <a:t>The </a:t>
            </a:r>
            <a:r>
              <a:rPr lang="en-US" sz="1800" i="1" dirty="0" smtClean="0"/>
              <a:t>Teen Years Explained: A Guide to Healthy Adolescent Development</a:t>
            </a:r>
            <a:r>
              <a:rPr lang="en-US" sz="1800" dirty="0" smtClean="0"/>
              <a:t>. Johns Hopkins University  School of Public Health </a:t>
            </a:r>
            <a:r>
              <a:rPr lang="en-US" sz="1800" u="sng" dirty="0" smtClean="0">
                <a:hlinkClick r:id="rId3"/>
              </a:rPr>
              <a:t>http://www.jhsph.edu/adolescenthealth/_includes/Interactive%20Guide.pdf</a:t>
            </a:r>
            <a:r>
              <a:rPr lang="en-US" sz="1800" dirty="0" smtClean="0"/>
              <a:t> </a:t>
            </a:r>
            <a:endParaRPr lang="en-US" sz="1800" dirty="0"/>
          </a:p>
          <a:p>
            <a:pPr marL="112713" indent="6350">
              <a:buFont typeface="Wingdings 2" pitchFamily="18" charset="2"/>
              <a:buNone/>
            </a:pPr>
            <a:endParaRPr lang="en-US" sz="400" dirty="0" smtClean="0"/>
          </a:p>
          <a:p>
            <a:pPr marL="112713" indent="6350">
              <a:buFont typeface="Wingdings 2" pitchFamily="18" charset="2"/>
              <a:buNone/>
            </a:pPr>
            <a:r>
              <a:rPr lang="en-US" sz="1800" dirty="0" smtClean="0"/>
              <a:t>Walter </a:t>
            </a:r>
            <a:r>
              <a:rPr lang="en-US" sz="1800" dirty="0" err="1" smtClean="0"/>
              <a:t>Mischel</a:t>
            </a:r>
            <a:r>
              <a:rPr lang="en-US" sz="1800" dirty="0" smtClean="0"/>
              <a:t>. 2014. </a:t>
            </a:r>
            <a:r>
              <a:rPr lang="en-US" sz="1800" i="1" dirty="0" smtClean="0"/>
              <a:t>The Marshmallow Test</a:t>
            </a:r>
            <a:r>
              <a:rPr lang="en-US" sz="1800" dirty="0" smtClean="0"/>
              <a:t>. New York: Little, Brown Spark</a:t>
            </a:r>
          </a:p>
          <a:p>
            <a:pPr marL="112713" indent="6350">
              <a:buFont typeface="Wingdings 2" pitchFamily="18" charset="2"/>
              <a:buNone/>
            </a:pPr>
            <a:r>
              <a:rPr lang="en-US" sz="1800" dirty="0" smtClean="0"/>
              <a:t>Laurence Steinberg. 2014. </a:t>
            </a:r>
            <a:r>
              <a:rPr lang="en-US" sz="1800" i="1" dirty="0" smtClean="0"/>
              <a:t>Age of Opportunity. </a:t>
            </a:r>
            <a:r>
              <a:rPr lang="en-US" sz="1800" dirty="0" smtClean="0"/>
              <a:t>New York: </a:t>
            </a:r>
            <a:r>
              <a:rPr lang="en-US" sz="1800" dirty="0" err="1"/>
              <a:t>Eamon</a:t>
            </a:r>
            <a:r>
              <a:rPr lang="en-US" sz="1800" dirty="0"/>
              <a:t> Dolan/Houghton Mifflin Harcourt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4443" b="1334"/>
          <a:stretch>
            <a:fillRect/>
          </a:stretch>
        </p:blipFill>
        <p:spPr bwMode="auto">
          <a:xfrm>
            <a:off x="5497552" y="1377382"/>
            <a:ext cx="1607615" cy="230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98" y="2718187"/>
            <a:ext cx="1494262" cy="2246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22" y="3841460"/>
            <a:ext cx="1534478" cy="234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4801" y="3084798"/>
            <a:ext cx="7391400" cy="30480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+mn-lt"/>
              </a:rPr>
              <a:t>Cells </a:t>
            </a:r>
            <a:r>
              <a:rPr lang="en-US" sz="2200" dirty="0">
                <a:latin typeface="+mn-lt"/>
              </a:rPr>
              <a:t>(neurons) are the building blocks of different structures within the brain </a:t>
            </a:r>
            <a:r>
              <a:rPr lang="en-US" sz="2200" dirty="0" smtClean="0">
                <a:latin typeface="+mn-lt"/>
              </a:rPr>
              <a:t>(gray matter)</a:t>
            </a:r>
            <a:endParaRPr lang="en-US" sz="2200" dirty="0">
              <a:latin typeface="+mn-lt"/>
            </a:endParaRPr>
          </a:p>
          <a:p>
            <a:r>
              <a:rPr lang="en-US" sz="2200" dirty="0">
                <a:latin typeface="+mn-lt"/>
              </a:rPr>
              <a:t>Nerve </a:t>
            </a:r>
            <a:r>
              <a:rPr lang="en-US" sz="2200" dirty="0" smtClean="0">
                <a:latin typeface="+mn-lt"/>
              </a:rPr>
              <a:t>fibers/tracts </a:t>
            </a:r>
            <a:r>
              <a:rPr lang="en-US" sz="2200" dirty="0">
                <a:latin typeface="+mn-lt"/>
              </a:rPr>
              <a:t>form the highways between them </a:t>
            </a:r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Major </a:t>
            </a:r>
            <a:r>
              <a:rPr lang="en-US" sz="2200" dirty="0">
                <a:latin typeface="+mn-lt"/>
              </a:rPr>
              <a:t>critical regions are built first, then joined together, then specialized </a:t>
            </a:r>
          </a:p>
          <a:p>
            <a:r>
              <a:rPr lang="en-US" sz="2200" dirty="0">
                <a:latin typeface="+mn-lt"/>
              </a:rPr>
              <a:t>Stimulation and activity </a:t>
            </a:r>
            <a:r>
              <a:rPr lang="en-US" sz="2200" dirty="0" smtClean="0">
                <a:latin typeface="+mn-lt"/>
              </a:rPr>
              <a:t>molds </a:t>
            </a:r>
            <a:r>
              <a:rPr lang="en-US" sz="2200" dirty="0">
                <a:latin typeface="+mn-lt"/>
              </a:rPr>
              <a:t>how strongly each pathway works </a:t>
            </a:r>
          </a:p>
        </p:txBody>
      </p:sp>
      <p:sp>
        <p:nvSpPr>
          <p:cNvPr id="7" name="Rectangle 6"/>
          <p:cNvSpPr/>
          <p:nvPr/>
        </p:nvSpPr>
        <p:spPr>
          <a:xfrm>
            <a:off x="5114926" y="767957"/>
            <a:ext cx="3742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4000" dirty="0">
                <a:latin typeface="+mj-lt"/>
              </a:rPr>
              <a:t>Every brain is built like a community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1" y="381000"/>
            <a:ext cx="4374952" cy="240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1022" y="6132798"/>
            <a:ext cx="55924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 Developing Brain: Implications for Youth Program. 2014</a:t>
            </a:r>
          </a:p>
          <a:p>
            <a:r>
              <a:rPr lang="en-US" sz="1200" dirty="0">
                <a:hlinkClick r:id="rId4"/>
              </a:rPr>
              <a:t>http://www.childtrends.org/our-research/the-kristin-anderson-moore-lecture-series</a:t>
            </a:r>
            <a:r>
              <a:rPr lang="en-US" dirty="0">
                <a:hlinkClick r:id="rId4"/>
              </a:rPr>
              <a:t>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79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Harvard’s </a:t>
            </a:r>
            <a:r>
              <a:rPr lang="en-US" sz="1800" dirty="0" smtClean="0"/>
              <a:t>Usable </a:t>
            </a:r>
            <a:r>
              <a:rPr lang="en-US" sz="1800" dirty="0"/>
              <a:t>Knowledge</a:t>
            </a:r>
            <a:r>
              <a:rPr lang="en-US" sz="1800" b="1" dirty="0"/>
              <a:t>: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/>
              <a:t>- Fun and (Brain</a:t>
            </a:r>
            <a:r>
              <a:rPr lang="en-US" sz="1800" dirty="0"/>
              <a:t>) Games 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www.gse.harvard.edu/news/uk/16/08/fun-and-brain-games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- Executive </a:t>
            </a:r>
            <a:r>
              <a:rPr lang="en-US" sz="1800" dirty="0"/>
              <a:t>Functions &amp; </a:t>
            </a:r>
            <a:r>
              <a:rPr lang="en-US" sz="1800" dirty="0" smtClean="0"/>
              <a:t>Self-Regulation </a:t>
            </a:r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://developingchild.harvard.edu/science/key-concepts/executive-function/</a:t>
            </a:r>
            <a:r>
              <a:rPr lang="en-US" sz="1800" dirty="0"/>
              <a:t> 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 smtClean="0"/>
              <a:t>Tools for Success </a:t>
            </a:r>
            <a:r>
              <a:rPr lang="en-US" sz="1800" dirty="0" smtClean="0">
                <a:hlinkClick r:id="rId5"/>
              </a:rPr>
              <a:t>https</a:t>
            </a:r>
            <a:r>
              <a:rPr lang="en-US" sz="1800" dirty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www.gse.harvard.edu/news/uk/16/03/tools-success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ACF. Office of Planning, Research &amp; Evaluation (OPRE): </a:t>
            </a:r>
          </a:p>
          <a:p>
            <a:pPr>
              <a:buFontTx/>
              <a:buChar char="-"/>
            </a:pPr>
            <a:r>
              <a:rPr lang="en-US" sz="1800" dirty="0" smtClean="0"/>
              <a:t>Toxic Stress and Self-Regulations Reports </a:t>
            </a:r>
            <a:r>
              <a:rPr lang="en-US" sz="1800" dirty="0" smtClean="0">
                <a:hlinkClick r:id="rId6"/>
              </a:rPr>
              <a:t>https</a:t>
            </a:r>
            <a:r>
              <a:rPr lang="en-US" sz="1800" dirty="0">
                <a:hlinkClick r:id="rId6"/>
              </a:rPr>
              <a:t>://</a:t>
            </a:r>
            <a:r>
              <a:rPr lang="en-US" sz="1800" dirty="0" smtClean="0">
                <a:hlinkClick r:id="rId6"/>
              </a:rPr>
              <a:t>www.acf.hhs.gov/opre/research/project/toxic-stress-and-self-regulation-reports</a:t>
            </a:r>
            <a:r>
              <a:rPr lang="en-US" sz="1800" dirty="0" smtClean="0"/>
              <a:t> 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j-lt"/>
              </a:rPr>
              <a:t>Resources</a:t>
            </a: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dirty="0" smtClean="0"/>
              <a:t>Brain Facts</a:t>
            </a:r>
          </a:p>
          <a:p>
            <a:pPr marL="0" indent="0">
              <a:buNone/>
            </a:pPr>
            <a:r>
              <a:rPr lang="en-US" sz="2300" dirty="0" smtClean="0">
                <a:hlinkClick r:id="rId3"/>
              </a:rPr>
              <a:t>www.brainfacts.org</a:t>
            </a:r>
            <a:r>
              <a:rPr lang="en-US" sz="2300" dirty="0" smtClean="0"/>
              <a:t> </a:t>
            </a:r>
          </a:p>
          <a:p>
            <a:pPr marL="0" indent="0">
              <a:buNone/>
            </a:pPr>
            <a:r>
              <a:rPr lang="en-US" sz="2300" dirty="0"/>
              <a:t>Teen Brain - Frontline Special on PBS</a:t>
            </a:r>
          </a:p>
          <a:p>
            <a:pPr marL="0" indent="0">
              <a:buNone/>
            </a:pPr>
            <a:r>
              <a:rPr lang="en-US" sz="2300" dirty="0">
                <a:hlinkClick r:id="rId4"/>
              </a:rPr>
              <a:t>http://www.pbs.org/wgbh/pages/frontline/shows/teenbrain</a:t>
            </a:r>
            <a:r>
              <a:rPr lang="en-US" sz="2300" dirty="0"/>
              <a:t> </a:t>
            </a:r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r>
              <a:rPr lang="en-US" sz="2300" dirty="0" smtClean="0"/>
              <a:t>ACT for Youth</a:t>
            </a:r>
            <a:r>
              <a:rPr lang="en-US" sz="2300" dirty="0"/>
              <a:t> </a:t>
            </a:r>
            <a:r>
              <a:rPr lang="en-US" sz="2300" dirty="0" smtClean="0"/>
              <a:t>– </a:t>
            </a:r>
            <a:r>
              <a:rPr lang="en-US" sz="2300" dirty="0" smtClean="0">
                <a:hlinkClick r:id="rId5"/>
              </a:rPr>
              <a:t>www.actforyouth.net</a:t>
            </a:r>
            <a:r>
              <a:rPr lang="en-US" sz="2300" dirty="0" smtClean="0"/>
              <a:t> </a:t>
            </a:r>
          </a:p>
          <a:p>
            <a:pPr marL="0" indent="0">
              <a:buNone/>
            </a:pPr>
            <a:r>
              <a:rPr lang="en-US" sz="2300" dirty="0" smtClean="0"/>
              <a:t>	Adolescent Development (including toolkit)</a:t>
            </a:r>
          </a:p>
          <a:p>
            <a:pPr marL="0" indent="0">
              <a:buNone/>
            </a:pPr>
            <a:r>
              <a:rPr lang="en-US" sz="2300" dirty="0" smtClean="0"/>
              <a:t>	</a:t>
            </a:r>
            <a:r>
              <a:rPr lang="en-US" sz="2300" dirty="0" smtClean="0">
                <a:hlinkClick r:id="rId6"/>
              </a:rPr>
              <a:t>http</a:t>
            </a:r>
            <a:r>
              <a:rPr lang="en-US" sz="2300" dirty="0">
                <a:hlinkClick r:id="rId6"/>
              </a:rPr>
              <a:t>://</a:t>
            </a:r>
            <a:r>
              <a:rPr lang="en-US" sz="2300" dirty="0" smtClean="0">
                <a:hlinkClick r:id="rId6"/>
              </a:rPr>
              <a:t>www.actforyouth.net/adolescence</a:t>
            </a:r>
            <a:r>
              <a:rPr lang="en-US" sz="2300" dirty="0" smtClean="0"/>
              <a:t> </a:t>
            </a:r>
          </a:p>
          <a:p>
            <a:pPr marL="0" indent="0">
              <a:buNone/>
            </a:pPr>
            <a:r>
              <a:rPr lang="en-US" sz="2300" dirty="0" smtClean="0"/>
              <a:t>	Professional development for youth workers</a:t>
            </a:r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>
                <a:hlinkClick r:id="rId7"/>
              </a:rPr>
              <a:t>http://www.actforyouth.net/youth_development/professionals</a:t>
            </a:r>
            <a:r>
              <a:rPr lang="en-US" sz="2300" dirty="0" smtClean="0">
                <a:hlinkClick r:id="rId7"/>
              </a:rPr>
              <a:t>/</a:t>
            </a:r>
            <a:r>
              <a:rPr lang="en-US" sz="2300" dirty="0" smtClean="0"/>
              <a:t> </a:t>
            </a:r>
            <a:endParaRPr lang="en-US" sz="2300" dirty="0"/>
          </a:p>
          <a:p>
            <a:pPr marL="0" indent="0">
              <a:buNone/>
            </a:pPr>
            <a:r>
              <a:rPr lang="en-US" sz="2000" dirty="0" smtClean="0"/>
              <a:t>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5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2" y="912340"/>
            <a:ext cx="2627870" cy="2221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028" y="2912075"/>
            <a:ext cx="54369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Jutta</a:t>
            </a:r>
            <a:r>
              <a:rPr lang="en-US" sz="2000" dirty="0" smtClean="0"/>
              <a:t> Dotterweich</a:t>
            </a:r>
          </a:p>
          <a:p>
            <a:r>
              <a:rPr lang="en-US" sz="2000" dirty="0" smtClean="0"/>
              <a:t>Director of Training</a:t>
            </a:r>
          </a:p>
          <a:p>
            <a:r>
              <a:rPr lang="en-US" sz="2000" dirty="0" smtClean="0"/>
              <a:t>ACT for Youth Center for Community Action</a:t>
            </a:r>
          </a:p>
          <a:p>
            <a:r>
              <a:rPr lang="en-US" sz="2000" dirty="0" smtClean="0"/>
              <a:t>BCTR, Cornell University</a:t>
            </a:r>
          </a:p>
          <a:p>
            <a:r>
              <a:rPr lang="en-US" sz="2000" dirty="0">
                <a:hlinkClick r:id="rId4"/>
              </a:rPr>
              <a:t>www.actforyouth.net</a:t>
            </a:r>
            <a:endParaRPr lang="en-US" sz="2000" dirty="0" smtClean="0">
              <a:hlinkClick r:id="rId5"/>
            </a:endParaRPr>
          </a:p>
          <a:p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 smtClean="0">
                <a:hlinkClick r:id="rId6"/>
              </a:rPr>
              <a:t>jd81@cornell.edu</a:t>
            </a:r>
            <a:endParaRPr lang="en-US" sz="2000" dirty="0" smtClean="0"/>
          </a:p>
          <a:p>
            <a:r>
              <a:rPr lang="en-US" sz="2000" dirty="0" smtClean="0"/>
              <a:t>607-255-4108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54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57200" y="1810602"/>
            <a:ext cx="34194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7200" eaLnBrk="0" hangingPunct="0"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200" dirty="0">
                <a:cs typeface="Arial" charset="0"/>
              </a:rPr>
              <a:t>Birth to 3 -- Time of rapid intellectual, emotional &amp; physical growth of brain &amp; brain “wiring</a:t>
            </a:r>
            <a:r>
              <a:rPr lang="en-US" sz="2200" dirty="0" smtClean="0">
                <a:cs typeface="Arial" charset="0"/>
              </a:rPr>
              <a:t>”</a:t>
            </a:r>
            <a:endParaRPr lang="en-US" sz="2200" dirty="0">
              <a:cs typeface="Arial" charset="0"/>
            </a:endParaRPr>
          </a:p>
          <a:p>
            <a:pPr indent="457200" eaLnBrk="0" hangingPunct="0"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200" dirty="0">
                <a:cs typeface="Arial" charset="0"/>
              </a:rPr>
              <a:t>By age 6 -- 95% of brain  development </a:t>
            </a:r>
            <a:r>
              <a:rPr lang="en-US" sz="2200" dirty="0" smtClean="0">
                <a:cs typeface="Arial" charset="0"/>
              </a:rPr>
              <a:t>completed</a:t>
            </a:r>
            <a:endParaRPr lang="en-US" sz="2200" dirty="0">
              <a:cs typeface="Arial" charset="0"/>
            </a:endParaRPr>
          </a:p>
          <a:p>
            <a:pPr indent="457200" eaLnBrk="0" hangingPunct="0"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200" dirty="0" smtClean="0">
                <a:cs typeface="Arial" charset="0"/>
              </a:rPr>
              <a:t>By age 10-12 --  </a:t>
            </a:r>
            <a:r>
              <a:rPr lang="en-US" sz="2200" dirty="0">
                <a:cs typeface="Arial" charset="0"/>
              </a:rPr>
              <a:t>2</a:t>
            </a:r>
            <a:r>
              <a:rPr lang="en-US" sz="2200" baseline="30000" dirty="0">
                <a:cs typeface="Arial" charset="0"/>
              </a:rPr>
              <a:t>nd</a:t>
            </a:r>
            <a:r>
              <a:rPr lang="en-US" sz="2200" dirty="0">
                <a:cs typeface="Arial" charset="0"/>
              </a:rPr>
              <a:t> major brain growth </a:t>
            </a:r>
            <a:r>
              <a:rPr lang="en-US" sz="2200" dirty="0" smtClean="0">
                <a:cs typeface="Arial" charset="0"/>
              </a:rPr>
              <a:t>spurt</a:t>
            </a:r>
            <a:endParaRPr lang="en-US" sz="2200" dirty="0">
              <a:cs typeface="Arial" charset="0"/>
            </a:endParaRPr>
          </a:p>
          <a:p>
            <a:pPr indent="457200" eaLnBrk="0" hangingPunct="0">
              <a:spcAft>
                <a:spcPct val="40000"/>
              </a:spcAft>
              <a:buClr>
                <a:schemeClr val="accent1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2200" dirty="0" smtClean="0">
                <a:cs typeface="Arial" charset="0"/>
              </a:rPr>
              <a:t>Adolescents </a:t>
            </a:r>
            <a:r>
              <a:rPr lang="en-US" sz="2200" dirty="0">
                <a:cs typeface="Arial" charset="0"/>
              </a:rPr>
              <a:t>(13-20s) </a:t>
            </a:r>
            <a:r>
              <a:rPr lang="en-US" sz="2200" dirty="0" smtClean="0">
                <a:cs typeface="Arial" charset="0"/>
              </a:rPr>
              <a:t>Pruning </a:t>
            </a:r>
            <a:r>
              <a:rPr lang="en-US" sz="2200" dirty="0">
                <a:cs typeface="Arial" charset="0"/>
              </a:rPr>
              <a:t>and </a:t>
            </a:r>
            <a:r>
              <a:rPr lang="en-US" sz="2200" dirty="0" smtClean="0">
                <a:cs typeface="Arial" charset="0"/>
              </a:rPr>
              <a:t>organizing</a:t>
            </a:r>
            <a:endParaRPr lang="en-US" sz="2200" dirty="0">
              <a:cs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822960" y="286604"/>
            <a:ext cx="7543800" cy="11914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 smtClean="0">
                <a:latin typeface="+mj-lt"/>
              </a:rPr>
              <a:t>Timeline of Brain Development</a:t>
            </a:r>
          </a:p>
        </p:txBody>
      </p:sp>
      <p:pic>
        <p:nvPicPr>
          <p:cNvPr id="11268" name="Picture 4" descr="prbrainma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396785"/>
            <a:ext cx="4927950" cy="321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4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24000" y="544157"/>
            <a:ext cx="4433455" cy="2727281"/>
            <a:chOff x="2832" y="335"/>
            <a:chExt cx="1920" cy="1776"/>
          </a:xfrm>
        </p:grpSpPr>
        <p:pic>
          <p:nvPicPr>
            <p:cNvPr id="10252" name="Picture 2050" descr="pruning"/>
            <p:cNvPicPr>
              <a:picLocks noChangeAspect="1" noChangeArrowheads="1"/>
            </p:cNvPicPr>
            <p:nvPr/>
          </p:nvPicPr>
          <p:blipFill>
            <a:blip r:embed="rId3" cstate="print"/>
            <a:srcRect l="2705" t="34766" r="52669" b="13489"/>
            <a:stretch>
              <a:fillRect/>
            </a:stretch>
          </p:blipFill>
          <p:spPr bwMode="auto">
            <a:xfrm>
              <a:off x="2832" y="591"/>
              <a:ext cx="1872" cy="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 Box 6"/>
            <p:cNvSpPr txBox="1">
              <a:spLocks noChangeArrowheads="1"/>
            </p:cNvSpPr>
            <p:nvPr/>
          </p:nvSpPr>
          <p:spPr bwMode="auto">
            <a:xfrm>
              <a:off x="2832" y="335"/>
              <a:ext cx="1920" cy="3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Nerve Proliferation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524000" y="3449342"/>
            <a:ext cx="4322619" cy="2883218"/>
            <a:chOff x="4080" y="2159"/>
            <a:chExt cx="1920" cy="1775"/>
          </a:xfrm>
        </p:grpSpPr>
        <p:pic>
          <p:nvPicPr>
            <p:cNvPr id="10250" name="Picture 2050" descr="pruning"/>
            <p:cNvPicPr>
              <a:picLocks noChangeAspect="1" noChangeArrowheads="1"/>
            </p:cNvPicPr>
            <p:nvPr/>
          </p:nvPicPr>
          <p:blipFill>
            <a:blip r:embed="rId3" cstate="print"/>
            <a:srcRect l="52174" t="35191" r="2899" b="13489"/>
            <a:stretch>
              <a:fillRect/>
            </a:stretch>
          </p:blipFill>
          <p:spPr bwMode="auto">
            <a:xfrm>
              <a:off x="4080" y="2399"/>
              <a:ext cx="1920" cy="1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 Box 7"/>
            <p:cNvSpPr txBox="1">
              <a:spLocks noChangeArrowheads="1"/>
            </p:cNvSpPr>
            <p:nvPr/>
          </p:nvSpPr>
          <p:spPr bwMode="auto">
            <a:xfrm>
              <a:off x="4320" y="2159"/>
              <a:ext cx="1536" cy="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Nerve Pruning</a:t>
              </a:r>
            </a:p>
          </p:txBody>
        </p:sp>
      </p:grpSp>
      <p:sp>
        <p:nvSpPr>
          <p:cNvPr id="142346" name="AutoShape 10"/>
          <p:cNvSpPr>
            <a:spLocks noChangeArrowheads="1"/>
          </p:cNvSpPr>
          <p:nvPr/>
        </p:nvSpPr>
        <p:spPr bwMode="auto">
          <a:xfrm rot="3489507">
            <a:off x="5105738" y="2864514"/>
            <a:ext cx="1777037" cy="103476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8" y="11202"/>
                </a:moveTo>
                <a:cubicBezTo>
                  <a:pt x="15490" y="11068"/>
                  <a:pt x="15496" y="10934"/>
                  <a:pt x="15496" y="10800"/>
                </a:cubicBezTo>
                <a:cubicBezTo>
                  <a:pt x="15496" y="8206"/>
                  <a:pt x="13393" y="6104"/>
                  <a:pt x="10800" y="6104"/>
                </a:cubicBezTo>
                <a:cubicBezTo>
                  <a:pt x="9695" y="6103"/>
                  <a:pt x="8626" y="6493"/>
                  <a:pt x="7780" y="7203"/>
                </a:cubicBezTo>
                <a:lnTo>
                  <a:pt x="3854" y="2529"/>
                </a:lnTo>
                <a:cubicBezTo>
                  <a:pt x="5800" y="895"/>
                  <a:pt x="8259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109"/>
                  <a:pt x="21586" y="11418"/>
                  <a:pt x="21560" y="11726"/>
                </a:cubicBezTo>
                <a:lnTo>
                  <a:pt x="24250" y="11958"/>
                </a:lnTo>
                <a:lnTo>
                  <a:pt x="18026" y="17195"/>
                </a:lnTo>
                <a:lnTo>
                  <a:pt x="12788" y="10971"/>
                </a:lnTo>
                <a:lnTo>
                  <a:pt x="15478" y="11202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2363" name="Text Box 27"/>
          <p:cNvSpPr txBox="1">
            <a:spLocks noChangeArrowheads="1"/>
          </p:cNvSpPr>
          <p:nvPr/>
        </p:nvSpPr>
        <p:spPr bwMode="auto">
          <a:xfrm>
            <a:off x="6096000" y="1245876"/>
            <a:ext cx="2078182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Tree growing branches and shoots</a:t>
            </a:r>
          </a:p>
        </p:txBody>
      </p:sp>
      <p:sp>
        <p:nvSpPr>
          <p:cNvPr id="142364" name="Text Box 28"/>
          <p:cNvSpPr txBox="1">
            <a:spLocks noChangeArrowheads="1"/>
          </p:cNvSpPr>
          <p:nvPr/>
        </p:nvSpPr>
        <p:spPr bwMode="auto">
          <a:xfrm>
            <a:off x="6622473" y="4400733"/>
            <a:ext cx="200890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Nerves that fire together</a:t>
            </a:r>
          </a:p>
        </p:txBody>
      </p:sp>
      <p:sp>
        <p:nvSpPr>
          <p:cNvPr id="142366" name="Text Box 30"/>
          <p:cNvSpPr txBox="1">
            <a:spLocks noChangeArrowheads="1"/>
          </p:cNvSpPr>
          <p:nvPr/>
        </p:nvSpPr>
        <p:spPr bwMode="auto">
          <a:xfrm>
            <a:off x="6650182" y="5472431"/>
            <a:ext cx="2008909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Get wired  together!!!</a:t>
            </a:r>
          </a:p>
        </p:txBody>
      </p:sp>
      <p:sp>
        <p:nvSpPr>
          <p:cNvPr id="142368" name="AutoShape 32"/>
          <p:cNvSpPr>
            <a:spLocks noChangeArrowheads="1"/>
          </p:cNvSpPr>
          <p:nvPr/>
        </p:nvSpPr>
        <p:spPr bwMode="auto">
          <a:xfrm rot="-2801081">
            <a:off x="6013572" y="5381615"/>
            <a:ext cx="701719" cy="623455"/>
          </a:xfrm>
          <a:prstGeom prst="lightningBol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6" grpId="0" animBg="1"/>
      <p:bldP spid="142363" grpId="0"/>
      <p:bldP spid="142364" grpId="0"/>
      <p:bldP spid="142366" grpId="0"/>
      <p:bldP spid="1423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3700" y="5526609"/>
            <a:ext cx="83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Video: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developingchild.harvard.edu/science/key-concepts/brain-architecture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457201" y="946858"/>
            <a:ext cx="77724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   A </a:t>
            </a:r>
            <a:r>
              <a:rPr lang="en-US" sz="4000" dirty="0"/>
              <a:t>T</a:t>
            </a:r>
            <a:r>
              <a:rPr lang="en-US" sz="4000" dirty="0" smtClean="0"/>
              <a:t>ime of Opportunity and Growth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400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8" b="19228"/>
          <a:stretch>
            <a:fillRect/>
          </a:stretch>
        </p:blipFill>
        <p:spPr>
          <a:xfrm>
            <a:off x="1027290" y="2027134"/>
            <a:ext cx="6858000" cy="3164976"/>
          </a:xfrm>
          <a:prstGeom prst="roundRect">
            <a:avLst>
              <a:gd name="adj" fmla="val 4380"/>
            </a:avLst>
          </a:prstGeom>
        </p:spPr>
      </p:pic>
    </p:spTree>
    <p:extLst>
      <p:ext uri="{BB962C8B-B14F-4D97-AF65-F5344CB8AC3E}">
        <p14:creationId xmlns:p14="http://schemas.microsoft.com/office/powerpoint/2010/main" val="10717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83" y="2122296"/>
            <a:ext cx="3540101" cy="305892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42863"/>
            <a:ext cx="8463775" cy="117370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Brain Centers </a:t>
            </a:r>
            <a:r>
              <a:rPr lang="en-US" sz="4000" dirty="0"/>
              <a:t>M</a:t>
            </a:r>
            <a:r>
              <a:rPr lang="en-US" sz="4000" dirty="0" smtClean="0"/>
              <a:t>ature at Different  </a:t>
            </a:r>
            <a:r>
              <a:rPr lang="en-US" sz="4000" dirty="0"/>
              <a:t>T</a:t>
            </a:r>
            <a:r>
              <a:rPr lang="en-US" sz="4000" dirty="0" smtClean="0"/>
              <a:t>imes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1" y="5465526"/>
            <a:ext cx="808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Cerebellum/Stem                             Limbic System                         Prefrontal Cortex</a:t>
            </a:r>
          </a:p>
        </p:txBody>
      </p:sp>
      <p:sp>
        <p:nvSpPr>
          <p:cNvPr id="8" name="Down Arrow 7"/>
          <p:cNvSpPr/>
          <p:nvPr/>
        </p:nvSpPr>
        <p:spPr>
          <a:xfrm rot="16200000">
            <a:off x="4239174" y="2154830"/>
            <a:ext cx="356568" cy="7624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55774" y="5804080"/>
            <a:ext cx="1030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Age 25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311" y="5813087"/>
            <a:ext cx="1118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Birth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2"/>
            <a:ext cx="7772400" cy="109636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Limbic System</a:t>
            </a: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9" y="1961280"/>
            <a:ext cx="5468156" cy="3492924"/>
          </a:xfrm>
        </p:spPr>
      </p:pic>
      <p:sp>
        <p:nvSpPr>
          <p:cNvPr id="7" name="TextBox 6"/>
          <p:cNvSpPr txBox="1"/>
          <p:nvPr/>
        </p:nvSpPr>
        <p:spPr>
          <a:xfrm>
            <a:off x="6503831" y="2266683"/>
            <a:ext cx="20606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/>
              <a:t>Emotion and reward </a:t>
            </a:r>
            <a:r>
              <a:rPr lang="en-US" sz="2400" dirty="0" smtClean="0"/>
              <a:t>center:</a:t>
            </a:r>
            <a:endParaRPr lang="en-US" sz="2400" dirty="0"/>
          </a:p>
          <a:p>
            <a:pPr>
              <a:buFontTx/>
              <a:buChar char="•"/>
              <a:defRPr/>
            </a:pPr>
            <a:r>
              <a:rPr lang="en-US" sz="2400" dirty="0"/>
              <a:t>Arousal</a:t>
            </a:r>
          </a:p>
          <a:p>
            <a:pPr>
              <a:buFontTx/>
              <a:buChar char="•"/>
              <a:defRPr/>
            </a:pPr>
            <a:r>
              <a:rPr lang="en-US" sz="2400" dirty="0"/>
              <a:t>Desire</a:t>
            </a:r>
          </a:p>
          <a:p>
            <a:pPr>
              <a:buFontTx/>
              <a:buChar char="•"/>
              <a:defRPr/>
            </a:pPr>
            <a:r>
              <a:rPr lang="en-US" sz="2400" dirty="0"/>
              <a:t>Fear</a:t>
            </a:r>
          </a:p>
          <a:p>
            <a:pPr>
              <a:buFontTx/>
              <a:buChar char="•"/>
              <a:defRPr/>
            </a:pPr>
            <a:r>
              <a:rPr lang="en-US" sz="2400" dirty="0"/>
              <a:t>Grief</a:t>
            </a:r>
          </a:p>
          <a:p>
            <a:pPr>
              <a:buFontTx/>
              <a:buChar char="•"/>
              <a:defRPr/>
            </a:pP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48375" y="5784084"/>
            <a:ext cx="343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Hot Cognition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1661</TotalTime>
  <Words>1563</Words>
  <Application>Microsoft Office PowerPoint</Application>
  <PresentationFormat>On-screen Show (4:3)</PresentationFormat>
  <Paragraphs>330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Tahoma</vt:lpstr>
      <vt:lpstr>Wingdings</vt:lpstr>
      <vt:lpstr>Wingdings 2</vt:lpstr>
      <vt:lpstr>Retrospect</vt:lpstr>
      <vt:lpstr>What’s Going On  in the Adolescent  Brain? </vt:lpstr>
      <vt:lpstr>Learning Objectives</vt:lpstr>
      <vt:lpstr>  Adolescence: It starts with …</vt:lpstr>
      <vt:lpstr>PowerPoint Presentation</vt:lpstr>
      <vt:lpstr>Timeline of Brain Development</vt:lpstr>
      <vt:lpstr>PowerPoint Presentation</vt:lpstr>
      <vt:lpstr>    A Time of Opportunity and Growth </vt:lpstr>
      <vt:lpstr>Brain Centers Mature at Different  Times</vt:lpstr>
      <vt:lpstr>Limbic System</vt:lpstr>
      <vt:lpstr>Prefrontal Cortex</vt:lpstr>
      <vt:lpstr>Maturation Imbalance</vt:lpstr>
      <vt:lpstr>Vulnerability   &amp;     Opportunity</vt:lpstr>
      <vt:lpstr>Moderating Factors </vt:lpstr>
      <vt:lpstr>Living in Adverse Environments</vt:lpstr>
      <vt:lpstr>Brain Plasticity</vt:lpstr>
      <vt:lpstr>Adolescent Social Brain</vt:lpstr>
      <vt:lpstr>Adolescence: Key Points</vt:lpstr>
      <vt:lpstr>Conversation</vt:lpstr>
      <vt:lpstr>Co-Regulation Model</vt:lpstr>
      <vt:lpstr>PowerPoint Presentation</vt:lpstr>
      <vt:lpstr>Empathic Communication </vt:lpstr>
      <vt:lpstr>Active Listening</vt:lpstr>
      <vt:lpstr>PowerPoint Presentation</vt:lpstr>
      <vt:lpstr>Kindness - Microaffirmations</vt:lpstr>
      <vt:lpstr>Strengthen Executive Functions</vt:lpstr>
      <vt:lpstr>Self-Control </vt:lpstr>
      <vt:lpstr>PowerPoint Presentation</vt:lpstr>
      <vt:lpstr>Executive Function Activities</vt:lpstr>
      <vt:lpstr>Integrate Stress Reducing Activities</vt:lpstr>
      <vt:lpstr>Self-Regulation</vt:lpstr>
      <vt:lpstr>Hot Spots – If/Then Scenario</vt:lpstr>
      <vt:lpstr>PowerPoint Presentation</vt:lpstr>
      <vt:lpstr> Problem solving &amp; Goal setting</vt:lpstr>
      <vt:lpstr>PowerPoint Presentation</vt:lpstr>
      <vt:lpstr>PowerPoint Presentation</vt:lpstr>
      <vt:lpstr>And then there is WOOP</vt:lpstr>
      <vt:lpstr>PowerPoint Presentation</vt:lpstr>
      <vt:lpstr>Any takeaways?</vt:lpstr>
      <vt:lpstr>Resources</vt:lpstr>
      <vt:lpstr>Resources</vt:lpstr>
      <vt:lpstr>Resources</vt:lpstr>
      <vt:lpstr>PowerPoint Presentation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Adolescent Brain  development</dc:title>
  <dc:creator>Jutta Dotterweich</dc:creator>
  <cp:lastModifiedBy>Jutta Dotterweich</cp:lastModifiedBy>
  <cp:revision>110</cp:revision>
  <cp:lastPrinted>2016-05-03T12:26:21Z</cp:lastPrinted>
  <dcterms:created xsi:type="dcterms:W3CDTF">2016-04-03T19:01:00Z</dcterms:created>
  <dcterms:modified xsi:type="dcterms:W3CDTF">2019-03-03T19:04:53Z</dcterms:modified>
</cp:coreProperties>
</file>