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 id="2147483660" r:id="rId5"/>
    <p:sldMasterId id="2147483648" r:id="rId6"/>
    <p:sldMasterId id="2147483674" r:id="rId7"/>
  </p:sldMasterIdLst>
  <p:notesMasterIdLst>
    <p:notesMasterId r:id="rId35"/>
  </p:notesMasterIdLst>
  <p:handoutMasterIdLst>
    <p:handoutMasterId r:id="rId36"/>
  </p:handoutMasterIdLst>
  <p:sldIdLst>
    <p:sldId id="256" r:id="rId8"/>
    <p:sldId id="321" r:id="rId9"/>
    <p:sldId id="261" r:id="rId10"/>
    <p:sldId id="286" r:id="rId11"/>
    <p:sldId id="293" r:id="rId12"/>
    <p:sldId id="324" r:id="rId13"/>
    <p:sldId id="343" r:id="rId14"/>
    <p:sldId id="267" r:id="rId15"/>
    <p:sldId id="335" r:id="rId16"/>
    <p:sldId id="271" r:id="rId17"/>
    <p:sldId id="269" r:id="rId18"/>
    <p:sldId id="356" r:id="rId19"/>
    <p:sldId id="344" r:id="rId20"/>
    <p:sldId id="354" r:id="rId21"/>
    <p:sldId id="355" r:id="rId22"/>
    <p:sldId id="349" r:id="rId23"/>
    <p:sldId id="348" r:id="rId24"/>
    <p:sldId id="351" r:id="rId25"/>
    <p:sldId id="352" r:id="rId26"/>
    <p:sldId id="353" r:id="rId27"/>
    <p:sldId id="307" r:id="rId28"/>
    <p:sldId id="320" r:id="rId29"/>
    <p:sldId id="357" r:id="rId30"/>
    <p:sldId id="272" r:id="rId31"/>
    <p:sldId id="350" r:id="rId32"/>
    <p:sldId id="347" r:id="rId33"/>
    <p:sldId id="282" r:id="rId34"/>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61"/>
    <a:srgbClr val="002D73"/>
    <a:srgbClr val="646569"/>
    <a:srgbClr val="553278"/>
    <a:srgbClr val="007681"/>
    <a:srgbClr val="4589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87719" autoAdjust="0"/>
  </p:normalViewPr>
  <p:slideViewPr>
    <p:cSldViewPr snapToGrid="0">
      <p:cViewPr varScale="1">
        <p:scale>
          <a:sx n="71" d="100"/>
          <a:sy n="71" d="100"/>
        </p:scale>
        <p:origin x="78" y="744"/>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456"/>
    </p:cViewPr>
  </p:sorterViewPr>
  <p:notesViewPr>
    <p:cSldViewPr>
      <p:cViewPr varScale="1">
        <p:scale>
          <a:sx n="99" d="100"/>
          <a:sy n="99" d="100"/>
        </p:scale>
        <p:origin x="-354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slide" Target="slides/slide27.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handoutMaster" Target="handoutMasters/handout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657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40" y="0"/>
            <a:ext cx="3038475" cy="466578"/>
          </a:xfrm>
          <a:prstGeom prst="rect">
            <a:avLst/>
          </a:prstGeom>
        </p:spPr>
        <p:txBody>
          <a:bodyPr vert="horz" lIns="91440" tIns="45720" rIns="91440" bIns="45720" rtlCol="0"/>
          <a:lstStyle>
            <a:lvl1pPr algn="r">
              <a:defRPr sz="1200"/>
            </a:lvl1pPr>
          </a:lstStyle>
          <a:p>
            <a:fld id="{C5DB3112-0F5A-4CB8-BE47-8711508653C2}" type="datetimeFigureOut">
              <a:rPr lang="en-US" smtClean="0"/>
              <a:t>5/21/2019</a:t>
            </a:fld>
            <a:endParaRPr lang="en-US" dirty="0"/>
          </a:p>
        </p:txBody>
      </p:sp>
      <p:sp>
        <p:nvSpPr>
          <p:cNvPr id="4" name="Footer Placeholder 3"/>
          <p:cNvSpPr>
            <a:spLocks noGrp="1"/>
          </p:cNvSpPr>
          <p:nvPr>
            <p:ph type="ftr" sz="quarter" idx="2"/>
          </p:nvPr>
        </p:nvSpPr>
        <p:spPr>
          <a:xfrm>
            <a:off x="2" y="8829822"/>
            <a:ext cx="3038475" cy="46657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0" y="8829822"/>
            <a:ext cx="3038475" cy="466578"/>
          </a:xfrm>
          <a:prstGeom prst="rect">
            <a:avLst/>
          </a:prstGeom>
        </p:spPr>
        <p:txBody>
          <a:bodyPr vert="horz" lIns="91440" tIns="45720" rIns="91440" bIns="45720" rtlCol="0" anchor="b"/>
          <a:lstStyle>
            <a:lvl1pPr algn="r">
              <a:defRPr sz="1200"/>
            </a:lvl1pPr>
          </a:lstStyle>
          <a:p>
            <a:fld id="{649C88F1-24FA-4A2C-8847-7BA47E35D8A2}" type="slidenum">
              <a:rPr lang="en-US" smtClean="0"/>
              <a:t>‹#›</a:t>
            </a:fld>
            <a:endParaRPr lang="en-US" dirty="0"/>
          </a:p>
        </p:txBody>
      </p:sp>
    </p:spTree>
    <p:extLst>
      <p:ext uri="{BB962C8B-B14F-4D97-AF65-F5344CB8AC3E}">
        <p14:creationId xmlns:p14="http://schemas.microsoft.com/office/powerpoint/2010/main" val="41096687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2830" tIns="46415" rIns="92830" bIns="46415" rtlCol="0"/>
          <a:lstStyle>
            <a:lvl1pPr algn="r">
              <a:defRPr sz="1200"/>
            </a:lvl1pPr>
          </a:lstStyle>
          <a:p>
            <a:fld id="{CF2C164A-7038-42D0-953C-2EB4816D4C81}" type="datetimeFigureOut">
              <a:rPr lang="en-US" smtClean="0"/>
              <a:t>5/21/2019</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2830" tIns="46415" rIns="92830" bIns="46415" rtlCol="0" anchor="ctr"/>
          <a:lstStyle/>
          <a:p>
            <a:endParaRPr lang="en-US" dirty="0"/>
          </a:p>
        </p:txBody>
      </p:sp>
      <p:sp>
        <p:nvSpPr>
          <p:cNvPr id="6" name="Footer Placeholder 5"/>
          <p:cNvSpPr>
            <a:spLocks noGrp="1"/>
          </p:cNvSpPr>
          <p:nvPr>
            <p:ph type="ftr" sz="quarter" idx="4"/>
          </p:nvPr>
        </p:nvSpPr>
        <p:spPr>
          <a:xfrm>
            <a:off x="0" y="8829966"/>
            <a:ext cx="3037840" cy="464820"/>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2830" tIns="46415" rIns="92830" bIns="46415" rtlCol="0" anchor="b"/>
          <a:lstStyle>
            <a:lvl1pPr algn="r">
              <a:defRPr sz="1200"/>
            </a:lvl1pPr>
          </a:lstStyle>
          <a:p>
            <a:fld id="{F6DA9C80-B631-4EC4-8253-F63CFD0157DF}" type="slidenum">
              <a:rPr lang="en-US" smtClean="0"/>
              <a:t>‹#›</a:t>
            </a:fld>
            <a:endParaRPr lang="en-US" dirty="0"/>
          </a:p>
        </p:txBody>
      </p:sp>
    </p:spTree>
    <p:extLst>
      <p:ext uri="{BB962C8B-B14F-4D97-AF65-F5344CB8AC3E}">
        <p14:creationId xmlns:p14="http://schemas.microsoft.com/office/powerpoint/2010/main" val="1943357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a:t>
            </a:fld>
            <a:endParaRPr lang="en-US" dirty="0"/>
          </a:p>
        </p:txBody>
      </p:sp>
    </p:spTree>
    <p:extLst>
      <p:ext uri="{BB962C8B-B14F-4D97-AF65-F5344CB8AC3E}">
        <p14:creationId xmlns:p14="http://schemas.microsoft.com/office/powerpoint/2010/main" val="35276409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4"/>
            <a:ext cx="5608320" cy="3660458"/>
          </a:xfrm>
          <a:prstGeom prst="rect">
            <a:avLst/>
          </a:prstGeom>
        </p:spPr>
        <p:txBody>
          <a:bodyPr lIns="92830" tIns="46415" rIns="92830" bIns="46415"/>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10</a:t>
            </a:fld>
            <a:endParaRPr lang="en-US" dirty="0"/>
          </a:p>
        </p:txBody>
      </p:sp>
    </p:spTree>
    <p:extLst>
      <p:ext uri="{BB962C8B-B14F-4D97-AF65-F5344CB8AC3E}">
        <p14:creationId xmlns:p14="http://schemas.microsoft.com/office/powerpoint/2010/main" val="2664580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3"/>
            <a:ext cx="5608320" cy="3660458"/>
          </a:xfrm>
          <a:prstGeom prst="rect">
            <a:avLst/>
          </a:prstGeom>
        </p:spPr>
        <p:txBody>
          <a:bodyPr lIns="92830" tIns="46415" rIns="92830" bIns="46415"/>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12</a:t>
            </a:fld>
            <a:endParaRPr lang="en-US" dirty="0"/>
          </a:p>
        </p:txBody>
      </p:sp>
    </p:spTree>
    <p:extLst>
      <p:ext uri="{BB962C8B-B14F-4D97-AF65-F5344CB8AC3E}">
        <p14:creationId xmlns:p14="http://schemas.microsoft.com/office/powerpoint/2010/main" val="37116862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3"/>
            <a:ext cx="5608320" cy="3660458"/>
          </a:xfrm>
          <a:prstGeom prst="rect">
            <a:avLst/>
          </a:prstGeom>
        </p:spPr>
        <p:txBody>
          <a:bodyPr lIns="92830" tIns="46415" rIns="92830" bIns="46415"/>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13</a:t>
            </a:fld>
            <a:endParaRPr lang="en-US" dirty="0"/>
          </a:p>
        </p:txBody>
      </p:sp>
    </p:spTree>
    <p:extLst>
      <p:ext uri="{BB962C8B-B14F-4D97-AF65-F5344CB8AC3E}">
        <p14:creationId xmlns:p14="http://schemas.microsoft.com/office/powerpoint/2010/main" val="37844052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3"/>
            <a:ext cx="5608320" cy="3660458"/>
          </a:xfrm>
          <a:prstGeom prst="rect">
            <a:avLst/>
          </a:prstGeom>
        </p:spPr>
        <p:txBody>
          <a:bodyPr lIns="92830" tIns="46415" rIns="92830" bIns="46415"/>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14</a:t>
            </a:fld>
            <a:endParaRPr lang="en-US" dirty="0"/>
          </a:p>
        </p:txBody>
      </p:sp>
    </p:spTree>
    <p:extLst>
      <p:ext uri="{BB962C8B-B14F-4D97-AF65-F5344CB8AC3E}">
        <p14:creationId xmlns:p14="http://schemas.microsoft.com/office/powerpoint/2010/main" val="28168214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3"/>
            <a:ext cx="5608320" cy="3660458"/>
          </a:xfrm>
          <a:prstGeom prst="rect">
            <a:avLst/>
          </a:prstGeom>
        </p:spPr>
        <p:txBody>
          <a:bodyPr lIns="92830" tIns="46415" rIns="92830" bIns="46415"/>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15</a:t>
            </a:fld>
            <a:endParaRPr lang="en-US" dirty="0"/>
          </a:p>
        </p:txBody>
      </p:sp>
    </p:spTree>
    <p:extLst>
      <p:ext uri="{BB962C8B-B14F-4D97-AF65-F5344CB8AC3E}">
        <p14:creationId xmlns:p14="http://schemas.microsoft.com/office/powerpoint/2010/main" val="4765997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4"/>
            <a:ext cx="5608320" cy="3660458"/>
          </a:xfrm>
          <a:prstGeom prst="rect">
            <a:avLst/>
          </a:prstGeom>
        </p:spPr>
        <p:txBody>
          <a:bodyPr lIns="92830" tIns="46415" rIns="92830" bIns="46415"/>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16</a:t>
            </a:fld>
            <a:endParaRPr lang="en-US" dirty="0"/>
          </a:p>
        </p:txBody>
      </p:sp>
    </p:spTree>
    <p:extLst>
      <p:ext uri="{BB962C8B-B14F-4D97-AF65-F5344CB8AC3E}">
        <p14:creationId xmlns:p14="http://schemas.microsoft.com/office/powerpoint/2010/main" val="30086152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4"/>
            <a:ext cx="5608320" cy="3660458"/>
          </a:xfrm>
          <a:prstGeom prst="rect">
            <a:avLst/>
          </a:prstGeom>
        </p:spPr>
        <p:txBody>
          <a:bodyPr lIns="92830" tIns="46415" rIns="92830" bIns="46415"/>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17</a:t>
            </a:fld>
            <a:endParaRPr lang="en-US" dirty="0"/>
          </a:p>
        </p:txBody>
      </p:sp>
    </p:spTree>
    <p:extLst>
      <p:ext uri="{BB962C8B-B14F-4D97-AF65-F5344CB8AC3E}">
        <p14:creationId xmlns:p14="http://schemas.microsoft.com/office/powerpoint/2010/main" val="17633245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4"/>
            <a:ext cx="5608320" cy="3660458"/>
          </a:xfrm>
          <a:prstGeom prst="rect">
            <a:avLst/>
          </a:prstGeom>
        </p:spPr>
        <p:txBody>
          <a:bodyPr lIns="92830" tIns="46415" rIns="92830" bIns="46415"/>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18</a:t>
            </a:fld>
            <a:endParaRPr lang="en-US" dirty="0"/>
          </a:p>
        </p:txBody>
      </p:sp>
    </p:spTree>
    <p:extLst>
      <p:ext uri="{BB962C8B-B14F-4D97-AF65-F5344CB8AC3E}">
        <p14:creationId xmlns:p14="http://schemas.microsoft.com/office/powerpoint/2010/main" val="22081758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4"/>
            <a:ext cx="5608320" cy="3660458"/>
          </a:xfrm>
          <a:prstGeom prst="rect">
            <a:avLst/>
          </a:prstGeom>
        </p:spPr>
        <p:txBody>
          <a:bodyPr lIns="92830" tIns="46415" rIns="92830" bIns="46415"/>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19</a:t>
            </a:fld>
            <a:endParaRPr lang="en-US" dirty="0"/>
          </a:p>
        </p:txBody>
      </p:sp>
    </p:spTree>
    <p:extLst>
      <p:ext uri="{BB962C8B-B14F-4D97-AF65-F5344CB8AC3E}">
        <p14:creationId xmlns:p14="http://schemas.microsoft.com/office/powerpoint/2010/main" val="31339935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4"/>
            <a:ext cx="5608320" cy="3660458"/>
          </a:xfrm>
          <a:prstGeom prst="rect">
            <a:avLst/>
          </a:prstGeom>
        </p:spPr>
        <p:txBody>
          <a:bodyPr lIns="92830" tIns="46415" rIns="92830" bIns="46415"/>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20</a:t>
            </a:fld>
            <a:endParaRPr lang="en-US" dirty="0"/>
          </a:p>
        </p:txBody>
      </p:sp>
    </p:spTree>
    <p:extLst>
      <p:ext uri="{BB962C8B-B14F-4D97-AF65-F5344CB8AC3E}">
        <p14:creationId xmlns:p14="http://schemas.microsoft.com/office/powerpoint/2010/main" val="2551974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920">
              <a:spcBef>
                <a:spcPct val="50000"/>
              </a:spcBef>
              <a:defRPr sz="1200">
                <a:solidFill>
                  <a:schemeClr val="tx1"/>
                </a:solidFill>
                <a:latin typeface="Arial" panose="020B0604020202020204" pitchFamily="34" charset="0"/>
              </a:defRPr>
            </a:lvl1pPr>
            <a:lvl2pPr marL="754243" indent="-290093" defTabSz="958920">
              <a:spcBef>
                <a:spcPct val="50000"/>
              </a:spcBef>
              <a:defRPr sz="1200">
                <a:solidFill>
                  <a:schemeClr val="tx1"/>
                </a:solidFill>
                <a:latin typeface="Arial" panose="020B0604020202020204" pitchFamily="34" charset="0"/>
              </a:defRPr>
            </a:lvl2pPr>
            <a:lvl3pPr marL="1160374" indent="-232075" defTabSz="958920">
              <a:spcBef>
                <a:spcPct val="50000"/>
              </a:spcBef>
              <a:defRPr sz="1200">
                <a:solidFill>
                  <a:schemeClr val="tx1"/>
                </a:solidFill>
                <a:latin typeface="Arial" panose="020B0604020202020204" pitchFamily="34" charset="0"/>
              </a:defRPr>
            </a:lvl3pPr>
            <a:lvl4pPr marL="1624523" indent="-232075" defTabSz="958920">
              <a:spcBef>
                <a:spcPct val="50000"/>
              </a:spcBef>
              <a:defRPr sz="1200">
                <a:solidFill>
                  <a:schemeClr val="tx1"/>
                </a:solidFill>
                <a:latin typeface="Arial" panose="020B0604020202020204" pitchFamily="34" charset="0"/>
              </a:defRPr>
            </a:lvl4pPr>
            <a:lvl5pPr marL="2088672" indent="-232075" defTabSz="958920">
              <a:spcBef>
                <a:spcPct val="50000"/>
              </a:spcBef>
              <a:defRPr sz="1200">
                <a:solidFill>
                  <a:schemeClr val="tx1"/>
                </a:solidFill>
                <a:latin typeface="Arial" panose="020B0604020202020204" pitchFamily="34" charset="0"/>
              </a:defRPr>
            </a:lvl5pPr>
            <a:lvl6pPr marL="2552822" indent="-232075" defTabSz="958920" eaLnBrk="0" fontAlgn="base" hangingPunct="0">
              <a:spcBef>
                <a:spcPct val="50000"/>
              </a:spcBef>
              <a:spcAft>
                <a:spcPct val="0"/>
              </a:spcAft>
              <a:defRPr sz="1200">
                <a:solidFill>
                  <a:schemeClr val="tx1"/>
                </a:solidFill>
                <a:latin typeface="Arial" panose="020B0604020202020204" pitchFamily="34" charset="0"/>
              </a:defRPr>
            </a:lvl6pPr>
            <a:lvl7pPr marL="3016971" indent="-232075" defTabSz="958920" eaLnBrk="0" fontAlgn="base" hangingPunct="0">
              <a:spcBef>
                <a:spcPct val="50000"/>
              </a:spcBef>
              <a:spcAft>
                <a:spcPct val="0"/>
              </a:spcAft>
              <a:defRPr sz="1200">
                <a:solidFill>
                  <a:schemeClr val="tx1"/>
                </a:solidFill>
                <a:latin typeface="Arial" panose="020B0604020202020204" pitchFamily="34" charset="0"/>
              </a:defRPr>
            </a:lvl7pPr>
            <a:lvl8pPr marL="3481121" indent="-232075" defTabSz="958920" eaLnBrk="0" fontAlgn="base" hangingPunct="0">
              <a:spcBef>
                <a:spcPct val="50000"/>
              </a:spcBef>
              <a:spcAft>
                <a:spcPct val="0"/>
              </a:spcAft>
              <a:defRPr sz="1200">
                <a:solidFill>
                  <a:schemeClr val="tx1"/>
                </a:solidFill>
                <a:latin typeface="Arial" panose="020B0604020202020204" pitchFamily="34" charset="0"/>
              </a:defRPr>
            </a:lvl8pPr>
            <a:lvl9pPr marL="3945270" indent="-232075" defTabSz="958920" eaLnBrk="0" fontAlgn="base" hangingPunct="0">
              <a:spcBef>
                <a:spcPct val="50000"/>
              </a:spcBef>
              <a:spcAft>
                <a:spcPct val="0"/>
              </a:spcAft>
              <a:defRPr sz="1200">
                <a:solidFill>
                  <a:schemeClr val="tx1"/>
                </a:solidFill>
                <a:latin typeface="Arial" panose="020B0604020202020204" pitchFamily="34" charset="0"/>
              </a:defRPr>
            </a:lvl9pPr>
          </a:lstStyle>
          <a:p>
            <a:pPr>
              <a:spcBef>
                <a:spcPct val="0"/>
              </a:spcBef>
            </a:pPr>
            <a:fld id="{90E83A5D-48D7-4D72-8E92-320BF68F5F4A}" type="slidenum">
              <a:rPr lang="en-US" altLang="en-US" sz="1900"/>
              <a:pPr>
                <a:spcBef>
                  <a:spcPct val="0"/>
                </a:spcBef>
              </a:pPr>
              <a:t>2</a:t>
            </a:fld>
            <a:endParaRPr lang="en-US" altLang="en-US" sz="19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xfrm>
            <a:off x="1374496" y="3286024"/>
            <a:ext cx="7403112" cy="3097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30" tIns="46415" rIns="92830" bIns="46415"/>
          <a:lstStyle/>
          <a:p>
            <a:pPr eaLnBrk="1" hangingPunct="1"/>
            <a:endParaRPr lang="en-GB" altLang="en-US" dirty="0"/>
          </a:p>
        </p:txBody>
      </p:sp>
    </p:spTree>
    <p:extLst>
      <p:ext uri="{BB962C8B-B14F-4D97-AF65-F5344CB8AC3E}">
        <p14:creationId xmlns:p14="http://schemas.microsoft.com/office/powerpoint/2010/main" val="38783284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4"/>
            <a:ext cx="5608320" cy="3660458"/>
          </a:xfrm>
          <a:prstGeom prst="rect">
            <a:avLst/>
          </a:prstGeom>
        </p:spPr>
        <p:txBody>
          <a:bodyPr lIns="92830" tIns="46415" rIns="92830" bIns="46415"/>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21</a:t>
            </a:fld>
            <a:endParaRPr lang="en-US" dirty="0"/>
          </a:p>
        </p:txBody>
      </p:sp>
    </p:spTree>
    <p:extLst>
      <p:ext uri="{BB962C8B-B14F-4D97-AF65-F5344CB8AC3E}">
        <p14:creationId xmlns:p14="http://schemas.microsoft.com/office/powerpoint/2010/main" val="15097561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22</a:t>
            </a:fld>
            <a:endParaRPr lang="en-US" dirty="0"/>
          </a:p>
        </p:txBody>
      </p:sp>
    </p:spTree>
    <p:extLst>
      <p:ext uri="{BB962C8B-B14F-4D97-AF65-F5344CB8AC3E}">
        <p14:creationId xmlns:p14="http://schemas.microsoft.com/office/powerpoint/2010/main" val="17282138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920">
              <a:spcBef>
                <a:spcPct val="50000"/>
              </a:spcBef>
              <a:defRPr sz="1200">
                <a:solidFill>
                  <a:schemeClr val="tx1"/>
                </a:solidFill>
                <a:latin typeface="Arial" panose="020B0604020202020204" pitchFamily="34" charset="0"/>
              </a:defRPr>
            </a:lvl1pPr>
            <a:lvl2pPr marL="754243" indent="-290093" defTabSz="958920">
              <a:spcBef>
                <a:spcPct val="50000"/>
              </a:spcBef>
              <a:defRPr sz="1200">
                <a:solidFill>
                  <a:schemeClr val="tx1"/>
                </a:solidFill>
                <a:latin typeface="Arial" panose="020B0604020202020204" pitchFamily="34" charset="0"/>
              </a:defRPr>
            </a:lvl2pPr>
            <a:lvl3pPr marL="1160374" indent="-232075" defTabSz="958920">
              <a:spcBef>
                <a:spcPct val="50000"/>
              </a:spcBef>
              <a:defRPr sz="1200">
                <a:solidFill>
                  <a:schemeClr val="tx1"/>
                </a:solidFill>
                <a:latin typeface="Arial" panose="020B0604020202020204" pitchFamily="34" charset="0"/>
              </a:defRPr>
            </a:lvl3pPr>
            <a:lvl4pPr marL="1624523" indent="-232075" defTabSz="958920">
              <a:spcBef>
                <a:spcPct val="50000"/>
              </a:spcBef>
              <a:defRPr sz="1200">
                <a:solidFill>
                  <a:schemeClr val="tx1"/>
                </a:solidFill>
                <a:latin typeface="Arial" panose="020B0604020202020204" pitchFamily="34" charset="0"/>
              </a:defRPr>
            </a:lvl4pPr>
            <a:lvl5pPr marL="2088672" indent="-232075" defTabSz="958920">
              <a:spcBef>
                <a:spcPct val="50000"/>
              </a:spcBef>
              <a:defRPr sz="1200">
                <a:solidFill>
                  <a:schemeClr val="tx1"/>
                </a:solidFill>
                <a:latin typeface="Arial" panose="020B0604020202020204" pitchFamily="34" charset="0"/>
              </a:defRPr>
            </a:lvl5pPr>
            <a:lvl6pPr marL="2552822" indent="-232075" defTabSz="958920" eaLnBrk="0" fontAlgn="base" hangingPunct="0">
              <a:spcBef>
                <a:spcPct val="50000"/>
              </a:spcBef>
              <a:spcAft>
                <a:spcPct val="0"/>
              </a:spcAft>
              <a:defRPr sz="1200">
                <a:solidFill>
                  <a:schemeClr val="tx1"/>
                </a:solidFill>
                <a:latin typeface="Arial" panose="020B0604020202020204" pitchFamily="34" charset="0"/>
              </a:defRPr>
            </a:lvl6pPr>
            <a:lvl7pPr marL="3016971" indent="-232075" defTabSz="958920" eaLnBrk="0" fontAlgn="base" hangingPunct="0">
              <a:spcBef>
                <a:spcPct val="50000"/>
              </a:spcBef>
              <a:spcAft>
                <a:spcPct val="0"/>
              </a:spcAft>
              <a:defRPr sz="1200">
                <a:solidFill>
                  <a:schemeClr val="tx1"/>
                </a:solidFill>
                <a:latin typeface="Arial" panose="020B0604020202020204" pitchFamily="34" charset="0"/>
              </a:defRPr>
            </a:lvl7pPr>
            <a:lvl8pPr marL="3481121" indent="-232075" defTabSz="958920" eaLnBrk="0" fontAlgn="base" hangingPunct="0">
              <a:spcBef>
                <a:spcPct val="50000"/>
              </a:spcBef>
              <a:spcAft>
                <a:spcPct val="0"/>
              </a:spcAft>
              <a:defRPr sz="1200">
                <a:solidFill>
                  <a:schemeClr val="tx1"/>
                </a:solidFill>
                <a:latin typeface="Arial" panose="020B0604020202020204" pitchFamily="34" charset="0"/>
              </a:defRPr>
            </a:lvl8pPr>
            <a:lvl9pPr marL="3945270" indent="-232075" defTabSz="958920" eaLnBrk="0" fontAlgn="base" hangingPunct="0">
              <a:spcBef>
                <a:spcPct val="50000"/>
              </a:spcBef>
              <a:spcAft>
                <a:spcPct val="0"/>
              </a:spcAft>
              <a:defRPr sz="1200">
                <a:solidFill>
                  <a:schemeClr val="tx1"/>
                </a:solidFill>
                <a:latin typeface="Arial" panose="020B0604020202020204" pitchFamily="34" charset="0"/>
              </a:defRPr>
            </a:lvl9pPr>
          </a:lstStyle>
          <a:p>
            <a:pPr>
              <a:spcBef>
                <a:spcPct val="0"/>
              </a:spcBef>
            </a:pPr>
            <a:fld id="{28969AF6-744D-42C7-922E-24557FE850E7}" type="slidenum">
              <a:rPr lang="en-US" altLang="en-US" sz="1900"/>
              <a:pPr>
                <a:spcBef>
                  <a:spcPct val="0"/>
                </a:spcBef>
              </a:pPr>
              <a:t>23</a:t>
            </a:fld>
            <a:endParaRPr lang="en-US" altLang="en-US" sz="1900" dirty="0"/>
          </a:p>
        </p:txBody>
      </p:sp>
      <p:sp>
        <p:nvSpPr>
          <p:cNvPr id="264195" name="Rectangle 2"/>
          <p:cNvSpPr>
            <a:spLocks noGrp="1" noRot="1" noChangeAspect="1" noChangeArrowheads="1" noTextEdit="1"/>
          </p:cNvSpPr>
          <p:nvPr>
            <p:ph type="sldImg"/>
          </p:nvPr>
        </p:nvSpPr>
        <p:spPr>
          <a:xfrm>
            <a:off x="544513" y="1636713"/>
            <a:ext cx="9045575" cy="5087937"/>
          </a:xfrm>
          <a:ln/>
        </p:spPr>
      </p:sp>
      <p:sp>
        <p:nvSpPr>
          <p:cNvPr id="264196" name="Rectangle 3"/>
          <p:cNvSpPr>
            <a:spLocks noGrp="1" noChangeArrowheads="1"/>
          </p:cNvSpPr>
          <p:nvPr>
            <p:ph type="body" idx="1"/>
          </p:nvPr>
        </p:nvSpPr>
        <p:spPr>
          <a:xfrm>
            <a:off x="1768828" y="805370"/>
            <a:ext cx="6685844" cy="26630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30" tIns="46415" rIns="92830" bIns="46415"/>
          <a:lstStyle/>
          <a:p>
            <a:pPr eaLnBrk="1" hangingPunct="1"/>
            <a:endParaRPr lang="de-DE" altLang="en-US" dirty="0"/>
          </a:p>
        </p:txBody>
      </p:sp>
    </p:spTree>
    <p:extLst>
      <p:ext uri="{BB962C8B-B14F-4D97-AF65-F5344CB8AC3E}">
        <p14:creationId xmlns:p14="http://schemas.microsoft.com/office/powerpoint/2010/main" val="31795059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3"/>
            <a:ext cx="5608320" cy="3660458"/>
          </a:xfrm>
          <a:prstGeom prst="rect">
            <a:avLst/>
          </a:prstGeom>
        </p:spPr>
        <p:txBody>
          <a:bodyPr lIns="92830" tIns="46415" rIns="92830" bIns="46415"/>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24</a:t>
            </a:fld>
            <a:endParaRPr lang="en-US" dirty="0"/>
          </a:p>
        </p:txBody>
      </p:sp>
    </p:spTree>
    <p:extLst>
      <p:ext uri="{BB962C8B-B14F-4D97-AF65-F5344CB8AC3E}">
        <p14:creationId xmlns:p14="http://schemas.microsoft.com/office/powerpoint/2010/main" val="39530020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25</a:t>
            </a:fld>
            <a:endParaRPr lang="en-US" dirty="0"/>
          </a:p>
        </p:txBody>
      </p:sp>
    </p:spTree>
    <p:extLst>
      <p:ext uri="{BB962C8B-B14F-4D97-AF65-F5344CB8AC3E}">
        <p14:creationId xmlns:p14="http://schemas.microsoft.com/office/powerpoint/2010/main" val="42269036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26</a:t>
            </a:fld>
            <a:endParaRPr lang="en-US" dirty="0"/>
          </a:p>
        </p:txBody>
      </p:sp>
    </p:spTree>
    <p:extLst>
      <p:ext uri="{BB962C8B-B14F-4D97-AF65-F5344CB8AC3E}">
        <p14:creationId xmlns:p14="http://schemas.microsoft.com/office/powerpoint/2010/main" val="24142562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27</a:t>
            </a:fld>
            <a:endParaRPr lang="en-US" dirty="0"/>
          </a:p>
        </p:txBody>
      </p:sp>
    </p:spTree>
    <p:extLst>
      <p:ext uri="{BB962C8B-B14F-4D97-AF65-F5344CB8AC3E}">
        <p14:creationId xmlns:p14="http://schemas.microsoft.com/office/powerpoint/2010/main" val="2808401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3"/>
            <a:ext cx="5608320" cy="3660458"/>
          </a:xfrm>
          <a:prstGeom prst="rect">
            <a:avLst/>
          </a:prstGeom>
        </p:spPr>
        <p:txBody>
          <a:bodyPr lIns="92830" tIns="46415" rIns="92830" bIns="46415"/>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3</a:t>
            </a:fld>
            <a:endParaRPr lang="en-US" dirty="0"/>
          </a:p>
        </p:txBody>
      </p:sp>
    </p:spTree>
    <p:extLst>
      <p:ext uri="{BB962C8B-B14F-4D97-AF65-F5344CB8AC3E}">
        <p14:creationId xmlns:p14="http://schemas.microsoft.com/office/powerpoint/2010/main" val="30957412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3"/>
            <a:ext cx="5608320" cy="3660458"/>
          </a:xfrm>
          <a:prstGeom prst="rect">
            <a:avLst/>
          </a:prstGeom>
        </p:spPr>
        <p:txBody>
          <a:bodyPr lIns="92830" tIns="46415" rIns="92830" bIns="46415"/>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4</a:t>
            </a:fld>
            <a:endParaRPr lang="en-US" dirty="0"/>
          </a:p>
        </p:txBody>
      </p:sp>
    </p:spTree>
    <p:extLst>
      <p:ext uri="{BB962C8B-B14F-4D97-AF65-F5344CB8AC3E}">
        <p14:creationId xmlns:p14="http://schemas.microsoft.com/office/powerpoint/2010/main" val="3452149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3"/>
            <a:ext cx="5608320" cy="3660458"/>
          </a:xfrm>
          <a:prstGeom prst="rect">
            <a:avLst/>
          </a:prstGeom>
        </p:spPr>
        <p:txBody>
          <a:bodyPr lIns="92830" tIns="46415" rIns="92830" bIns="46415"/>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5</a:t>
            </a:fld>
            <a:endParaRPr lang="en-US" dirty="0"/>
          </a:p>
        </p:txBody>
      </p:sp>
    </p:spTree>
    <p:extLst>
      <p:ext uri="{BB962C8B-B14F-4D97-AF65-F5344CB8AC3E}">
        <p14:creationId xmlns:p14="http://schemas.microsoft.com/office/powerpoint/2010/main" val="3490586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pPr lvl="0"/>
            <a:endParaRPr lang="en-US" sz="1200" dirty="0">
              <a:latin typeface="Arial" panose="020B0604020202020204" pitchFamily="34" charset="0"/>
              <a:cs typeface="Arial" panose="020B0604020202020204" pitchFamily="34" charset="0"/>
            </a:endParaRPr>
          </a:p>
          <a:p>
            <a:pPr lvl="0"/>
            <a:r>
              <a:rPr lang="en-US" sz="1200" b="1" dirty="0">
                <a:solidFill>
                  <a:srgbClr val="C00000"/>
                </a:solidFill>
                <a:latin typeface="Arial" panose="020B0604020202020204" pitchFamily="34" charset="0"/>
                <a:cs typeface="Arial" panose="020B0604020202020204" pitchFamily="34" charset="0"/>
              </a:rPr>
              <a:t>#3 </a:t>
            </a:r>
            <a:r>
              <a:rPr lang="en-US" sz="1200" dirty="0">
                <a:latin typeface="Arial" panose="020B0604020202020204" pitchFamily="34" charset="0"/>
                <a:cs typeface="Arial" panose="020B0604020202020204" pitchFamily="34" charset="0"/>
              </a:rPr>
              <a:t>Recruit additional partners responsive to the pregnancy-related, medical and psychosocial risks of the target community.</a:t>
            </a:r>
          </a:p>
          <a:p>
            <a:pPr lvl="0"/>
            <a:endParaRPr lang="en-US" sz="1200" dirty="0">
              <a:latin typeface="Arial" panose="020B0604020202020204" pitchFamily="34" charset="0"/>
              <a:cs typeface="Arial" panose="020B0604020202020204" pitchFamily="34" charset="0"/>
            </a:endParaRPr>
          </a:p>
          <a:p>
            <a:pPr lvl="0"/>
            <a:r>
              <a:rPr lang="en-US" sz="1200" b="1" dirty="0">
                <a:solidFill>
                  <a:srgbClr val="C00000"/>
                </a:solidFill>
                <a:latin typeface="Arial" panose="020B0604020202020204" pitchFamily="34" charset="0"/>
                <a:cs typeface="Arial" panose="020B0604020202020204" pitchFamily="34" charset="0"/>
              </a:rPr>
              <a:t>#4 </a:t>
            </a:r>
            <a:r>
              <a:rPr lang="en-US" sz="1200" dirty="0">
                <a:latin typeface="Arial" panose="020B0604020202020204" pitchFamily="34" charset="0"/>
                <a:cs typeface="Arial" panose="020B0604020202020204" pitchFamily="34" charset="0"/>
              </a:rPr>
              <a:t>Assess and develop linkages with the MRT-HIT systems, Electronic Medical Record (EMR) systems used by health care providers and RHIOs, to facilitate care coordination and data sharing among systems.</a:t>
            </a:r>
          </a:p>
          <a:p>
            <a:pPr lvl="0"/>
            <a:endParaRPr lang="en-US" sz="1200" dirty="0">
              <a:latin typeface="Arial" panose="020B0604020202020204" pitchFamily="34" charset="0"/>
              <a:cs typeface="Arial" panose="020B0604020202020204" pitchFamily="34" charset="0"/>
            </a:endParaRPr>
          </a:p>
          <a:p>
            <a:pPr lvl="0"/>
            <a:r>
              <a:rPr lang="en-US" sz="1200" b="1" dirty="0">
                <a:solidFill>
                  <a:srgbClr val="C00000"/>
                </a:solidFill>
                <a:latin typeface="Arial" panose="020B0604020202020204" pitchFamily="34" charset="0"/>
                <a:cs typeface="Arial" panose="020B0604020202020204" pitchFamily="34" charset="0"/>
              </a:rPr>
              <a:t>#5 </a:t>
            </a:r>
            <a:r>
              <a:rPr lang="en-US" sz="1200" dirty="0">
                <a:latin typeface="Arial" panose="020B0604020202020204" pitchFamily="34" charset="0"/>
                <a:cs typeface="Arial" panose="020B0604020202020204" pitchFamily="34" charset="0"/>
              </a:rPr>
              <a:t>Submit quarterly data to the NYSDOH, using the standard data reporting format developed in collaboration with the NYSDOH. </a:t>
            </a:r>
          </a:p>
          <a:p>
            <a:pPr lvl="0"/>
            <a:endParaRPr lang="en-US" sz="1200" dirty="0">
              <a:latin typeface="Arial" panose="020B0604020202020204" pitchFamily="34" charset="0"/>
              <a:cs typeface="Arial" panose="020B0604020202020204" pitchFamily="34" charset="0"/>
            </a:endParaRPr>
          </a:p>
          <a:p>
            <a:pPr lvl="0"/>
            <a:r>
              <a:rPr lang="en-US" sz="1200" b="1" dirty="0">
                <a:solidFill>
                  <a:srgbClr val="C00000"/>
                </a:solidFill>
                <a:latin typeface="Arial" panose="020B0604020202020204" pitchFamily="34" charset="0"/>
                <a:cs typeface="Arial" panose="020B0604020202020204" pitchFamily="34" charset="0"/>
              </a:rPr>
              <a:t>#6 </a:t>
            </a:r>
            <a:r>
              <a:rPr lang="en-US" sz="1200" dirty="0">
                <a:latin typeface="Arial" panose="020B0604020202020204" pitchFamily="34" charset="0"/>
                <a:cs typeface="Arial" panose="020B0604020202020204" pitchFamily="34" charset="0"/>
              </a:rPr>
              <a:t>Develop a sustainability plan for the MRT-HIT system, including expansion to additional and maintenance of current partners, and addressing associated costs of system implementation / operation.</a:t>
            </a:r>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6</a:t>
            </a:fld>
            <a:endParaRPr lang="en-US" dirty="0"/>
          </a:p>
        </p:txBody>
      </p:sp>
    </p:spTree>
    <p:extLst>
      <p:ext uri="{BB962C8B-B14F-4D97-AF65-F5344CB8AC3E}">
        <p14:creationId xmlns:p14="http://schemas.microsoft.com/office/powerpoint/2010/main" val="33811846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4"/>
            <a:ext cx="5608320" cy="3660458"/>
          </a:xfrm>
          <a:prstGeom prst="rect">
            <a:avLst/>
          </a:prstGeom>
        </p:spPr>
        <p:txBody>
          <a:bodyPr lIns="92830" tIns="46415" rIns="92830" bIns="46415"/>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7</a:t>
            </a:fld>
            <a:endParaRPr lang="en-US" dirty="0"/>
          </a:p>
        </p:txBody>
      </p:sp>
    </p:spTree>
    <p:extLst>
      <p:ext uri="{BB962C8B-B14F-4D97-AF65-F5344CB8AC3E}">
        <p14:creationId xmlns:p14="http://schemas.microsoft.com/office/powerpoint/2010/main" val="39960703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6"/>
            <a:ext cx="5607050" cy="3660774"/>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8</a:t>
            </a:fld>
            <a:endParaRPr lang="en-US" dirty="0"/>
          </a:p>
        </p:txBody>
      </p:sp>
    </p:spTree>
    <p:extLst>
      <p:ext uri="{BB962C8B-B14F-4D97-AF65-F5344CB8AC3E}">
        <p14:creationId xmlns:p14="http://schemas.microsoft.com/office/powerpoint/2010/main" val="26763562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9</a:t>
            </a:fld>
            <a:endParaRPr lang="en-US" dirty="0"/>
          </a:p>
        </p:txBody>
      </p:sp>
    </p:spTree>
    <p:extLst>
      <p:ext uri="{BB962C8B-B14F-4D97-AF65-F5344CB8AC3E}">
        <p14:creationId xmlns:p14="http://schemas.microsoft.com/office/powerpoint/2010/main" val="1485231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6281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ACED0365-0D65-4032-85A6-BECCAB4E9A68}" type="datetimeFigureOut">
              <a:rPr lang="en-US" smtClean="0"/>
              <a:t>5/21/2019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2445502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ACED0365-0D65-4032-85A6-BECCAB4E9A68}" type="datetimeFigureOut">
              <a:rPr lang="en-US" smtClean="0"/>
              <a:t>5/21/2019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40487227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ED0365-0D65-4032-85A6-BECCAB4E9A68}" type="datetimeFigureOut">
              <a:rPr lang="en-US" smtClean="0"/>
              <a:t>5/21/2019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11160181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t>5/21/2019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15069545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t>5/21/2019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17981577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D0365-0D65-4032-85A6-BECCAB4E9A68}" type="datetimeFigureOut">
              <a:rPr lang="en-US" smtClean="0"/>
              <a:t>5/21/2019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1788743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D0365-0D65-4032-85A6-BECCAB4E9A68}" type="datetimeFigureOut">
              <a:rPr lang="en-US" smtClean="0"/>
              <a:t>5/21/2019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197773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Section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9627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Content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7515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33845" y="274320"/>
            <a:ext cx="7886700" cy="994172"/>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33845" y="1371600"/>
            <a:ext cx="7886700" cy="326350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22AE6415-3C27-4A67-AF46-1391EC43CAA6}" type="datetime1">
              <a:rPr lang="en-US" smtClean="0"/>
              <a:t>5/21/2019</a:t>
            </a:fld>
            <a:endParaRPr lang="en-US" dirty="0"/>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63145" y="4767263"/>
            <a:ext cx="2057400" cy="273844"/>
          </a:xfrm>
          <a:prstGeom prst="rect">
            <a:avLst/>
          </a:prstGeo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28499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28650" y="4767263"/>
            <a:ext cx="2057400" cy="273844"/>
          </a:xfrm>
          <a:prstGeom prst="rect">
            <a:avLst/>
          </a:prstGeom>
        </p:spPr>
        <p:txBody>
          <a:bodyPr/>
          <a:lstStyle/>
          <a:p>
            <a:fld id="{D0105F78-1A08-4C5E-BF0F-6EEAEE1875DF}" type="datetime1">
              <a:rPr lang="en-US" smtClean="0"/>
              <a:t>5/21/2019</a:t>
            </a:fld>
            <a:endParaRPr lang="en-US" dirty="0"/>
          </a:p>
        </p:txBody>
      </p:sp>
      <p:sp>
        <p:nvSpPr>
          <p:cNvPr id="4" name="Footer Placeholder 3"/>
          <p:cNvSpPr>
            <a:spLocks noGrp="1"/>
          </p:cNvSpPr>
          <p:nvPr>
            <p:ph type="ftr" sz="quarter" idx="11"/>
          </p:nvPr>
        </p:nvSpPr>
        <p:spPr>
          <a:xfrm>
            <a:off x="3028950" y="4767263"/>
            <a:ext cx="3086100" cy="273844"/>
          </a:xfrm>
          <a:prstGeom prst="rect">
            <a:avLst/>
          </a:prstGeom>
        </p:spPr>
        <p:txBody>
          <a:bodyPr/>
          <a:lstStyle/>
          <a:p>
            <a:endParaRPr lang="en-US" dirty="0"/>
          </a:p>
        </p:txBody>
      </p:sp>
      <p:sp>
        <p:nvSpPr>
          <p:cNvPr id="5" name="Slide Number Placeholder 4"/>
          <p:cNvSpPr>
            <a:spLocks noGrp="1"/>
          </p:cNvSpPr>
          <p:nvPr>
            <p:ph type="sldNum" sz="quarter" idx="12"/>
          </p:nvPr>
        </p:nvSpPr>
        <p:spPr>
          <a:xfrm>
            <a:off x="6463145" y="4767263"/>
            <a:ext cx="2057400" cy="273844"/>
          </a:xfrm>
          <a:prstGeom prst="rect">
            <a:avLst/>
          </a:prstGeom>
        </p:spPr>
        <p:txBody>
          <a:bodyPr/>
          <a:lstStyle/>
          <a:p>
            <a:fld id="{4FAB73BC-B049-4115-A692-8D63A059BFB8}" type="slidenum">
              <a:rPr lang="en-US" smtClean="0"/>
              <a:t>‹#›</a:t>
            </a:fld>
            <a:endParaRPr lang="en-US" dirty="0"/>
          </a:p>
        </p:txBody>
      </p:sp>
      <p:sp>
        <p:nvSpPr>
          <p:cNvPr id="6" name="Title 5"/>
          <p:cNvSpPr>
            <a:spLocks noGrp="1"/>
          </p:cNvSpPr>
          <p:nvPr>
            <p:ph type="title"/>
          </p:nvPr>
        </p:nvSpPr>
        <p:spPr>
          <a:xfrm>
            <a:off x="633845" y="274320"/>
            <a:ext cx="7886700" cy="994172"/>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829303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dirty="0"/>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CED0365-0D65-4032-85A6-BECCAB4E9A68}" type="datetimeFigureOut">
              <a:rPr lang="en-US" smtClean="0"/>
              <a:t>5/21/2019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1549852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D0365-0D65-4032-85A6-BECCAB4E9A68}" type="datetimeFigureOut">
              <a:rPr lang="en-US" smtClean="0"/>
              <a:t>5/21/2019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3043001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ED0365-0D65-4032-85A6-BECCAB4E9A68}" type="datetimeFigureOut">
              <a:rPr lang="en-US" smtClean="0"/>
              <a:t>5/21/2019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2076220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ED0365-0D65-4032-85A6-BECCAB4E9A68}" type="datetimeFigureOut">
              <a:rPr lang="en-US" smtClean="0"/>
              <a:t>5/21/2019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3383597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2.jpe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2.jpe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4.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NYSOOH_DOH_rgb.jpg"/>
          <p:cNvPicPr>
            <a:picLocks noChangeAspect="1"/>
          </p:cNvPicPr>
          <p:nvPr userDrawn="1"/>
        </p:nvPicPr>
        <p:blipFill>
          <a:blip r:embed="rId3">
            <a:alphaModFix/>
            <a:extLst>
              <a:ext uri="{28A0092B-C50C-407E-A947-70E740481C1C}">
                <a14:useLocalDpi xmlns:a14="http://schemas.microsoft.com/office/drawing/2010/main" val="0"/>
              </a:ext>
            </a:extLst>
          </a:blip>
          <a:stretch>
            <a:fillRect/>
          </a:stretch>
        </p:blipFill>
        <p:spPr>
          <a:xfrm>
            <a:off x="446311" y="361951"/>
            <a:ext cx="3463833" cy="778753"/>
          </a:xfrm>
          <a:prstGeom prst="rect">
            <a:avLst/>
          </a:prstGeom>
        </p:spPr>
      </p:pic>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9AE51E1D-7280-49D6-A2E2-CE63FE17EF16}" type="datetimeFigureOut">
              <a:rPr lang="en-US" smtClean="0"/>
              <a:t>5/21/2019</a:t>
            </a:fld>
            <a:endParaRPr lang="en-US" dirty="0"/>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BACAC6D-BD82-4571-9E34-C1EFF11A946D}" type="slidenum">
              <a:rPr lang="en-US" smtClean="0"/>
              <a:t>‹#›</a:t>
            </a:fld>
            <a:endParaRPr lang="en-US" dirty="0"/>
          </a:p>
        </p:txBody>
      </p:sp>
      <p:sp>
        <p:nvSpPr>
          <p:cNvPr id="7" name="Rectangle 6"/>
          <p:cNvSpPr/>
          <p:nvPr userDrawn="1"/>
        </p:nvSpPr>
        <p:spPr>
          <a:xfrm>
            <a:off x="0" y="3714750"/>
            <a:ext cx="9144000" cy="14859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3714750"/>
            <a:ext cx="9144000" cy="762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1"/>
          <p:cNvSpPr txBox="1">
            <a:spLocks/>
          </p:cNvSpPr>
          <p:nvPr userDrawn="1"/>
        </p:nvSpPr>
        <p:spPr>
          <a:xfrm>
            <a:off x="287268" y="3813878"/>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400" smtClean="0">
                <a:solidFill>
                  <a:schemeClr val="bg1"/>
                </a:solidFill>
              </a:rPr>
              <a:pPr/>
              <a:t>May 21, 2019</a:t>
            </a:fld>
            <a:endParaRPr lang="en-US" sz="1400" dirty="0">
              <a:solidFill>
                <a:schemeClr val="bg1"/>
              </a:solidFill>
            </a:endParaRPr>
          </a:p>
        </p:txBody>
      </p:sp>
    </p:spTree>
    <p:extLst>
      <p:ext uri="{BB962C8B-B14F-4D97-AF65-F5344CB8AC3E}">
        <p14:creationId xmlns:p14="http://schemas.microsoft.com/office/powerpoint/2010/main" val="4023744030"/>
      </p:ext>
    </p:extLst>
  </p:cSld>
  <p:clrMap bg1="lt1" tx1="dk1" bg2="lt2" tx2="dk2" accent1="accent1" accent2="accent2" accent3="accent3" accent4="accent4" accent5="accent5" accent6="accent6" hlink="hlink" folHlink="folHlink"/>
  <p:sldLayoutIdLst>
    <p:sldLayoutId id="2147483686"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NYSOOH_DOH_rgb.jpg"/>
          <p:cNvPicPr>
            <a:picLocks noChangeAspect="1"/>
          </p:cNvPicPr>
          <p:nvPr userDrawn="1"/>
        </p:nvPicPr>
        <p:blipFill>
          <a:blip r:embed="rId3" cstate="print">
            <a:alphaModFix/>
            <a:extLst>
              <a:ext uri="{28A0092B-C50C-407E-A947-70E740481C1C}">
                <a14:useLocalDpi xmlns:a14="http://schemas.microsoft.com/office/drawing/2010/main" val="0"/>
              </a:ext>
            </a:extLst>
          </a:blip>
          <a:stretch>
            <a:fillRect/>
          </a:stretch>
        </p:blipFill>
        <p:spPr>
          <a:xfrm>
            <a:off x="7096591" y="4522340"/>
            <a:ext cx="1666409" cy="374649"/>
          </a:xfrm>
          <a:prstGeom prst="rect">
            <a:avLst/>
          </a:prstGeom>
        </p:spPr>
      </p:pic>
      <p:sp>
        <p:nvSpPr>
          <p:cNvPr id="10" name="Rectangle 9"/>
          <p:cNvSpPr/>
          <p:nvPr userDrawn="1"/>
        </p:nvSpPr>
        <p:spPr>
          <a:xfrm>
            <a:off x="0" y="1581150"/>
            <a:ext cx="5334000" cy="2743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1540453"/>
            <a:ext cx="533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200" smtClean="0">
                <a:solidFill>
                  <a:srgbClr val="002D73"/>
                </a:solidFill>
              </a:rPr>
              <a:pPr/>
              <a:t>May 21, 2019</a:t>
            </a:fld>
            <a:endParaRPr lang="en-US" sz="1200" dirty="0">
              <a:solidFill>
                <a:srgbClr val="002D73"/>
              </a:solidFill>
            </a:endParaRPr>
          </a:p>
        </p:txBody>
      </p:sp>
      <p:sp>
        <p:nvSpPr>
          <p:cNvPr id="13"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solidFill>
                  <a:srgbClr val="002D73"/>
                </a:solidFill>
              </a:rPr>
              <a:pPr/>
              <a:t>‹#›</a:t>
            </a:fld>
            <a:endParaRPr lang="en-US" sz="1200" dirty="0">
              <a:solidFill>
                <a:srgbClr val="002D73"/>
              </a:solidFill>
            </a:endParaRPr>
          </a:p>
        </p:txBody>
      </p:sp>
    </p:spTree>
    <p:extLst>
      <p:ext uri="{BB962C8B-B14F-4D97-AF65-F5344CB8AC3E}">
        <p14:creationId xmlns:p14="http://schemas.microsoft.com/office/powerpoint/2010/main" val="2405248628"/>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NYSOOH_DOH_rgb.jpg"/>
          <p:cNvPicPr>
            <a:picLocks noChangeAspect="1"/>
          </p:cNvPicPr>
          <p:nvPr userDrawn="1"/>
        </p:nvPicPr>
        <p:blipFill>
          <a:blip r:embed="rId5" cstate="print">
            <a:alphaModFix/>
            <a:extLst>
              <a:ext uri="{28A0092B-C50C-407E-A947-70E740481C1C}">
                <a14:useLocalDpi xmlns:a14="http://schemas.microsoft.com/office/drawing/2010/main" val="0"/>
              </a:ext>
            </a:extLst>
          </a:blip>
          <a:stretch>
            <a:fillRect/>
          </a:stretch>
        </p:blipFill>
        <p:spPr>
          <a:xfrm>
            <a:off x="7096591" y="4522340"/>
            <a:ext cx="1666409" cy="374649"/>
          </a:xfrm>
          <a:prstGeom prst="rect">
            <a:avLst/>
          </a:prstGeom>
        </p:spPr>
      </p:pic>
      <p:sp>
        <p:nvSpPr>
          <p:cNvPr id="22" name="Rectangle 21"/>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200" smtClean="0"/>
              <a:pPr/>
              <a:t>May 21, 2019</a:t>
            </a:fld>
            <a:endParaRPr lang="en-US" sz="1200" dirty="0"/>
          </a:p>
        </p:txBody>
      </p:sp>
      <p:sp>
        <p:nvSpPr>
          <p:cNvPr id="24"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25" name="Rectangle 24"/>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84135281"/>
      </p:ext>
    </p:extLst>
  </p:cSld>
  <p:clrMap bg1="lt1" tx1="dk1" bg2="lt2" tx2="dk2" accent1="accent1" accent2="accent2" accent3="accent3" accent4="accent4" accent5="accent5" accent6="accent6" hlink="hlink" folHlink="folHlink"/>
  <p:sldLayoutIdLst>
    <p:sldLayoutId id="2147483655" r:id="rId1"/>
    <p:sldLayoutId id="2147483688" r:id="rId2"/>
    <p:sldLayoutId id="2147483689" r:id="rId3"/>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Picture 12" descr="NYSOOH_DOH_rgb.jpg"/>
          <p:cNvPicPr>
            <a:picLocks noChangeAspect="1"/>
          </p:cNvPicPr>
          <p:nvPr userDrawn="1"/>
        </p:nvPicPr>
        <p:blipFill>
          <a:blip r:embed="rId13" cstate="print">
            <a:alphaModFix/>
            <a:extLst>
              <a:ext uri="{28A0092B-C50C-407E-A947-70E740481C1C}">
                <a14:useLocalDpi xmlns:a14="http://schemas.microsoft.com/office/drawing/2010/main" val="0"/>
              </a:ext>
            </a:extLst>
          </a:blip>
          <a:stretch>
            <a:fillRect/>
          </a:stretch>
        </p:blipFill>
        <p:spPr>
          <a:xfrm>
            <a:off x="7110589" y="4512028"/>
            <a:ext cx="1666409" cy="374649"/>
          </a:xfrm>
          <a:prstGeom prst="rect">
            <a:avLst/>
          </a:prstGeom>
        </p:spPr>
      </p:pic>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ACED0365-0D65-4032-85A6-BECCAB4E9A68}" type="datetimeFigureOut">
              <a:rPr lang="en-US" smtClean="0"/>
              <a:t>5/21/2019</a:t>
            </a:fld>
            <a:endParaRPr lang="en-US" dirty="0"/>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A7754AA7-8025-408E-B296-E2B43FE08638}" type="slidenum">
              <a:rPr lang="en-US" smtClean="0"/>
              <a:t>‹#›</a:t>
            </a:fld>
            <a:endParaRPr lang="en-US" dirty="0"/>
          </a:p>
        </p:txBody>
      </p:sp>
      <p:sp>
        <p:nvSpPr>
          <p:cNvPr id="7" name="Rectangle 6"/>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200" smtClean="0"/>
              <a:pPr/>
              <a:t>May 21, 2019</a:t>
            </a:fld>
            <a:endParaRPr lang="en-US" sz="1200" dirty="0"/>
          </a:p>
        </p:txBody>
      </p:sp>
      <p:sp>
        <p:nvSpPr>
          <p:cNvPr id="9"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10" name="Rectangle 9"/>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4337920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4.xml"/><Relationship Id="rId1" Type="http://schemas.openxmlformats.org/officeDocument/2006/relationships/slideLayout" Target="../slideLayouts/slideLayout4.xml"/><Relationship Id="rId4" Type="http://schemas.openxmlformats.org/officeDocument/2006/relationships/image" Target="../media/image15.sv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272373" y="1617643"/>
            <a:ext cx="8601661" cy="984885"/>
          </a:xfrm>
          <a:prstGeom prst="rect">
            <a:avLst/>
          </a:prstGeom>
          <a:noFill/>
          <a:ln>
            <a:noFill/>
          </a:ln>
        </p:spPr>
        <p:txBody>
          <a:bodyPr wrap="square" rtlCol="0">
            <a:spAutoFit/>
          </a:bodyPr>
          <a:lstStyle/>
          <a:p>
            <a:r>
              <a:rPr lang="en-US" sz="2800" b="1" dirty="0">
                <a:solidFill>
                  <a:srgbClr val="002D73"/>
                </a:solidFill>
                <a:latin typeface="Arial" panose="020B0604020202020204" pitchFamily="34" charset="0"/>
                <a:cs typeface="Arial" panose="020B0604020202020204" pitchFamily="34" charset="0"/>
              </a:rPr>
              <a:t>Medicaid Redesign Team (MRT)</a:t>
            </a:r>
          </a:p>
          <a:p>
            <a:r>
              <a:rPr lang="en-US" sz="2800" b="1" dirty="0">
                <a:solidFill>
                  <a:srgbClr val="002D73"/>
                </a:solidFill>
                <a:latin typeface="Arial" panose="020B0604020202020204" pitchFamily="34" charset="0"/>
                <a:cs typeface="Arial" panose="020B0604020202020204" pitchFamily="34" charset="0"/>
              </a:rPr>
              <a:t>Health Information Technology (HIT) Projects </a:t>
            </a:r>
          </a:p>
        </p:txBody>
      </p:sp>
      <p:sp>
        <p:nvSpPr>
          <p:cNvPr id="7" name="TextBox 6"/>
          <p:cNvSpPr txBox="1"/>
          <p:nvPr/>
        </p:nvSpPr>
        <p:spPr>
          <a:xfrm>
            <a:off x="283024" y="2510787"/>
            <a:ext cx="7332214" cy="461665"/>
          </a:xfrm>
          <a:prstGeom prst="rect">
            <a:avLst/>
          </a:prstGeom>
          <a:noFill/>
          <a:ln>
            <a:noFill/>
          </a:ln>
        </p:spPr>
        <p:txBody>
          <a:bodyPr wrap="square" rtlCol="0">
            <a:spAutoFit/>
          </a:bodyPr>
          <a:lstStyle/>
          <a:p>
            <a:r>
              <a:rPr lang="en-US" sz="2400" b="1" dirty="0">
                <a:solidFill>
                  <a:srgbClr val="92D050"/>
                </a:solidFill>
                <a:latin typeface="Arial" panose="020B0604020202020204" pitchFamily="34" charset="0"/>
                <a:cs typeface="Arial" panose="020B0604020202020204" pitchFamily="34" charset="0"/>
              </a:rPr>
              <a:t>Connecting pregnant women to needed services </a:t>
            </a:r>
          </a:p>
        </p:txBody>
      </p:sp>
      <p:sp>
        <p:nvSpPr>
          <p:cNvPr id="4" name="TextBox 3"/>
          <p:cNvSpPr txBox="1"/>
          <p:nvPr/>
        </p:nvSpPr>
        <p:spPr>
          <a:xfrm>
            <a:off x="272373" y="3423115"/>
            <a:ext cx="5505857" cy="338554"/>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Presented By DIVISION OF FAMILY HEALTH</a:t>
            </a:r>
          </a:p>
        </p:txBody>
      </p:sp>
    </p:spTree>
    <p:extLst>
      <p:ext uri="{BB962C8B-B14F-4D97-AF65-F5344CB8AC3E}">
        <p14:creationId xmlns:p14="http://schemas.microsoft.com/office/powerpoint/2010/main" val="206780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71CA7C-5D7B-4E5B-8CBA-4FD0FF09D842}"/>
              </a:ext>
            </a:extLst>
          </p:cNvPr>
          <p:cNvSpPr/>
          <p:nvPr/>
        </p:nvSpPr>
        <p:spPr>
          <a:xfrm>
            <a:off x="6922910" y="4411282"/>
            <a:ext cx="2076995" cy="584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152399" y="342649"/>
            <a:ext cx="8821667" cy="523220"/>
          </a:xfrm>
          <a:prstGeom prst="rect">
            <a:avLst/>
          </a:prstGeom>
          <a:noFill/>
          <a:ln>
            <a:noFill/>
          </a:ln>
        </p:spPr>
        <p:txBody>
          <a:bodyPr wrap="square" rtlCol="0">
            <a:spAutoFit/>
          </a:bodyPr>
          <a:lstStyle/>
          <a:p>
            <a:r>
              <a:rPr lang="en-US" sz="2800" b="1" dirty="0">
                <a:solidFill>
                  <a:srgbClr val="002D73"/>
                </a:solidFill>
                <a:latin typeface="Arial" panose="020B0604020202020204" pitchFamily="34" charset="0"/>
                <a:cs typeface="Arial" panose="020B0604020202020204" pitchFamily="34" charset="0"/>
              </a:rPr>
              <a:t>HIT Systems High Level Functionality</a:t>
            </a:r>
          </a:p>
        </p:txBody>
      </p:sp>
      <p:sp>
        <p:nvSpPr>
          <p:cNvPr id="6" name="TextBox 5"/>
          <p:cNvSpPr txBox="1"/>
          <p:nvPr/>
        </p:nvSpPr>
        <p:spPr>
          <a:xfrm>
            <a:off x="169177" y="799110"/>
            <a:ext cx="3531327" cy="338554"/>
          </a:xfrm>
          <a:prstGeom prst="rect">
            <a:avLst/>
          </a:prstGeom>
          <a:noFill/>
        </p:spPr>
        <p:txBody>
          <a:bodyPr wrap="square" rtlCol="0">
            <a:spAutoFit/>
          </a:bodyPr>
          <a:lstStyle/>
          <a:p>
            <a:r>
              <a:rPr lang="en-US" sz="1600" b="1" dirty="0">
                <a:solidFill>
                  <a:srgbClr val="92D050"/>
                </a:solidFill>
                <a:latin typeface="Arial" panose="020B0604020202020204" pitchFamily="34" charset="0"/>
                <a:cs typeface="Arial" panose="020B0604020202020204" pitchFamily="34" charset="0"/>
              </a:rPr>
              <a:t>Existing Operational Capabilities</a:t>
            </a:r>
          </a:p>
        </p:txBody>
      </p:sp>
      <p:sp>
        <p:nvSpPr>
          <p:cNvPr id="8" name="TextBox 7">
            <a:extLst>
              <a:ext uri="{FF2B5EF4-FFF2-40B4-BE49-F238E27FC236}">
                <a16:creationId xmlns:a16="http://schemas.microsoft.com/office/drawing/2014/main" id="{DF69B370-53C4-4492-84BA-1A275FF2244B}"/>
              </a:ext>
            </a:extLst>
          </p:cNvPr>
          <p:cNvSpPr txBox="1"/>
          <p:nvPr/>
        </p:nvSpPr>
        <p:spPr>
          <a:xfrm>
            <a:off x="307557" y="1062715"/>
            <a:ext cx="8385774" cy="3739998"/>
          </a:xfrm>
          <a:prstGeom prst="rect">
            <a:avLst/>
          </a:prstGeom>
          <a:noFill/>
        </p:spPr>
        <p:txBody>
          <a:bodyPr wrap="square" rtlCol="0">
            <a:spAutoFit/>
          </a:bodyPr>
          <a:lstStyle/>
          <a:p>
            <a:pPr marL="285750" lvl="0" indent="-285750">
              <a:lnSpc>
                <a:spcPct val="150000"/>
              </a:lnSpc>
              <a:buFont typeface="Wingdings" panose="05000000000000000000" pitchFamily="2" charset="2"/>
              <a:buChar char="v"/>
            </a:pPr>
            <a:r>
              <a:rPr lang="en-US" sz="1600" dirty="0">
                <a:latin typeface="Arial" panose="020B0604020202020204" pitchFamily="34" charset="0"/>
                <a:cs typeface="Arial" panose="020B0604020202020204" pitchFamily="34" charset="0"/>
              </a:rPr>
              <a:t>A prenatal care provider completes an on-line </a:t>
            </a:r>
            <a:r>
              <a:rPr lang="en-US" sz="1600" b="1" dirty="0">
                <a:latin typeface="Arial" panose="020B0604020202020204" pitchFamily="34" charset="0"/>
                <a:cs typeface="Arial" panose="020B0604020202020204" pitchFamily="34" charset="0"/>
              </a:rPr>
              <a:t>Prenatal Care Coordination form</a:t>
            </a:r>
            <a:r>
              <a:rPr lang="en-US" sz="1600" dirty="0">
                <a:latin typeface="Arial" panose="020B0604020202020204" pitchFamily="34" charset="0"/>
                <a:cs typeface="Arial" panose="020B0604020202020204" pitchFamily="34" charset="0"/>
              </a:rPr>
              <a:t> assessing a women’s medical and psychosocial risk factors.</a:t>
            </a:r>
          </a:p>
          <a:p>
            <a:pPr marL="285750" lvl="0" indent="-285750">
              <a:lnSpc>
                <a:spcPct val="150000"/>
              </a:lnSpc>
              <a:buFont typeface="Wingdings" panose="05000000000000000000" pitchFamily="2" charset="2"/>
              <a:buChar char="v"/>
            </a:pPr>
            <a:r>
              <a:rPr lang="en-US" sz="1600" dirty="0">
                <a:latin typeface="Arial" panose="020B0604020202020204" pitchFamily="34" charset="0"/>
                <a:cs typeface="Arial" panose="020B0604020202020204" pitchFamily="34" charset="0"/>
              </a:rPr>
              <a:t>Referral service providers can be identified based on risks identified, and the contents of the assessment can be securely communicated as part of the referrals.</a:t>
            </a:r>
          </a:p>
          <a:p>
            <a:pPr marL="285750" lvl="0" indent="-285750">
              <a:lnSpc>
                <a:spcPct val="150000"/>
              </a:lnSpc>
              <a:buFont typeface="Wingdings" panose="05000000000000000000" pitchFamily="2" charset="2"/>
              <a:buChar char="v"/>
            </a:pPr>
            <a:r>
              <a:rPr lang="en-US" sz="1600" dirty="0">
                <a:latin typeface="Arial" panose="020B0604020202020204" pitchFamily="34" charset="0"/>
                <a:cs typeface="Arial" panose="020B0604020202020204" pitchFamily="34" charset="0"/>
              </a:rPr>
              <a:t>Service providers can then review referrals, accept/reject, document any services provided as part of the referral, and close the referral.</a:t>
            </a:r>
          </a:p>
          <a:p>
            <a:pPr marL="285750" lvl="0" indent="-285750">
              <a:lnSpc>
                <a:spcPct val="150000"/>
              </a:lnSpc>
              <a:buFont typeface="Wingdings" panose="05000000000000000000" pitchFamily="2" charset="2"/>
              <a:buChar char="v"/>
            </a:pPr>
            <a:r>
              <a:rPr lang="en-US" sz="1600" dirty="0">
                <a:latin typeface="Arial" panose="020B0604020202020204" pitchFamily="34" charset="0"/>
                <a:cs typeface="Arial" panose="020B0604020202020204" pitchFamily="34" charset="0"/>
              </a:rPr>
              <a:t>Patient demographics, summary record of assessments, related referrals and service provider notes can be made available to other providers through RHIO access.</a:t>
            </a:r>
          </a:p>
          <a:p>
            <a:pPr marL="285750" lvl="0" indent="-285750">
              <a:lnSpc>
                <a:spcPct val="150000"/>
              </a:lnSpc>
              <a:buFont typeface="Wingdings" panose="05000000000000000000" pitchFamily="2" charset="2"/>
              <a:buChar char="v"/>
            </a:pPr>
            <a:r>
              <a:rPr lang="en-US" sz="1600" dirty="0">
                <a:latin typeface="Arial" panose="020B0604020202020204" pitchFamily="34" charset="0"/>
                <a:cs typeface="Arial" panose="020B0604020202020204" pitchFamily="34" charset="0"/>
              </a:rPr>
              <a:t>A standard format for the submission of aggregate data to the Department on women served through this project has been developed and getting reported every quarter.  </a:t>
            </a:r>
          </a:p>
        </p:txBody>
      </p:sp>
    </p:spTree>
    <p:extLst>
      <p:ext uri="{BB962C8B-B14F-4D97-AF65-F5344CB8AC3E}">
        <p14:creationId xmlns:p14="http://schemas.microsoft.com/office/powerpoint/2010/main" val="3532302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Rectangle 75">
            <a:extLst>
              <a:ext uri="{FF2B5EF4-FFF2-40B4-BE49-F238E27FC236}">
                <a16:creationId xmlns:a16="http://schemas.microsoft.com/office/drawing/2014/main" id="{CBEC4B02-81DA-4C57-9B9E-EFA381F276B4}"/>
              </a:ext>
            </a:extLst>
          </p:cNvPr>
          <p:cNvSpPr/>
          <p:nvPr/>
        </p:nvSpPr>
        <p:spPr>
          <a:xfrm>
            <a:off x="6922910" y="4411282"/>
            <a:ext cx="2076995" cy="584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1" name="Cloud 210"/>
          <p:cNvSpPr/>
          <p:nvPr/>
        </p:nvSpPr>
        <p:spPr>
          <a:xfrm rot="197621">
            <a:off x="773313" y="2965263"/>
            <a:ext cx="7609460" cy="2093785"/>
          </a:xfrm>
          <a:prstGeom prst="cloud">
            <a:avLst/>
          </a:prstGeom>
          <a:solidFill>
            <a:srgbClr val="7030A0">
              <a:alpha val="14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00" dirty="0">
              <a:latin typeface="Arial" panose="020B0604020202020204" pitchFamily="34" charset="0"/>
              <a:cs typeface="Arial" panose="020B0604020202020204" pitchFamily="34" charset="0"/>
            </a:endParaRPr>
          </a:p>
        </p:txBody>
      </p:sp>
      <p:sp>
        <p:nvSpPr>
          <p:cNvPr id="37" name="Cloud 36"/>
          <p:cNvSpPr/>
          <p:nvPr/>
        </p:nvSpPr>
        <p:spPr>
          <a:xfrm>
            <a:off x="28509" y="724057"/>
            <a:ext cx="9088183" cy="2247455"/>
          </a:xfrm>
          <a:prstGeom prst="cloud">
            <a:avLst/>
          </a:prstGeom>
          <a:solidFill>
            <a:srgbClr val="00B0F0">
              <a:alpha val="1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00" dirty="0">
              <a:latin typeface="Arial" panose="020B0604020202020204" pitchFamily="34" charset="0"/>
              <a:cs typeface="Arial" panose="020B0604020202020204" pitchFamily="34" charset="0"/>
            </a:endParaRPr>
          </a:p>
        </p:txBody>
      </p:sp>
      <p:cxnSp>
        <p:nvCxnSpPr>
          <p:cNvPr id="56" name="Straight Connector 55"/>
          <p:cNvCxnSpPr/>
          <p:nvPr/>
        </p:nvCxnSpPr>
        <p:spPr>
          <a:xfrm>
            <a:off x="5018027" y="3532064"/>
            <a:ext cx="0" cy="1147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Arrow Connector 139"/>
          <p:cNvCxnSpPr/>
          <p:nvPr/>
        </p:nvCxnSpPr>
        <p:spPr>
          <a:xfrm flipH="1">
            <a:off x="4683096" y="3532064"/>
            <a:ext cx="1495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2" name="Flowchart: Decision 131"/>
          <p:cNvSpPr/>
          <p:nvPr/>
        </p:nvSpPr>
        <p:spPr>
          <a:xfrm>
            <a:off x="4571943" y="1346458"/>
            <a:ext cx="1127035" cy="711537"/>
          </a:xfrm>
          <a:prstGeom prst="flowChartDecision">
            <a:avLst/>
          </a:prstGeom>
          <a:solidFill>
            <a:srgbClr val="00B0F0">
              <a:alpha val="70000"/>
            </a:srgb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latin typeface="Arial" panose="020B0604020202020204" pitchFamily="34" charset="0"/>
                <a:cs typeface="Arial" panose="020B0604020202020204" pitchFamily="34" charset="0"/>
              </a:rPr>
              <a:t>Process referrals</a:t>
            </a:r>
          </a:p>
        </p:txBody>
      </p:sp>
      <p:sp>
        <p:nvSpPr>
          <p:cNvPr id="11" name="Process 12"/>
          <p:cNvSpPr/>
          <p:nvPr/>
        </p:nvSpPr>
        <p:spPr>
          <a:xfrm>
            <a:off x="2566301" y="1422463"/>
            <a:ext cx="707023" cy="548376"/>
          </a:xfrm>
          <a:prstGeom prst="flowChartProcess">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latin typeface="Arial" panose="020B0604020202020204" pitchFamily="34" charset="0"/>
                <a:cs typeface="Arial" panose="020B0604020202020204" pitchFamily="34" charset="0"/>
              </a:rPr>
              <a:t>Conduct screening and fill PRF</a:t>
            </a:r>
          </a:p>
        </p:txBody>
      </p:sp>
      <p:sp>
        <p:nvSpPr>
          <p:cNvPr id="12" name="Process 13"/>
          <p:cNvSpPr/>
          <p:nvPr/>
        </p:nvSpPr>
        <p:spPr>
          <a:xfrm>
            <a:off x="3569039" y="1417997"/>
            <a:ext cx="713249" cy="562367"/>
          </a:xfrm>
          <a:prstGeom prst="flowChartProcess">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latin typeface="Arial" panose="020B0604020202020204" pitchFamily="34" charset="0"/>
                <a:cs typeface="Arial" panose="020B0604020202020204" pitchFamily="34" charset="0"/>
              </a:rPr>
              <a:t>Search and view Referral Results</a:t>
            </a:r>
          </a:p>
        </p:txBody>
      </p:sp>
      <p:sp>
        <p:nvSpPr>
          <p:cNvPr id="32" name="Terminator 103"/>
          <p:cNvSpPr/>
          <p:nvPr/>
        </p:nvSpPr>
        <p:spPr>
          <a:xfrm>
            <a:off x="2257167" y="3572487"/>
            <a:ext cx="798693" cy="209685"/>
          </a:xfrm>
          <a:prstGeom prst="flowChartTerminator">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latin typeface="Arial" panose="020B0604020202020204" pitchFamily="34" charset="0"/>
                <a:cs typeface="Arial" panose="020B0604020202020204" pitchFamily="34" charset="0"/>
              </a:rPr>
              <a:t>Provider A</a:t>
            </a:r>
          </a:p>
        </p:txBody>
      </p:sp>
      <p:sp>
        <p:nvSpPr>
          <p:cNvPr id="48" name="TextBox 47"/>
          <p:cNvSpPr txBox="1"/>
          <p:nvPr/>
        </p:nvSpPr>
        <p:spPr>
          <a:xfrm>
            <a:off x="3487" y="347910"/>
            <a:ext cx="7888887" cy="492443"/>
          </a:xfrm>
          <a:prstGeom prst="rect">
            <a:avLst/>
          </a:prstGeom>
          <a:noFill/>
          <a:ln>
            <a:noFill/>
          </a:ln>
        </p:spPr>
        <p:txBody>
          <a:bodyPr wrap="square" rtlCol="0">
            <a:spAutoFit/>
          </a:bodyPr>
          <a:lstStyle/>
          <a:p>
            <a:r>
              <a:rPr lang="en-US" sz="2600" b="1" dirty="0">
                <a:solidFill>
                  <a:srgbClr val="002D73"/>
                </a:solidFill>
                <a:latin typeface="Arial" panose="020B0604020202020204" pitchFamily="34" charset="0"/>
                <a:cs typeface="Arial" panose="020B0604020202020204" pitchFamily="34" charset="0"/>
              </a:rPr>
              <a:t>How the HIT Systems Work?</a:t>
            </a:r>
          </a:p>
        </p:txBody>
      </p:sp>
      <p:sp>
        <p:nvSpPr>
          <p:cNvPr id="49" name="Oval 48"/>
          <p:cNvSpPr/>
          <p:nvPr/>
        </p:nvSpPr>
        <p:spPr>
          <a:xfrm>
            <a:off x="108662" y="2291108"/>
            <a:ext cx="607118" cy="288840"/>
          </a:xfrm>
          <a:prstGeom prst="ellipse">
            <a:avLst/>
          </a:prstGeom>
          <a:solidFill>
            <a:srgbClr val="FFC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latin typeface="Arial" panose="020B0604020202020204" pitchFamily="34" charset="0"/>
                <a:cs typeface="Arial" panose="020B0604020202020204" pitchFamily="34" charset="0"/>
              </a:rPr>
              <a:t>Start</a:t>
            </a:r>
          </a:p>
        </p:txBody>
      </p:sp>
      <p:sp>
        <p:nvSpPr>
          <p:cNvPr id="66" name="TextBox 65"/>
          <p:cNvSpPr txBox="1"/>
          <p:nvPr/>
        </p:nvSpPr>
        <p:spPr>
          <a:xfrm>
            <a:off x="1373636" y="2161156"/>
            <a:ext cx="821117"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Not  Found</a:t>
            </a:r>
          </a:p>
        </p:txBody>
      </p:sp>
      <p:sp>
        <p:nvSpPr>
          <p:cNvPr id="65" name="TextBox 64"/>
          <p:cNvSpPr txBox="1"/>
          <p:nvPr/>
        </p:nvSpPr>
        <p:spPr>
          <a:xfrm>
            <a:off x="2153466" y="1472012"/>
            <a:ext cx="536083"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Found</a:t>
            </a:r>
          </a:p>
        </p:txBody>
      </p:sp>
      <p:cxnSp>
        <p:nvCxnSpPr>
          <p:cNvPr id="73" name="Straight Arrow Connector 72"/>
          <p:cNvCxnSpPr>
            <a:stCxn id="11" idx="3"/>
            <a:endCxn id="12" idx="1"/>
          </p:cNvCxnSpPr>
          <p:nvPr/>
        </p:nvCxnSpPr>
        <p:spPr>
          <a:xfrm>
            <a:off x="3273324" y="1696651"/>
            <a:ext cx="295715" cy="25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4" name="Process 13"/>
          <p:cNvSpPr/>
          <p:nvPr/>
        </p:nvSpPr>
        <p:spPr>
          <a:xfrm>
            <a:off x="7994174" y="2225875"/>
            <a:ext cx="774030" cy="562367"/>
          </a:xfrm>
          <a:prstGeom prst="flowChartProcess">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latin typeface="Arial" panose="020B0604020202020204" pitchFamily="34" charset="0"/>
                <a:cs typeface="Arial" panose="020B0604020202020204" pitchFamily="34" charset="0"/>
              </a:rPr>
              <a:t>Offers services</a:t>
            </a:r>
          </a:p>
        </p:txBody>
      </p:sp>
      <p:sp>
        <p:nvSpPr>
          <p:cNvPr id="80" name="TextBox 79"/>
          <p:cNvSpPr txBox="1"/>
          <p:nvPr/>
        </p:nvSpPr>
        <p:spPr>
          <a:xfrm>
            <a:off x="7406675" y="1479978"/>
            <a:ext cx="562697" cy="415498"/>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Accepts </a:t>
            </a:r>
          </a:p>
          <a:p>
            <a:endParaRPr lang="en-US" sz="500" dirty="0">
              <a:latin typeface="Arial" panose="020B0604020202020204" pitchFamily="34" charset="0"/>
              <a:cs typeface="Arial" panose="020B0604020202020204" pitchFamily="34" charset="0"/>
            </a:endParaRPr>
          </a:p>
          <a:p>
            <a:r>
              <a:rPr lang="en-US" sz="800" dirty="0">
                <a:latin typeface="Arial" panose="020B0604020202020204" pitchFamily="34" charset="0"/>
                <a:cs typeface="Arial" panose="020B0604020202020204" pitchFamily="34" charset="0"/>
              </a:rPr>
              <a:t>referral</a:t>
            </a:r>
          </a:p>
        </p:txBody>
      </p:sp>
      <p:sp>
        <p:nvSpPr>
          <p:cNvPr id="82" name="Process 13"/>
          <p:cNvSpPr/>
          <p:nvPr/>
        </p:nvSpPr>
        <p:spPr>
          <a:xfrm>
            <a:off x="6153332" y="2291470"/>
            <a:ext cx="774030" cy="562367"/>
          </a:xfrm>
          <a:prstGeom prst="flowChartProcess">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latin typeface="Arial" panose="020B0604020202020204" pitchFamily="34" charset="0"/>
                <a:cs typeface="Arial" panose="020B0604020202020204" pitchFamily="34" charset="0"/>
              </a:rPr>
              <a:t>Update comments. Save &amp; exit.</a:t>
            </a:r>
          </a:p>
        </p:txBody>
      </p:sp>
      <p:sp>
        <p:nvSpPr>
          <p:cNvPr id="83" name="TextBox 82"/>
          <p:cNvSpPr txBox="1"/>
          <p:nvPr/>
        </p:nvSpPr>
        <p:spPr>
          <a:xfrm>
            <a:off x="6051111" y="1051218"/>
            <a:ext cx="2330077" cy="307777"/>
          </a:xfrm>
          <a:prstGeom prst="rect">
            <a:avLst/>
          </a:prstGeom>
          <a:noFill/>
        </p:spPr>
        <p:txBody>
          <a:bodyPr wrap="square" rtlCol="0">
            <a:spAutoFit/>
          </a:bodyPr>
          <a:lstStyle/>
          <a:p>
            <a:r>
              <a:rPr lang="en-US" sz="1400" b="1" dirty="0">
                <a:solidFill>
                  <a:srgbClr val="C00000"/>
                </a:solidFill>
                <a:latin typeface="Arial" panose="020B0604020202020204" pitchFamily="34" charset="0"/>
                <a:cs typeface="Arial" panose="020B0604020202020204" pitchFamily="34" charset="0"/>
              </a:rPr>
              <a:t>Receiving</a:t>
            </a:r>
            <a:r>
              <a:rPr lang="en-US" sz="1100" b="1" dirty="0">
                <a:solidFill>
                  <a:schemeClr val="accent1">
                    <a:lumMod val="50000"/>
                  </a:schemeClr>
                </a:solidFill>
                <a:latin typeface="Arial" panose="020B0604020202020204" pitchFamily="34" charset="0"/>
                <a:cs typeface="Arial" panose="020B0604020202020204" pitchFamily="34" charset="0"/>
              </a:rPr>
              <a:t> </a:t>
            </a:r>
            <a:r>
              <a:rPr lang="en-US" sz="1400" b="1" dirty="0">
                <a:solidFill>
                  <a:srgbClr val="C00000"/>
                </a:solidFill>
                <a:latin typeface="Arial" panose="020B0604020202020204" pitchFamily="34" charset="0"/>
                <a:cs typeface="Arial" panose="020B0604020202020204" pitchFamily="34" charset="0"/>
              </a:rPr>
              <a:t>Provider</a:t>
            </a:r>
          </a:p>
        </p:txBody>
      </p:sp>
      <p:sp>
        <p:nvSpPr>
          <p:cNvPr id="86" name="Process 13"/>
          <p:cNvSpPr/>
          <p:nvPr/>
        </p:nvSpPr>
        <p:spPr>
          <a:xfrm>
            <a:off x="1493360" y="2657133"/>
            <a:ext cx="774030" cy="562367"/>
          </a:xfrm>
          <a:prstGeom prst="flowChartProcess">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latin typeface="Arial" panose="020B0604020202020204" pitchFamily="34" charset="0"/>
                <a:cs typeface="Arial" panose="020B0604020202020204" pitchFamily="34" charset="0"/>
              </a:rPr>
              <a:t>Automated status updates</a:t>
            </a:r>
          </a:p>
        </p:txBody>
      </p:sp>
      <p:sp>
        <p:nvSpPr>
          <p:cNvPr id="90" name="TextBox 89"/>
          <p:cNvSpPr txBox="1"/>
          <p:nvPr/>
        </p:nvSpPr>
        <p:spPr>
          <a:xfrm>
            <a:off x="3608948" y="832141"/>
            <a:ext cx="2452185" cy="369332"/>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PeerPlace SaaS</a:t>
            </a:r>
          </a:p>
        </p:txBody>
      </p:sp>
      <p:sp>
        <p:nvSpPr>
          <p:cNvPr id="91" name="TextBox 90"/>
          <p:cNvSpPr txBox="1"/>
          <p:nvPr/>
        </p:nvSpPr>
        <p:spPr>
          <a:xfrm>
            <a:off x="898108" y="1058243"/>
            <a:ext cx="4253345" cy="307777"/>
          </a:xfrm>
          <a:prstGeom prst="rect">
            <a:avLst/>
          </a:prstGeom>
          <a:noFill/>
          <a:ln>
            <a:noFill/>
          </a:ln>
        </p:spPr>
        <p:txBody>
          <a:bodyPr wrap="square" rtlCol="0">
            <a:spAutoFit/>
          </a:bodyPr>
          <a:lstStyle/>
          <a:p>
            <a:pPr algn="ctr"/>
            <a:r>
              <a:rPr lang="en-US" sz="1400" b="1" dirty="0">
                <a:solidFill>
                  <a:srgbClr val="C00000"/>
                </a:solidFill>
                <a:latin typeface="Arial" panose="020B0604020202020204" pitchFamily="34" charset="0"/>
                <a:cs typeface="Arial" panose="020B0604020202020204" pitchFamily="34" charset="0"/>
              </a:rPr>
              <a:t>Pitching Provider</a:t>
            </a:r>
          </a:p>
        </p:txBody>
      </p:sp>
      <p:cxnSp>
        <p:nvCxnSpPr>
          <p:cNvPr id="93" name="Straight Arrow Connector 92"/>
          <p:cNvCxnSpPr>
            <a:stCxn id="12" idx="3"/>
            <a:endCxn id="132" idx="1"/>
          </p:cNvCxnSpPr>
          <p:nvPr/>
        </p:nvCxnSpPr>
        <p:spPr>
          <a:xfrm>
            <a:off x="4282288" y="1699181"/>
            <a:ext cx="289655" cy="304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a:off x="5698978" y="1700704"/>
            <a:ext cx="260895"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04" name="Elbow Connector 103"/>
          <p:cNvCxnSpPr>
            <a:endCxn id="125" idx="1"/>
          </p:cNvCxnSpPr>
          <p:nvPr/>
        </p:nvCxnSpPr>
        <p:spPr>
          <a:xfrm>
            <a:off x="1634913" y="2036137"/>
            <a:ext cx="922424" cy="489189"/>
          </a:xfrm>
          <a:prstGeom prst="bentConnector3">
            <a:avLst>
              <a:gd name="adj1" fmla="val 2379"/>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8" name="Elbow Connector 117"/>
          <p:cNvCxnSpPr>
            <a:endCxn id="74" idx="0"/>
          </p:cNvCxnSpPr>
          <p:nvPr/>
        </p:nvCxnSpPr>
        <p:spPr>
          <a:xfrm>
            <a:off x="7057517" y="1627241"/>
            <a:ext cx="1323672" cy="598634"/>
          </a:xfrm>
          <a:prstGeom prst="bentConnector2">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4" name="TextBox 123"/>
          <p:cNvSpPr txBox="1"/>
          <p:nvPr/>
        </p:nvSpPr>
        <p:spPr>
          <a:xfrm>
            <a:off x="6075568" y="2030413"/>
            <a:ext cx="1074195"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Rejects  referral</a:t>
            </a:r>
          </a:p>
        </p:txBody>
      </p:sp>
      <p:sp>
        <p:nvSpPr>
          <p:cNvPr id="125" name="Process 12"/>
          <p:cNvSpPr/>
          <p:nvPr/>
        </p:nvSpPr>
        <p:spPr>
          <a:xfrm>
            <a:off x="2557337" y="2251138"/>
            <a:ext cx="707023" cy="548376"/>
          </a:xfrm>
          <a:prstGeom prst="flowChartProcess">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latin typeface="Arial" panose="020B0604020202020204" pitchFamily="34" charset="0"/>
                <a:cs typeface="Arial" panose="020B0604020202020204" pitchFamily="34" charset="0"/>
              </a:rPr>
              <a:t>Creates new client record</a:t>
            </a:r>
          </a:p>
        </p:txBody>
      </p:sp>
      <p:cxnSp>
        <p:nvCxnSpPr>
          <p:cNvPr id="134" name="Straight Arrow Connector 133"/>
          <p:cNvCxnSpPr>
            <a:stCxn id="125" idx="0"/>
          </p:cNvCxnSpPr>
          <p:nvPr/>
        </p:nvCxnSpPr>
        <p:spPr>
          <a:xfrm flipH="1" flipV="1">
            <a:off x="2910848" y="1980364"/>
            <a:ext cx="1" cy="27077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5" name="Process 13"/>
          <p:cNvSpPr/>
          <p:nvPr/>
        </p:nvSpPr>
        <p:spPr>
          <a:xfrm>
            <a:off x="7015590" y="2228399"/>
            <a:ext cx="774030" cy="562367"/>
          </a:xfrm>
          <a:prstGeom prst="flowChartProcess">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latin typeface="Arial" panose="020B0604020202020204" pitchFamily="34" charset="0"/>
                <a:cs typeface="Arial" panose="020B0604020202020204" pitchFamily="34" charset="0"/>
              </a:rPr>
              <a:t>Update comments. Save &amp; exit.</a:t>
            </a:r>
          </a:p>
        </p:txBody>
      </p:sp>
      <p:cxnSp>
        <p:nvCxnSpPr>
          <p:cNvPr id="153" name="Elbow Connector 152"/>
          <p:cNvCxnSpPr>
            <a:stCxn id="86" idx="1"/>
            <a:endCxn id="175" idx="1"/>
          </p:cNvCxnSpPr>
          <p:nvPr/>
        </p:nvCxnSpPr>
        <p:spPr>
          <a:xfrm rot="10800000">
            <a:off x="1104012" y="1703527"/>
            <a:ext cx="389348" cy="1234790"/>
          </a:xfrm>
          <a:prstGeom prst="bentConnector3">
            <a:avLst>
              <a:gd name="adj1" fmla="val 133387"/>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5" name="Elbow Connector 164"/>
          <p:cNvCxnSpPr/>
          <p:nvPr/>
        </p:nvCxnSpPr>
        <p:spPr>
          <a:xfrm rot="10800000" flipV="1">
            <a:off x="4686612" y="2865674"/>
            <a:ext cx="2157528" cy="578397"/>
          </a:xfrm>
          <a:prstGeom prst="bentConnector3">
            <a:avLst>
              <a:gd name="adj1" fmla="val 139"/>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0" name="Elbow Connector 179"/>
          <p:cNvCxnSpPr>
            <a:stCxn id="32" idx="3"/>
          </p:cNvCxnSpPr>
          <p:nvPr/>
        </p:nvCxnSpPr>
        <p:spPr>
          <a:xfrm flipV="1">
            <a:off x="3055860" y="3428851"/>
            <a:ext cx="978138" cy="248479"/>
          </a:xfrm>
          <a:prstGeom prst="bent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2" name="TextBox 211"/>
          <p:cNvSpPr txBox="1"/>
          <p:nvPr/>
        </p:nvSpPr>
        <p:spPr>
          <a:xfrm>
            <a:off x="1432719" y="3847376"/>
            <a:ext cx="1738068" cy="369332"/>
          </a:xfrm>
          <a:prstGeom prst="rect">
            <a:avLst/>
          </a:prstGeom>
          <a:noFill/>
        </p:spPr>
        <p:txBody>
          <a:bodyPr wrap="square" rtlCol="0">
            <a:spAutoFit/>
          </a:bodyPr>
          <a:lstStyle/>
          <a:p>
            <a:r>
              <a:rPr lang="en-US" b="1" dirty="0">
                <a:solidFill>
                  <a:srgbClr val="7030A0"/>
                </a:solidFill>
                <a:latin typeface="Arial" panose="020B0604020202020204" pitchFamily="34" charset="0"/>
                <a:cs typeface="Arial" panose="020B0604020202020204" pitchFamily="34" charset="0"/>
              </a:rPr>
              <a:t>RHIOs*</a:t>
            </a:r>
          </a:p>
        </p:txBody>
      </p:sp>
      <p:sp>
        <p:nvSpPr>
          <p:cNvPr id="230" name="TextBox 229"/>
          <p:cNvSpPr txBox="1"/>
          <p:nvPr/>
        </p:nvSpPr>
        <p:spPr>
          <a:xfrm>
            <a:off x="27308" y="724057"/>
            <a:ext cx="1744910" cy="338554"/>
          </a:xfrm>
          <a:prstGeom prst="rect">
            <a:avLst/>
          </a:prstGeom>
          <a:noFill/>
        </p:spPr>
        <p:txBody>
          <a:bodyPr wrap="square" rtlCol="0">
            <a:spAutoFit/>
          </a:bodyPr>
          <a:lstStyle/>
          <a:p>
            <a:r>
              <a:rPr lang="en-US" sz="1600" b="1" dirty="0">
                <a:solidFill>
                  <a:srgbClr val="92D050"/>
                </a:solidFill>
                <a:latin typeface="Arial" panose="020B0604020202020204" pitchFamily="34" charset="0"/>
                <a:cs typeface="Arial" panose="020B0604020202020204" pitchFamily="34" charset="0"/>
              </a:rPr>
              <a:t>PeerPlace User</a:t>
            </a:r>
          </a:p>
        </p:txBody>
      </p:sp>
      <p:cxnSp>
        <p:nvCxnSpPr>
          <p:cNvPr id="14" name="Straight Connector 13"/>
          <p:cNvCxnSpPr/>
          <p:nvPr/>
        </p:nvCxnSpPr>
        <p:spPr>
          <a:xfrm flipV="1">
            <a:off x="6169369" y="3520872"/>
            <a:ext cx="8814" cy="6282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67" name="Picture 6" descr="https://encrypted-tbn0.gstatic.com/images?q=tbn:ANd9GcRS204kP0q1ljjhDGX2gWpAiHAx2i_zqzQfJIJQJSdqpw9OEvq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39932" y="3169392"/>
            <a:ext cx="256391" cy="390998"/>
          </a:xfrm>
          <a:prstGeom prst="rect">
            <a:avLst/>
          </a:prstGeom>
          <a:noFill/>
          <a:extLst>
            <a:ext uri="{909E8E84-426E-40DD-AFC4-6F175D3DCCD1}">
              <a14:hiddenFill xmlns:a14="http://schemas.microsoft.com/office/drawing/2010/main">
                <a:solidFill>
                  <a:srgbClr val="FFFFFF"/>
                </a:solidFill>
              </a14:hiddenFill>
            </a:ext>
          </a:extLst>
        </p:spPr>
      </p:pic>
      <p:pic>
        <p:nvPicPr>
          <p:cNvPr id="75" name="Picture 10" descr="http://www.artistsvalley.com/images/icons/Medical%20Healthcare%20Icons%20Var/Pregnant%20Female%20Error/256x256/Pregnant%20Female%20Erro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2767" y="1928360"/>
            <a:ext cx="328680" cy="328680"/>
          </a:xfrm>
          <a:prstGeom prst="rect">
            <a:avLst/>
          </a:prstGeom>
          <a:noFill/>
          <a:extLst>
            <a:ext uri="{909E8E84-426E-40DD-AFC4-6F175D3DCCD1}">
              <a14:hiddenFill xmlns:a14="http://schemas.microsoft.com/office/drawing/2010/main">
                <a:solidFill>
                  <a:srgbClr val="FFFFFF"/>
                </a:solidFill>
              </a14:hiddenFill>
            </a:ext>
          </a:extLst>
        </p:spPr>
      </p:pic>
      <p:sp>
        <p:nvSpPr>
          <p:cNvPr id="81" name="Terminator 103"/>
          <p:cNvSpPr/>
          <p:nvPr/>
        </p:nvSpPr>
        <p:spPr>
          <a:xfrm>
            <a:off x="2727668" y="4431237"/>
            <a:ext cx="1532957" cy="236386"/>
          </a:xfrm>
          <a:prstGeom prst="flowChartTerminator">
            <a:avLst/>
          </a:prstGeom>
          <a:solidFill>
            <a:schemeClr val="accent5">
              <a:lumMod val="75000"/>
              <a:alpha val="61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latin typeface="Arial" panose="020B0604020202020204" pitchFamily="34" charset="0"/>
                <a:cs typeface="Arial" panose="020B0604020202020204" pitchFamily="34" charset="0"/>
              </a:rPr>
              <a:t>Non PeerPlace Provider</a:t>
            </a:r>
          </a:p>
        </p:txBody>
      </p:sp>
      <p:pic>
        <p:nvPicPr>
          <p:cNvPr id="84" name="Picture 6" descr="https://encrypted-tbn0.gstatic.com/images?q=tbn:ANd9GcRS204kP0q1ljjhDGX2gWpAiHAx2i_zqzQfJIJQJSdqpw9OEvq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06690" y="4028142"/>
            <a:ext cx="256391" cy="390998"/>
          </a:xfrm>
          <a:prstGeom prst="rect">
            <a:avLst/>
          </a:prstGeom>
          <a:noFill/>
          <a:extLst>
            <a:ext uri="{909E8E84-426E-40DD-AFC4-6F175D3DCCD1}">
              <a14:hiddenFill xmlns:a14="http://schemas.microsoft.com/office/drawing/2010/main">
                <a:solidFill>
                  <a:srgbClr val="FFFFFF"/>
                </a:solidFill>
              </a14:hiddenFill>
            </a:ext>
          </a:extLst>
        </p:spPr>
      </p:pic>
      <p:sp>
        <p:nvSpPr>
          <p:cNvPr id="87" name="Oval 86"/>
          <p:cNvSpPr/>
          <p:nvPr/>
        </p:nvSpPr>
        <p:spPr>
          <a:xfrm>
            <a:off x="4190186" y="4758767"/>
            <a:ext cx="671144" cy="274405"/>
          </a:xfrm>
          <a:prstGeom prst="ellipse">
            <a:avLst/>
          </a:prstGeom>
          <a:solidFill>
            <a:srgbClr val="92D05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latin typeface="Arial" panose="020B0604020202020204" pitchFamily="34" charset="0"/>
                <a:cs typeface="Arial" panose="020B0604020202020204" pitchFamily="34" charset="0"/>
              </a:rPr>
              <a:t>End</a:t>
            </a:r>
          </a:p>
        </p:txBody>
      </p:sp>
      <p:sp>
        <p:nvSpPr>
          <p:cNvPr id="88" name="Terminator 103"/>
          <p:cNvSpPr/>
          <p:nvPr/>
        </p:nvSpPr>
        <p:spPr>
          <a:xfrm>
            <a:off x="4605460" y="4050595"/>
            <a:ext cx="798693" cy="209685"/>
          </a:xfrm>
          <a:prstGeom prst="flowChartTerminator">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latin typeface="Arial" panose="020B0604020202020204" pitchFamily="34" charset="0"/>
                <a:cs typeface="Arial" panose="020B0604020202020204" pitchFamily="34" charset="0"/>
              </a:rPr>
              <a:t>Provider B</a:t>
            </a:r>
          </a:p>
        </p:txBody>
      </p:sp>
      <p:pic>
        <p:nvPicPr>
          <p:cNvPr id="89" name="Picture 6" descr="https://encrypted-tbn0.gstatic.com/images?q=tbn:ANd9GcRS204kP0q1ljjhDGX2gWpAiHAx2i_zqzQfJIJQJSdqpw9OEvq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88225" y="3647500"/>
            <a:ext cx="256391" cy="390998"/>
          </a:xfrm>
          <a:prstGeom prst="rect">
            <a:avLst/>
          </a:prstGeom>
          <a:noFill/>
          <a:extLst>
            <a:ext uri="{909E8E84-426E-40DD-AFC4-6F175D3DCCD1}">
              <a14:hiddenFill xmlns:a14="http://schemas.microsoft.com/office/drawing/2010/main">
                <a:solidFill>
                  <a:srgbClr val="FFFFFF"/>
                </a:solidFill>
              </a14:hiddenFill>
            </a:ext>
          </a:extLst>
        </p:spPr>
      </p:pic>
      <p:pic>
        <p:nvPicPr>
          <p:cNvPr id="128" name="Picture 6" descr="https://encrypted-tbn0.gstatic.com/images?q=tbn:ANd9GcRS204kP0q1ljjhDGX2gWpAiHAx2i_zqzQfJIJQJSdqpw9OEvq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41172" y="4010069"/>
            <a:ext cx="256391" cy="390998"/>
          </a:xfrm>
          <a:prstGeom prst="rect">
            <a:avLst/>
          </a:prstGeom>
          <a:noFill/>
          <a:extLst>
            <a:ext uri="{909E8E84-426E-40DD-AFC4-6F175D3DCCD1}">
              <a14:hiddenFill xmlns:a14="http://schemas.microsoft.com/office/drawing/2010/main">
                <a:solidFill>
                  <a:srgbClr val="FFFFFF"/>
                </a:solidFill>
              </a14:hiddenFill>
            </a:ext>
          </a:extLst>
        </p:spPr>
      </p:pic>
      <p:sp>
        <p:nvSpPr>
          <p:cNvPr id="129" name="Terminator 103"/>
          <p:cNvSpPr/>
          <p:nvPr/>
        </p:nvSpPr>
        <p:spPr>
          <a:xfrm>
            <a:off x="5246037" y="4422096"/>
            <a:ext cx="1532957" cy="236386"/>
          </a:xfrm>
          <a:prstGeom prst="flowChartTerminator">
            <a:avLst/>
          </a:prstGeom>
          <a:solidFill>
            <a:schemeClr val="accent5">
              <a:lumMod val="75000"/>
              <a:alpha val="61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latin typeface="Arial" panose="020B0604020202020204" pitchFamily="34" charset="0"/>
                <a:cs typeface="Arial" panose="020B0604020202020204" pitchFamily="34" charset="0"/>
              </a:rPr>
              <a:t>Non PeerPlace Provider</a:t>
            </a:r>
          </a:p>
        </p:txBody>
      </p:sp>
      <p:cxnSp>
        <p:nvCxnSpPr>
          <p:cNvPr id="46" name="Straight Arrow Connector 45"/>
          <p:cNvCxnSpPr/>
          <p:nvPr/>
        </p:nvCxnSpPr>
        <p:spPr>
          <a:xfrm flipH="1">
            <a:off x="2266475" y="2919185"/>
            <a:ext cx="4815519" cy="90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8" name="Process 13"/>
          <p:cNvSpPr/>
          <p:nvPr/>
        </p:nvSpPr>
        <p:spPr>
          <a:xfrm>
            <a:off x="4754918" y="2308614"/>
            <a:ext cx="774030" cy="562367"/>
          </a:xfrm>
          <a:prstGeom prst="flowChartProcess">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latin typeface="Arial" panose="020B0604020202020204" pitchFamily="34" charset="0"/>
                <a:cs typeface="Arial" panose="020B0604020202020204" pitchFamily="34" charset="0"/>
              </a:rPr>
              <a:t>Update reasons Save &amp; exit.</a:t>
            </a:r>
          </a:p>
        </p:txBody>
      </p:sp>
      <p:cxnSp>
        <p:nvCxnSpPr>
          <p:cNvPr id="51" name="Straight Arrow Connector 50"/>
          <p:cNvCxnSpPr/>
          <p:nvPr/>
        </p:nvCxnSpPr>
        <p:spPr>
          <a:xfrm>
            <a:off x="6529321" y="2025148"/>
            <a:ext cx="0" cy="272131"/>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43" name="Straight Arrow Connector 142"/>
          <p:cNvCxnSpPr>
            <a:endCxn id="138" idx="0"/>
          </p:cNvCxnSpPr>
          <p:nvPr/>
        </p:nvCxnSpPr>
        <p:spPr>
          <a:xfrm>
            <a:off x="5135127" y="2057995"/>
            <a:ext cx="6806" cy="250619"/>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45" name="TextBox 144"/>
          <p:cNvSpPr txBox="1"/>
          <p:nvPr/>
        </p:nvSpPr>
        <p:spPr>
          <a:xfrm>
            <a:off x="4379346" y="2020556"/>
            <a:ext cx="1226474"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Client refuses   referral</a:t>
            </a:r>
          </a:p>
        </p:txBody>
      </p:sp>
      <p:sp>
        <p:nvSpPr>
          <p:cNvPr id="154" name="Flowchart: Decision 153"/>
          <p:cNvSpPr/>
          <p:nvPr/>
        </p:nvSpPr>
        <p:spPr>
          <a:xfrm>
            <a:off x="5962200" y="1337516"/>
            <a:ext cx="1127035" cy="711537"/>
          </a:xfrm>
          <a:prstGeom prst="flowChartDecision">
            <a:avLst/>
          </a:prstGeom>
          <a:solidFill>
            <a:srgbClr val="00B0F0">
              <a:alpha val="70000"/>
            </a:srgb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latin typeface="Arial" panose="020B0604020202020204" pitchFamily="34" charset="0"/>
                <a:cs typeface="Arial" panose="020B0604020202020204" pitchFamily="34" charset="0"/>
              </a:rPr>
              <a:t>Review</a:t>
            </a:r>
          </a:p>
          <a:p>
            <a:pPr algn="ctr"/>
            <a:r>
              <a:rPr lang="en-US" sz="800" dirty="0">
                <a:latin typeface="Arial" panose="020B0604020202020204" pitchFamily="34" charset="0"/>
                <a:cs typeface="Arial" panose="020B0604020202020204" pitchFamily="34" charset="0"/>
              </a:rPr>
              <a:t>referrals</a:t>
            </a:r>
          </a:p>
        </p:txBody>
      </p:sp>
      <p:cxnSp>
        <p:nvCxnSpPr>
          <p:cNvPr id="69" name="Straight Connector 68"/>
          <p:cNvCxnSpPr/>
          <p:nvPr/>
        </p:nvCxnSpPr>
        <p:spPr>
          <a:xfrm flipH="1">
            <a:off x="5837661" y="901316"/>
            <a:ext cx="729" cy="1678632"/>
          </a:xfrm>
          <a:prstGeom prst="line">
            <a:avLst/>
          </a:prstGeom>
          <a:ln w="2540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160" name="TextBox 159"/>
          <p:cNvSpPr txBox="1"/>
          <p:nvPr/>
        </p:nvSpPr>
        <p:spPr>
          <a:xfrm>
            <a:off x="5408244" y="1313305"/>
            <a:ext cx="1226474" cy="33855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Client    accepts  </a:t>
            </a:r>
          </a:p>
          <a:p>
            <a:r>
              <a:rPr lang="en-US" sz="800" dirty="0">
                <a:latin typeface="Arial" panose="020B0604020202020204" pitchFamily="34" charset="0"/>
                <a:cs typeface="Arial" panose="020B0604020202020204" pitchFamily="34" charset="0"/>
              </a:rPr>
              <a:t>referral</a:t>
            </a:r>
          </a:p>
        </p:txBody>
      </p:sp>
      <p:cxnSp>
        <p:nvCxnSpPr>
          <p:cNvPr id="162" name="Elbow Connector 161"/>
          <p:cNvCxnSpPr/>
          <p:nvPr/>
        </p:nvCxnSpPr>
        <p:spPr>
          <a:xfrm rot="10800000" flipV="1">
            <a:off x="4683095" y="2865673"/>
            <a:ext cx="721058" cy="496110"/>
          </a:xfrm>
          <a:prstGeom prst="bentConnector3">
            <a:avLst>
              <a:gd name="adj1" fmla="val 269"/>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5" name="Flowchart: Decision 174"/>
          <p:cNvSpPr/>
          <p:nvPr/>
        </p:nvSpPr>
        <p:spPr>
          <a:xfrm>
            <a:off x="1104012" y="1357155"/>
            <a:ext cx="1136681" cy="692743"/>
          </a:xfrm>
          <a:prstGeom prst="flowChartDecision">
            <a:avLst/>
          </a:prstGeom>
          <a:solidFill>
            <a:srgbClr val="00B0F0">
              <a:alpha val="70000"/>
            </a:srgb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latin typeface="Arial" panose="020B0604020202020204" pitchFamily="34" charset="0"/>
                <a:cs typeface="Arial" panose="020B0604020202020204" pitchFamily="34" charset="0"/>
              </a:rPr>
              <a:t>Conduct client search</a:t>
            </a:r>
          </a:p>
        </p:txBody>
      </p:sp>
      <p:cxnSp>
        <p:nvCxnSpPr>
          <p:cNvPr id="114" name="Elbow Connector 113"/>
          <p:cNvCxnSpPr>
            <a:cxnSpLocks/>
            <a:stCxn id="74" idx="1"/>
            <a:endCxn id="135" idx="3"/>
          </p:cNvCxnSpPr>
          <p:nvPr/>
        </p:nvCxnSpPr>
        <p:spPr>
          <a:xfrm rot="10800000" flipV="1">
            <a:off x="7789620" y="2507059"/>
            <a:ext cx="204554" cy="2524"/>
          </a:xfrm>
          <a:prstGeom prst="bent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7" name="Vertical Scroll 116"/>
          <p:cNvSpPr/>
          <p:nvPr/>
        </p:nvSpPr>
        <p:spPr>
          <a:xfrm>
            <a:off x="3946730" y="3214291"/>
            <a:ext cx="792718" cy="644081"/>
          </a:xfrm>
          <a:prstGeom prst="verticalScroll">
            <a:avLst/>
          </a:prstGeom>
          <a:solidFill>
            <a:schemeClr val="accent1">
              <a:lumMod val="50000"/>
              <a:alpha val="79000"/>
            </a:schemeClr>
          </a:solidFill>
          <a:ln w="254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latin typeface="Arial" panose="020B0604020202020204" pitchFamily="34" charset="0"/>
                <a:cs typeface="Arial" panose="020B0604020202020204" pitchFamily="34" charset="0"/>
              </a:rPr>
              <a:t>Prenatal Care Summary (PCS)</a:t>
            </a:r>
          </a:p>
        </p:txBody>
      </p:sp>
      <p:sp>
        <p:nvSpPr>
          <p:cNvPr id="205" name="TextBox 204"/>
          <p:cNvSpPr txBox="1"/>
          <p:nvPr/>
        </p:nvSpPr>
        <p:spPr>
          <a:xfrm>
            <a:off x="5671861" y="3098173"/>
            <a:ext cx="1251686" cy="369332"/>
          </a:xfrm>
          <a:prstGeom prst="rect">
            <a:avLst/>
          </a:prstGeom>
          <a:noFill/>
        </p:spPr>
        <p:txBody>
          <a:bodyPr wrap="square" rtlCol="0">
            <a:spAutoFit/>
          </a:bodyPr>
          <a:lstStyle/>
          <a:p>
            <a:r>
              <a:rPr lang="en-US" sz="900" dirty="0">
                <a:solidFill>
                  <a:srgbClr val="7030A0"/>
                </a:solidFill>
                <a:latin typeface="Arial" panose="020B0604020202020204" pitchFamily="34" charset="0"/>
                <a:cs typeface="Arial" panose="020B0604020202020204" pitchFamily="34" charset="0"/>
              </a:rPr>
              <a:t>PCS gets transmitted real time</a:t>
            </a:r>
          </a:p>
        </p:txBody>
      </p:sp>
      <p:cxnSp>
        <p:nvCxnSpPr>
          <p:cNvPr id="172" name="Straight Connector 171"/>
          <p:cNvCxnSpPr/>
          <p:nvPr/>
        </p:nvCxnSpPr>
        <p:spPr>
          <a:xfrm>
            <a:off x="6834087" y="3059505"/>
            <a:ext cx="2372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p:nvPr/>
        </p:nvCxnSpPr>
        <p:spPr>
          <a:xfrm>
            <a:off x="4517259" y="3859297"/>
            <a:ext cx="0" cy="8840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00594" y="2579948"/>
            <a:ext cx="0" cy="7068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Elbow Connector 21"/>
          <p:cNvCxnSpPr>
            <a:endCxn id="32" idx="1"/>
          </p:cNvCxnSpPr>
          <p:nvPr/>
        </p:nvCxnSpPr>
        <p:spPr>
          <a:xfrm>
            <a:off x="400594" y="3286778"/>
            <a:ext cx="1856573" cy="390552"/>
          </a:xfrm>
          <a:prstGeom prst="bentConnector3">
            <a:avLst>
              <a:gd name="adj1" fmla="val 84766"/>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313743" y="1673892"/>
            <a:ext cx="179294" cy="20083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latin typeface="Arial" panose="020B0604020202020204" pitchFamily="34" charset="0"/>
                <a:cs typeface="Arial" panose="020B0604020202020204" pitchFamily="34" charset="0"/>
              </a:rPr>
              <a:t>1</a:t>
            </a:r>
          </a:p>
        </p:txBody>
      </p:sp>
      <p:sp>
        <p:nvSpPr>
          <p:cNvPr id="92" name="Oval 91"/>
          <p:cNvSpPr/>
          <p:nvPr/>
        </p:nvSpPr>
        <p:spPr>
          <a:xfrm>
            <a:off x="1111201" y="1306133"/>
            <a:ext cx="179294" cy="20083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latin typeface="Arial" panose="020B0604020202020204" pitchFamily="34" charset="0"/>
                <a:cs typeface="Arial" panose="020B0604020202020204" pitchFamily="34" charset="0"/>
              </a:rPr>
              <a:t>2</a:t>
            </a:r>
          </a:p>
        </p:txBody>
      </p:sp>
      <p:sp>
        <p:nvSpPr>
          <p:cNvPr id="94" name="Oval 93"/>
          <p:cNvSpPr/>
          <p:nvPr/>
        </p:nvSpPr>
        <p:spPr>
          <a:xfrm>
            <a:off x="2339271" y="1305161"/>
            <a:ext cx="179294" cy="20083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latin typeface="Arial" panose="020B0604020202020204" pitchFamily="34" charset="0"/>
                <a:cs typeface="Arial" panose="020B0604020202020204" pitchFamily="34" charset="0"/>
              </a:rPr>
              <a:t>3</a:t>
            </a:r>
          </a:p>
        </p:txBody>
      </p:sp>
      <p:cxnSp>
        <p:nvCxnSpPr>
          <p:cNvPr id="228" name="Straight Arrow Connector 227"/>
          <p:cNvCxnSpPr/>
          <p:nvPr/>
        </p:nvCxnSpPr>
        <p:spPr>
          <a:xfrm>
            <a:off x="2232733" y="1700704"/>
            <a:ext cx="33356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7" name="Oval 96"/>
          <p:cNvSpPr/>
          <p:nvPr/>
        </p:nvSpPr>
        <p:spPr>
          <a:xfrm>
            <a:off x="3371491" y="1305161"/>
            <a:ext cx="179294" cy="20083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latin typeface="Arial" panose="020B0604020202020204" pitchFamily="34" charset="0"/>
                <a:cs typeface="Arial" panose="020B0604020202020204" pitchFamily="34" charset="0"/>
              </a:rPr>
              <a:t>4</a:t>
            </a:r>
          </a:p>
        </p:txBody>
      </p:sp>
      <p:sp>
        <p:nvSpPr>
          <p:cNvPr id="98" name="Oval 97"/>
          <p:cNvSpPr/>
          <p:nvPr/>
        </p:nvSpPr>
        <p:spPr>
          <a:xfrm>
            <a:off x="4761676" y="1304826"/>
            <a:ext cx="179294" cy="20083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latin typeface="Arial" panose="020B0604020202020204" pitchFamily="34" charset="0"/>
                <a:cs typeface="Arial" panose="020B0604020202020204" pitchFamily="34" charset="0"/>
              </a:rPr>
              <a:t>5</a:t>
            </a:r>
          </a:p>
        </p:txBody>
      </p:sp>
      <p:sp>
        <p:nvSpPr>
          <p:cNvPr id="100" name="Oval 99"/>
          <p:cNvSpPr/>
          <p:nvPr/>
        </p:nvSpPr>
        <p:spPr>
          <a:xfrm>
            <a:off x="6778778" y="1304826"/>
            <a:ext cx="179294" cy="20083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latin typeface="Arial" panose="020B0604020202020204" pitchFamily="34" charset="0"/>
                <a:cs typeface="Arial" panose="020B0604020202020204" pitchFamily="34" charset="0"/>
              </a:rPr>
              <a:t>6</a:t>
            </a:r>
          </a:p>
        </p:txBody>
      </p:sp>
      <p:sp>
        <p:nvSpPr>
          <p:cNvPr id="101" name="Oval 100"/>
          <p:cNvSpPr/>
          <p:nvPr/>
        </p:nvSpPr>
        <p:spPr>
          <a:xfrm>
            <a:off x="8155433" y="2030003"/>
            <a:ext cx="179294" cy="20083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latin typeface="Arial" panose="020B0604020202020204" pitchFamily="34" charset="0"/>
                <a:cs typeface="Arial" panose="020B0604020202020204" pitchFamily="34" charset="0"/>
              </a:rPr>
              <a:t>7</a:t>
            </a:r>
          </a:p>
        </p:txBody>
      </p:sp>
      <p:sp>
        <p:nvSpPr>
          <p:cNvPr id="103" name="Oval 102"/>
          <p:cNvSpPr/>
          <p:nvPr/>
        </p:nvSpPr>
        <p:spPr>
          <a:xfrm>
            <a:off x="185546" y="1217157"/>
            <a:ext cx="613786" cy="23447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latin typeface="Arial" panose="020B0604020202020204" pitchFamily="34" charset="0"/>
                <a:cs typeface="Arial" panose="020B0604020202020204" pitchFamily="34" charset="0"/>
              </a:rPr>
              <a:t>Steps</a:t>
            </a:r>
          </a:p>
        </p:txBody>
      </p:sp>
      <p:cxnSp>
        <p:nvCxnSpPr>
          <p:cNvPr id="241" name="Elbow Connector 240"/>
          <p:cNvCxnSpPr>
            <a:stCxn id="49" idx="6"/>
          </p:cNvCxnSpPr>
          <p:nvPr/>
        </p:nvCxnSpPr>
        <p:spPr>
          <a:xfrm flipV="1">
            <a:off x="715780" y="1700704"/>
            <a:ext cx="253898" cy="734824"/>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3357977" y="3864586"/>
            <a:ext cx="1517737" cy="369332"/>
          </a:xfrm>
          <a:prstGeom prst="rect">
            <a:avLst/>
          </a:prstGeom>
          <a:noFill/>
        </p:spPr>
        <p:txBody>
          <a:bodyPr wrap="square" rtlCol="0">
            <a:spAutoFit/>
          </a:bodyPr>
          <a:lstStyle/>
          <a:p>
            <a:r>
              <a:rPr lang="en-US" sz="900" dirty="0">
                <a:solidFill>
                  <a:srgbClr val="7030A0"/>
                </a:solidFill>
                <a:latin typeface="Arial" panose="020B0604020202020204" pitchFamily="34" charset="0"/>
                <a:cs typeface="Arial" panose="020B0604020202020204" pitchFamily="34" charset="0"/>
              </a:rPr>
              <a:t>Providers accessing</a:t>
            </a:r>
          </a:p>
          <a:p>
            <a:r>
              <a:rPr lang="en-US" sz="900" dirty="0">
                <a:solidFill>
                  <a:srgbClr val="7030A0"/>
                </a:solidFill>
                <a:latin typeface="Arial" panose="020B0604020202020204" pitchFamily="34" charset="0"/>
                <a:cs typeface="Arial" panose="020B0604020202020204" pitchFamily="34" charset="0"/>
              </a:rPr>
              <a:t> PCS through RHIO</a:t>
            </a:r>
          </a:p>
        </p:txBody>
      </p:sp>
      <p:cxnSp>
        <p:nvCxnSpPr>
          <p:cNvPr id="250" name="Straight Connector 249"/>
          <p:cNvCxnSpPr/>
          <p:nvPr/>
        </p:nvCxnSpPr>
        <p:spPr>
          <a:xfrm>
            <a:off x="3234885" y="3678436"/>
            <a:ext cx="0" cy="39119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6" name="Oval 125"/>
          <p:cNvSpPr/>
          <p:nvPr/>
        </p:nvSpPr>
        <p:spPr>
          <a:xfrm>
            <a:off x="5492567" y="3140569"/>
            <a:ext cx="179294" cy="20083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latin typeface="Arial" panose="020B0604020202020204" pitchFamily="34" charset="0"/>
                <a:cs typeface="Arial" panose="020B0604020202020204" pitchFamily="34" charset="0"/>
              </a:rPr>
              <a:t>8</a:t>
            </a:r>
          </a:p>
        </p:txBody>
      </p:sp>
      <p:sp>
        <p:nvSpPr>
          <p:cNvPr id="127" name="Oval 126"/>
          <p:cNvSpPr/>
          <p:nvPr/>
        </p:nvSpPr>
        <p:spPr>
          <a:xfrm>
            <a:off x="3663156" y="3670858"/>
            <a:ext cx="179294" cy="20083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latin typeface="Arial" panose="020B0604020202020204" pitchFamily="34" charset="0"/>
                <a:cs typeface="Arial" panose="020B0604020202020204" pitchFamily="34" charset="0"/>
              </a:rPr>
              <a:t>9</a:t>
            </a:r>
          </a:p>
        </p:txBody>
      </p:sp>
      <p:cxnSp>
        <p:nvCxnSpPr>
          <p:cNvPr id="7" name="Connector: Elbow 6">
            <a:extLst>
              <a:ext uri="{FF2B5EF4-FFF2-40B4-BE49-F238E27FC236}">
                <a16:creationId xmlns:a16="http://schemas.microsoft.com/office/drawing/2014/main" id="{B20D2C17-EF39-4D90-B44D-6DCABB3A7F47}"/>
              </a:ext>
            </a:extLst>
          </p:cNvPr>
          <p:cNvCxnSpPr>
            <a:cxnSpLocks/>
          </p:cNvCxnSpPr>
          <p:nvPr/>
        </p:nvCxnSpPr>
        <p:spPr>
          <a:xfrm rot="5400000">
            <a:off x="7086167" y="2752591"/>
            <a:ext cx="268739" cy="345088"/>
          </a:xfrm>
          <a:prstGeom prst="bentConnector2">
            <a:avLst/>
          </a:prstGeom>
          <a:ln>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040539E0-1C87-4BF5-B0F0-0A3B72BFABD9}"/>
              </a:ext>
            </a:extLst>
          </p:cNvPr>
          <p:cNvSpPr txBox="1"/>
          <p:nvPr/>
        </p:nvSpPr>
        <p:spPr>
          <a:xfrm>
            <a:off x="80516" y="4399032"/>
            <a:ext cx="1830975" cy="600164"/>
          </a:xfrm>
          <a:prstGeom prst="rect">
            <a:avLst/>
          </a:prstGeom>
          <a:noFill/>
        </p:spPr>
        <p:txBody>
          <a:bodyPr wrap="square" rtlCol="0">
            <a:spAutoFit/>
          </a:bodyPr>
          <a:lstStyle/>
          <a:p>
            <a:r>
              <a:rPr lang="en-US" sz="1100" b="1" dirty="0">
                <a:latin typeface="Arial" panose="020B0604020202020204" pitchFamily="34" charset="0"/>
                <a:cs typeface="Arial" panose="020B0604020202020204" pitchFamily="34" charset="0"/>
              </a:rPr>
              <a:t>*Client consent required by provider(s) to access PCS at the RHIOs.</a:t>
            </a:r>
          </a:p>
        </p:txBody>
      </p:sp>
      <p:cxnSp>
        <p:nvCxnSpPr>
          <p:cNvPr id="10" name="Connector: Elbow 9">
            <a:extLst>
              <a:ext uri="{FF2B5EF4-FFF2-40B4-BE49-F238E27FC236}">
                <a16:creationId xmlns:a16="http://schemas.microsoft.com/office/drawing/2014/main" id="{C60E6DE0-7983-4D2C-BB55-67A7769FEEC6}"/>
              </a:ext>
            </a:extLst>
          </p:cNvPr>
          <p:cNvCxnSpPr>
            <a:cxnSpLocks/>
          </p:cNvCxnSpPr>
          <p:nvPr/>
        </p:nvCxnSpPr>
        <p:spPr>
          <a:xfrm rot="5400000">
            <a:off x="7158679" y="2684342"/>
            <a:ext cx="137502" cy="331300"/>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7544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399" y="438150"/>
            <a:ext cx="8821667" cy="523220"/>
          </a:xfrm>
          <a:prstGeom prst="rect">
            <a:avLst/>
          </a:prstGeom>
          <a:noFill/>
          <a:ln>
            <a:noFill/>
          </a:ln>
        </p:spPr>
        <p:txBody>
          <a:bodyPr wrap="square" rtlCol="0">
            <a:spAutoFit/>
          </a:bodyPr>
          <a:lstStyle>
            <a:defPPr>
              <a:defRPr lang="en-US"/>
            </a:defPPr>
            <a:lvl1pPr>
              <a:defRPr sz="2800" b="1">
                <a:solidFill>
                  <a:srgbClr val="002D73"/>
                </a:solidFill>
                <a:latin typeface="Arial" panose="020B0604020202020204" pitchFamily="34" charset="0"/>
                <a:cs typeface="Arial" panose="020B0604020202020204" pitchFamily="34" charset="0"/>
              </a:defRPr>
            </a:lvl1pPr>
          </a:lstStyle>
          <a:p>
            <a:r>
              <a:rPr lang="en-US" dirty="0"/>
              <a:t>HIT Systems Prenatal Risk Form (PRF)</a:t>
            </a:r>
          </a:p>
        </p:txBody>
      </p:sp>
      <p:sp>
        <p:nvSpPr>
          <p:cNvPr id="6" name="TextBox 5"/>
          <p:cNvSpPr txBox="1"/>
          <p:nvPr/>
        </p:nvSpPr>
        <p:spPr>
          <a:xfrm>
            <a:off x="166632" y="877062"/>
            <a:ext cx="8524362" cy="338554"/>
          </a:xfrm>
          <a:prstGeom prst="rect">
            <a:avLst/>
          </a:prstGeom>
          <a:noFill/>
        </p:spPr>
        <p:txBody>
          <a:bodyPr wrap="square" rtlCol="0">
            <a:spAutoFit/>
          </a:bodyPr>
          <a:lstStyle/>
          <a:p>
            <a:r>
              <a:rPr lang="en-US" sz="1600" b="1" dirty="0">
                <a:solidFill>
                  <a:srgbClr val="92D050"/>
                </a:solidFill>
                <a:latin typeface="Arial" panose="020B0604020202020204" pitchFamily="34" charset="0"/>
                <a:cs typeface="Arial" panose="020B0604020202020204" pitchFamily="34" charset="0"/>
              </a:rPr>
              <a:t>Online PRF is the improved replica of DOH’s Care Coordination form #5007 </a:t>
            </a:r>
          </a:p>
        </p:txBody>
      </p:sp>
      <p:sp>
        <p:nvSpPr>
          <p:cNvPr id="5" name="Rectangle 4"/>
          <p:cNvSpPr/>
          <p:nvPr/>
        </p:nvSpPr>
        <p:spPr>
          <a:xfrm>
            <a:off x="5730240" y="1657612"/>
            <a:ext cx="1219016" cy="6777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5734590" y="1566169"/>
            <a:ext cx="1219016" cy="6777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14B462CC-C215-4E4C-B5F2-0540FC833CE8}"/>
              </a:ext>
            </a:extLst>
          </p:cNvPr>
          <p:cNvPicPr>
            <a:picLocks noChangeAspect="1"/>
          </p:cNvPicPr>
          <p:nvPr/>
        </p:nvPicPr>
        <p:blipFill>
          <a:blip r:embed="rId3"/>
          <a:stretch>
            <a:fillRect/>
          </a:stretch>
        </p:blipFill>
        <p:spPr>
          <a:xfrm>
            <a:off x="152399" y="1230572"/>
            <a:ext cx="8750435" cy="2905200"/>
          </a:xfrm>
          <a:prstGeom prst="rect">
            <a:avLst/>
          </a:prstGeom>
        </p:spPr>
      </p:pic>
    </p:spTree>
    <p:extLst>
      <p:ext uri="{BB962C8B-B14F-4D97-AF65-F5344CB8AC3E}">
        <p14:creationId xmlns:p14="http://schemas.microsoft.com/office/powerpoint/2010/main" val="1410019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399" y="345871"/>
            <a:ext cx="8821667" cy="523220"/>
          </a:xfrm>
          <a:prstGeom prst="rect">
            <a:avLst/>
          </a:prstGeom>
          <a:noFill/>
          <a:ln>
            <a:noFill/>
          </a:ln>
        </p:spPr>
        <p:txBody>
          <a:bodyPr wrap="square" rtlCol="0">
            <a:spAutoFit/>
          </a:bodyPr>
          <a:lstStyle>
            <a:defPPr>
              <a:defRPr lang="en-US"/>
            </a:defPPr>
            <a:lvl1pPr>
              <a:defRPr sz="2800" b="1">
                <a:solidFill>
                  <a:srgbClr val="002D73"/>
                </a:solidFill>
                <a:latin typeface="Arial" panose="020B0604020202020204" pitchFamily="34" charset="0"/>
                <a:cs typeface="Arial" panose="020B0604020202020204" pitchFamily="34" charset="0"/>
              </a:defRPr>
            </a:lvl1pPr>
          </a:lstStyle>
          <a:p>
            <a:r>
              <a:rPr lang="en-US" dirty="0"/>
              <a:t>PRF Social Risks</a:t>
            </a:r>
          </a:p>
        </p:txBody>
      </p:sp>
      <p:sp>
        <p:nvSpPr>
          <p:cNvPr id="13" name="Arrow: Right 12">
            <a:extLst>
              <a:ext uri="{FF2B5EF4-FFF2-40B4-BE49-F238E27FC236}">
                <a16:creationId xmlns:a16="http://schemas.microsoft.com/office/drawing/2014/main" id="{E59C7CD7-11EC-407B-82BB-0031264D4FB6}"/>
              </a:ext>
            </a:extLst>
          </p:cNvPr>
          <p:cNvSpPr/>
          <p:nvPr/>
        </p:nvSpPr>
        <p:spPr>
          <a:xfrm rot="10800000">
            <a:off x="6979642" y="1965741"/>
            <a:ext cx="209724" cy="45719"/>
          </a:xfrm>
          <a:prstGeom prst="rightArrow">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17">
            <a:extLst>
              <a:ext uri="{FF2B5EF4-FFF2-40B4-BE49-F238E27FC236}">
                <a16:creationId xmlns:a16="http://schemas.microsoft.com/office/drawing/2014/main" id="{246D7F59-9508-477E-8A29-7B6AA98D9D6F}"/>
              </a:ext>
            </a:extLst>
          </p:cNvPr>
          <p:cNvPicPr>
            <a:picLocks noChangeAspect="1"/>
          </p:cNvPicPr>
          <p:nvPr/>
        </p:nvPicPr>
        <p:blipFill>
          <a:blip r:embed="rId3"/>
          <a:stretch>
            <a:fillRect/>
          </a:stretch>
        </p:blipFill>
        <p:spPr>
          <a:xfrm>
            <a:off x="250446" y="976908"/>
            <a:ext cx="8591550" cy="1095375"/>
          </a:xfrm>
          <a:prstGeom prst="rect">
            <a:avLst/>
          </a:prstGeom>
        </p:spPr>
      </p:pic>
      <p:sp>
        <p:nvSpPr>
          <p:cNvPr id="19" name="TextBox 18">
            <a:extLst>
              <a:ext uri="{FF2B5EF4-FFF2-40B4-BE49-F238E27FC236}">
                <a16:creationId xmlns:a16="http://schemas.microsoft.com/office/drawing/2014/main" id="{B0663440-F5D0-4502-BA27-EB5CA010BDA7}"/>
              </a:ext>
            </a:extLst>
          </p:cNvPr>
          <p:cNvSpPr txBox="1"/>
          <p:nvPr/>
        </p:nvSpPr>
        <p:spPr>
          <a:xfrm>
            <a:off x="352338" y="2256639"/>
            <a:ext cx="8489658" cy="369332"/>
          </a:xfrm>
          <a:prstGeom prst="rect">
            <a:avLst/>
          </a:prstGeom>
          <a:noFill/>
        </p:spPr>
        <p:txBody>
          <a:bodyPr wrap="square" rtlCol="0">
            <a:spAutoFit/>
          </a:bodyPr>
          <a:lstStyle/>
          <a:p>
            <a:pPr marL="285750" indent="-285750">
              <a:buFont typeface="Wingdings" panose="05000000000000000000" pitchFamily="2" charset="2"/>
              <a:buChar char="v"/>
            </a:pPr>
            <a:r>
              <a:rPr lang="en-US" dirty="0">
                <a:latin typeface="Arial" panose="020B0604020202020204" pitchFamily="34" charset="0"/>
                <a:cs typeface="Arial" panose="020B0604020202020204" pitchFamily="34" charset="0"/>
              </a:rPr>
              <a:t>New risks that are not listed, can be configured.</a:t>
            </a:r>
          </a:p>
        </p:txBody>
      </p:sp>
    </p:spTree>
    <p:extLst>
      <p:ext uri="{BB962C8B-B14F-4D97-AF65-F5344CB8AC3E}">
        <p14:creationId xmlns:p14="http://schemas.microsoft.com/office/powerpoint/2010/main" val="3609041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399" y="345871"/>
            <a:ext cx="8821667" cy="523220"/>
          </a:xfrm>
          <a:prstGeom prst="rect">
            <a:avLst/>
          </a:prstGeom>
          <a:noFill/>
          <a:ln>
            <a:noFill/>
          </a:ln>
        </p:spPr>
        <p:txBody>
          <a:bodyPr wrap="square" rtlCol="0">
            <a:spAutoFit/>
          </a:bodyPr>
          <a:lstStyle>
            <a:defPPr>
              <a:defRPr lang="en-US"/>
            </a:defPPr>
            <a:lvl1pPr>
              <a:defRPr sz="2800" b="1">
                <a:solidFill>
                  <a:srgbClr val="002D73"/>
                </a:solidFill>
                <a:latin typeface="Arial" panose="020B0604020202020204" pitchFamily="34" charset="0"/>
                <a:cs typeface="Arial" panose="020B0604020202020204" pitchFamily="34" charset="0"/>
              </a:defRPr>
            </a:lvl1pPr>
          </a:lstStyle>
          <a:p>
            <a:r>
              <a:rPr lang="en-US" dirty="0"/>
              <a:t>PRF Pregnancy Risks</a:t>
            </a:r>
          </a:p>
        </p:txBody>
      </p:sp>
      <p:sp>
        <p:nvSpPr>
          <p:cNvPr id="13" name="Arrow: Right 12">
            <a:extLst>
              <a:ext uri="{FF2B5EF4-FFF2-40B4-BE49-F238E27FC236}">
                <a16:creationId xmlns:a16="http://schemas.microsoft.com/office/drawing/2014/main" id="{E59C7CD7-11EC-407B-82BB-0031264D4FB6}"/>
              </a:ext>
            </a:extLst>
          </p:cNvPr>
          <p:cNvSpPr/>
          <p:nvPr/>
        </p:nvSpPr>
        <p:spPr>
          <a:xfrm rot="10800000">
            <a:off x="6979642" y="1965741"/>
            <a:ext cx="209724" cy="45719"/>
          </a:xfrm>
          <a:prstGeom prst="rightArrow">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5D8022B3-B214-4A27-8CD0-85D1698939E9}"/>
              </a:ext>
            </a:extLst>
          </p:cNvPr>
          <p:cNvPicPr>
            <a:picLocks noChangeAspect="1"/>
          </p:cNvPicPr>
          <p:nvPr/>
        </p:nvPicPr>
        <p:blipFill>
          <a:blip r:embed="rId3"/>
          <a:stretch>
            <a:fillRect/>
          </a:stretch>
        </p:blipFill>
        <p:spPr>
          <a:xfrm>
            <a:off x="152398" y="958599"/>
            <a:ext cx="8821667" cy="2454513"/>
          </a:xfrm>
          <a:prstGeom prst="rect">
            <a:avLst/>
          </a:prstGeom>
        </p:spPr>
      </p:pic>
      <p:sp>
        <p:nvSpPr>
          <p:cNvPr id="6" name="TextBox 5">
            <a:extLst>
              <a:ext uri="{FF2B5EF4-FFF2-40B4-BE49-F238E27FC236}">
                <a16:creationId xmlns:a16="http://schemas.microsoft.com/office/drawing/2014/main" id="{E8B9B412-2C23-40AF-86B2-25B7CF271F00}"/>
              </a:ext>
            </a:extLst>
          </p:cNvPr>
          <p:cNvSpPr txBox="1"/>
          <p:nvPr/>
        </p:nvSpPr>
        <p:spPr>
          <a:xfrm>
            <a:off x="152398" y="3540154"/>
            <a:ext cx="8689598" cy="646331"/>
          </a:xfrm>
          <a:prstGeom prst="rect">
            <a:avLst/>
          </a:prstGeom>
          <a:noFill/>
        </p:spPr>
        <p:txBody>
          <a:bodyPr wrap="square" rtlCol="0">
            <a:spAutoFit/>
          </a:bodyPr>
          <a:lstStyle/>
          <a:p>
            <a:pPr marL="285750" indent="-285750">
              <a:buFont typeface="Wingdings" panose="05000000000000000000" pitchFamily="2" charset="2"/>
              <a:buChar char="v"/>
            </a:pPr>
            <a:r>
              <a:rPr lang="en-US" dirty="0">
                <a:latin typeface="Arial" panose="020B0604020202020204" pitchFamily="34" charset="0"/>
                <a:cs typeface="Arial" panose="020B0604020202020204" pitchFamily="34" charset="0"/>
              </a:rPr>
              <a:t>Several confidential pregnancy risks were moved under the ‘Confidential Risks’ section</a:t>
            </a:r>
          </a:p>
        </p:txBody>
      </p:sp>
    </p:spTree>
    <p:extLst>
      <p:ext uri="{BB962C8B-B14F-4D97-AF65-F5344CB8AC3E}">
        <p14:creationId xmlns:p14="http://schemas.microsoft.com/office/powerpoint/2010/main" val="258423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399" y="345871"/>
            <a:ext cx="8821667" cy="523220"/>
          </a:xfrm>
          <a:prstGeom prst="rect">
            <a:avLst/>
          </a:prstGeom>
          <a:noFill/>
          <a:ln>
            <a:noFill/>
          </a:ln>
        </p:spPr>
        <p:txBody>
          <a:bodyPr wrap="square" rtlCol="0">
            <a:spAutoFit/>
          </a:bodyPr>
          <a:lstStyle>
            <a:defPPr>
              <a:defRPr lang="en-US"/>
            </a:defPPr>
            <a:lvl1pPr>
              <a:defRPr sz="2800" b="1">
                <a:solidFill>
                  <a:srgbClr val="002D73"/>
                </a:solidFill>
                <a:latin typeface="Arial" panose="020B0604020202020204" pitchFamily="34" charset="0"/>
                <a:cs typeface="Arial" panose="020B0604020202020204" pitchFamily="34" charset="0"/>
              </a:defRPr>
            </a:lvl1pPr>
          </a:lstStyle>
          <a:p>
            <a:r>
              <a:rPr lang="en-US" dirty="0"/>
              <a:t>PRF Medical Risks</a:t>
            </a:r>
          </a:p>
        </p:txBody>
      </p:sp>
      <p:pic>
        <p:nvPicPr>
          <p:cNvPr id="3" name="Picture 2">
            <a:extLst>
              <a:ext uri="{FF2B5EF4-FFF2-40B4-BE49-F238E27FC236}">
                <a16:creationId xmlns:a16="http://schemas.microsoft.com/office/drawing/2014/main" id="{29880CA7-0C6B-48A7-AD77-4446982EEB2A}"/>
              </a:ext>
            </a:extLst>
          </p:cNvPr>
          <p:cNvPicPr>
            <a:picLocks noChangeAspect="1"/>
          </p:cNvPicPr>
          <p:nvPr/>
        </p:nvPicPr>
        <p:blipFill>
          <a:blip r:embed="rId3"/>
          <a:stretch>
            <a:fillRect/>
          </a:stretch>
        </p:blipFill>
        <p:spPr>
          <a:xfrm>
            <a:off x="255864" y="988616"/>
            <a:ext cx="8632272" cy="2390346"/>
          </a:xfrm>
          <a:prstGeom prst="rect">
            <a:avLst/>
          </a:prstGeom>
        </p:spPr>
      </p:pic>
    </p:spTree>
    <p:extLst>
      <p:ext uri="{BB962C8B-B14F-4D97-AF65-F5344CB8AC3E}">
        <p14:creationId xmlns:p14="http://schemas.microsoft.com/office/powerpoint/2010/main" val="278104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399" y="345871"/>
            <a:ext cx="8821667" cy="523220"/>
          </a:xfrm>
          <a:prstGeom prst="rect">
            <a:avLst/>
          </a:prstGeom>
          <a:noFill/>
          <a:ln>
            <a:noFill/>
          </a:ln>
        </p:spPr>
        <p:txBody>
          <a:bodyPr wrap="square" rtlCol="0">
            <a:spAutoFit/>
          </a:bodyPr>
          <a:lstStyle>
            <a:defPPr>
              <a:defRPr lang="en-US"/>
            </a:defPPr>
            <a:lvl1pPr>
              <a:defRPr sz="2800" b="1">
                <a:solidFill>
                  <a:srgbClr val="002D73"/>
                </a:solidFill>
                <a:latin typeface="Arial" panose="020B0604020202020204" pitchFamily="34" charset="0"/>
                <a:cs typeface="Arial" panose="020B0604020202020204" pitchFamily="34" charset="0"/>
              </a:defRPr>
            </a:lvl1pPr>
          </a:lstStyle>
          <a:p>
            <a:r>
              <a:rPr lang="en-US" dirty="0"/>
              <a:t>Confidential Risks</a:t>
            </a:r>
          </a:p>
        </p:txBody>
      </p:sp>
      <p:pic>
        <p:nvPicPr>
          <p:cNvPr id="3" name="Picture 2">
            <a:extLst>
              <a:ext uri="{FF2B5EF4-FFF2-40B4-BE49-F238E27FC236}">
                <a16:creationId xmlns:a16="http://schemas.microsoft.com/office/drawing/2014/main" id="{C92AADF9-E4D7-403D-BDDF-AA2FA94E9DDD}"/>
              </a:ext>
            </a:extLst>
          </p:cNvPr>
          <p:cNvPicPr>
            <a:picLocks noChangeAspect="1"/>
          </p:cNvPicPr>
          <p:nvPr/>
        </p:nvPicPr>
        <p:blipFill>
          <a:blip r:embed="rId3"/>
          <a:stretch>
            <a:fillRect/>
          </a:stretch>
        </p:blipFill>
        <p:spPr>
          <a:xfrm>
            <a:off x="152399" y="969758"/>
            <a:ext cx="8248323" cy="1790219"/>
          </a:xfrm>
          <a:prstGeom prst="rect">
            <a:avLst/>
          </a:prstGeom>
        </p:spPr>
      </p:pic>
      <p:sp>
        <p:nvSpPr>
          <p:cNvPr id="6" name="TextBox 5">
            <a:extLst>
              <a:ext uri="{FF2B5EF4-FFF2-40B4-BE49-F238E27FC236}">
                <a16:creationId xmlns:a16="http://schemas.microsoft.com/office/drawing/2014/main" id="{6091446F-6A87-48A0-99B9-1F861CA4D7AF}"/>
              </a:ext>
            </a:extLst>
          </p:cNvPr>
          <p:cNvSpPr txBox="1"/>
          <p:nvPr/>
        </p:nvSpPr>
        <p:spPr>
          <a:xfrm>
            <a:off x="302004" y="2902591"/>
            <a:ext cx="8036653" cy="646331"/>
          </a:xfrm>
          <a:prstGeom prst="rect">
            <a:avLst/>
          </a:prstGeom>
          <a:noFill/>
        </p:spPr>
        <p:txBody>
          <a:bodyPr wrap="square" rtlCol="0">
            <a:spAutoFit/>
          </a:bodyPr>
          <a:lstStyle/>
          <a:p>
            <a:pPr marL="285750" indent="-285750">
              <a:buFont typeface="Wingdings" panose="05000000000000000000" pitchFamily="2" charset="2"/>
              <a:buChar char="v"/>
            </a:pPr>
            <a:r>
              <a:rPr lang="en-US" dirty="0">
                <a:latin typeface="Arial" panose="020B0604020202020204" pitchFamily="34" charset="0"/>
                <a:cs typeface="Arial" panose="020B0604020202020204" pitchFamily="34" charset="0"/>
              </a:rPr>
              <a:t>Without checking the “Confidential Risks” consent checkbox, referrals cannot be made for these risks.</a:t>
            </a:r>
          </a:p>
        </p:txBody>
      </p:sp>
    </p:spTree>
    <p:extLst>
      <p:ext uri="{BB962C8B-B14F-4D97-AF65-F5344CB8AC3E}">
        <p14:creationId xmlns:p14="http://schemas.microsoft.com/office/powerpoint/2010/main" val="5308635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399" y="379427"/>
            <a:ext cx="8821667" cy="523220"/>
          </a:xfrm>
          <a:prstGeom prst="rect">
            <a:avLst/>
          </a:prstGeom>
          <a:noFill/>
          <a:ln>
            <a:noFill/>
          </a:ln>
        </p:spPr>
        <p:txBody>
          <a:bodyPr wrap="square" rtlCol="0">
            <a:spAutoFit/>
          </a:bodyPr>
          <a:lstStyle>
            <a:defPPr>
              <a:defRPr lang="en-US"/>
            </a:defPPr>
            <a:lvl1pPr>
              <a:defRPr sz="2800" b="1">
                <a:solidFill>
                  <a:srgbClr val="002D73"/>
                </a:solidFill>
                <a:latin typeface="Arial" panose="020B0604020202020204" pitchFamily="34" charset="0"/>
                <a:cs typeface="Arial" panose="020B0604020202020204" pitchFamily="34" charset="0"/>
              </a:defRPr>
            </a:lvl1pPr>
          </a:lstStyle>
          <a:p>
            <a:r>
              <a:rPr lang="en-US" dirty="0"/>
              <a:t>Three Consents</a:t>
            </a:r>
          </a:p>
        </p:txBody>
      </p:sp>
      <p:pic>
        <p:nvPicPr>
          <p:cNvPr id="2" name="Picture 1">
            <a:extLst>
              <a:ext uri="{FF2B5EF4-FFF2-40B4-BE49-F238E27FC236}">
                <a16:creationId xmlns:a16="http://schemas.microsoft.com/office/drawing/2014/main" id="{551CE087-FA78-41D4-A7D7-4B2B644101FE}"/>
              </a:ext>
            </a:extLst>
          </p:cNvPr>
          <p:cNvPicPr>
            <a:picLocks noChangeAspect="1"/>
          </p:cNvPicPr>
          <p:nvPr/>
        </p:nvPicPr>
        <p:blipFill>
          <a:blip r:embed="rId3"/>
          <a:stretch>
            <a:fillRect/>
          </a:stretch>
        </p:blipFill>
        <p:spPr>
          <a:xfrm>
            <a:off x="290774" y="976487"/>
            <a:ext cx="8277225" cy="1781175"/>
          </a:xfrm>
          <a:prstGeom prst="rect">
            <a:avLst/>
          </a:prstGeom>
        </p:spPr>
      </p:pic>
      <p:sp>
        <p:nvSpPr>
          <p:cNvPr id="6" name="Arrow: Right 5">
            <a:extLst>
              <a:ext uri="{FF2B5EF4-FFF2-40B4-BE49-F238E27FC236}">
                <a16:creationId xmlns:a16="http://schemas.microsoft.com/office/drawing/2014/main" id="{62D879C4-C770-4C01-BCA4-19DA76CA40DA}"/>
              </a:ext>
            </a:extLst>
          </p:cNvPr>
          <p:cNvSpPr/>
          <p:nvPr/>
        </p:nvSpPr>
        <p:spPr>
          <a:xfrm rot="10800000">
            <a:off x="2894201" y="2163132"/>
            <a:ext cx="1149292" cy="58723"/>
          </a:xfrm>
          <a:prstGeom prst="rightArrow">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4016A5D1-ED27-4CFF-ADA2-65EA7327498E}"/>
              </a:ext>
            </a:extLst>
          </p:cNvPr>
          <p:cNvSpPr txBox="1"/>
          <p:nvPr/>
        </p:nvSpPr>
        <p:spPr>
          <a:xfrm>
            <a:off x="4093830" y="1900106"/>
            <a:ext cx="2013358" cy="584775"/>
          </a:xfrm>
          <a:prstGeom prst="rect">
            <a:avLst/>
          </a:prstGeom>
          <a:noFill/>
        </p:spPr>
        <p:txBody>
          <a:bodyPr wrap="square" rtlCol="0">
            <a:spAutoFit/>
          </a:bodyPr>
          <a:lstStyle/>
          <a:p>
            <a:r>
              <a:rPr lang="en-US" sz="1600" dirty="0">
                <a:solidFill>
                  <a:srgbClr val="C00000"/>
                </a:solidFill>
                <a:latin typeface="Arial" panose="020B0604020202020204" pitchFamily="34" charset="0"/>
                <a:cs typeface="Arial" panose="020B0604020202020204" pitchFamily="34" charset="0"/>
              </a:rPr>
              <a:t>Consent for sharing confidential risks</a:t>
            </a:r>
          </a:p>
        </p:txBody>
      </p:sp>
    </p:spTree>
    <p:extLst>
      <p:ext uri="{BB962C8B-B14F-4D97-AF65-F5344CB8AC3E}">
        <p14:creationId xmlns:p14="http://schemas.microsoft.com/office/powerpoint/2010/main" val="3736792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335" y="345871"/>
            <a:ext cx="9144000" cy="492443"/>
          </a:xfrm>
          <a:prstGeom prst="rect">
            <a:avLst/>
          </a:prstGeom>
          <a:noFill/>
          <a:ln>
            <a:noFill/>
          </a:ln>
        </p:spPr>
        <p:txBody>
          <a:bodyPr wrap="square" rtlCol="0">
            <a:spAutoFit/>
          </a:bodyPr>
          <a:lstStyle>
            <a:defPPr>
              <a:defRPr lang="en-US"/>
            </a:defPPr>
            <a:lvl1pPr>
              <a:defRPr sz="2800" b="1">
                <a:solidFill>
                  <a:srgbClr val="002D73"/>
                </a:solidFill>
                <a:latin typeface="Arial" panose="020B0604020202020204" pitchFamily="34" charset="0"/>
                <a:cs typeface="Arial" panose="020B0604020202020204" pitchFamily="34" charset="0"/>
              </a:defRPr>
            </a:lvl1pPr>
          </a:lstStyle>
          <a:p>
            <a:r>
              <a:rPr lang="en-US" sz="2600" dirty="0"/>
              <a:t>Disclosures–OASAS TRS-1(5/03) &amp; PHL Art. 27-F Notices </a:t>
            </a:r>
          </a:p>
        </p:txBody>
      </p:sp>
      <p:sp>
        <p:nvSpPr>
          <p:cNvPr id="7" name="Rectangle 6">
            <a:extLst>
              <a:ext uri="{FF2B5EF4-FFF2-40B4-BE49-F238E27FC236}">
                <a16:creationId xmlns:a16="http://schemas.microsoft.com/office/drawing/2014/main" id="{63FC3432-F6B6-4230-B675-C96E40F2508B}"/>
              </a:ext>
            </a:extLst>
          </p:cNvPr>
          <p:cNvSpPr/>
          <p:nvPr/>
        </p:nvSpPr>
        <p:spPr>
          <a:xfrm>
            <a:off x="6810180" y="4225342"/>
            <a:ext cx="2163886" cy="74162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a:extLst>
              <a:ext uri="{FF2B5EF4-FFF2-40B4-BE49-F238E27FC236}">
                <a16:creationId xmlns:a16="http://schemas.microsoft.com/office/drawing/2014/main" id="{784FE1E0-06ED-4774-86BD-6A0ABD594A1E}"/>
              </a:ext>
            </a:extLst>
          </p:cNvPr>
          <p:cNvPicPr>
            <a:picLocks noChangeAspect="1"/>
          </p:cNvPicPr>
          <p:nvPr/>
        </p:nvPicPr>
        <p:blipFill>
          <a:blip r:embed="rId3"/>
          <a:stretch>
            <a:fillRect/>
          </a:stretch>
        </p:blipFill>
        <p:spPr>
          <a:xfrm>
            <a:off x="293614" y="773745"/>
            <a:ext cx="7852095" cy="4369755"/>
          </a:xfrm>
          <a:prstGeom prst="rect">
            <a:avLst/>
          </a:prstGeom>
        </p:spPr>
      </p:pic>
    </p:spTree>
    <p:extLst>
      <p:ext uri="{BB962C8B-B14F-4D97-AF65-F5344CB8AC3E}">
        <p14:creationId xmlns:p14="http://schemas.microsoft.com/office/powerpoint/2010/main" val="41566316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399" y="345871"/>
            <a:ext cx="8821667" cy="523220"/>
          </a:xfrm>
          <a:prstGeom prst="rect">
            <a:avLst/>
          </a:prstGeom>
          <a:noFill/>
          <a:ln>
            <a:noFill/>
          </a:ln>
        </p:spPr>
        <p:txBody>
          <a:bodyPr wrap="square" rtlCol="0">
            <a:spAutoFit/>
          </a:bodyPr>
          <a:lstStyle>
            <a:defPPr>
              <a:defRPr lang="en-US"/>
            </a:defPPr>
            <a:lvl1pPr>
              <a:defRPr sz="2800" b="1">
                <a:solidFill>
                  <a:srgbClr val="002D73"/>
                </a:solidFill>
                <a:latin typeface="Arial" panose="020B0604020202020204" pitchFamily="34" charset="0"/>
                <a:cs typeface="Arial" panose="020B0604020202020204" pitchFamily="34" charset="0"/>
              </a:defRPr>
            </a:lvl1pPr>
          </a:lstStyle>
          <a:p>
            <a:r>
              <a:rPr lang="en-US" dirty="0"/>
              <a:t>DOH Disclosures – OASAS TRS-1(5/03) Form</a:t>
            </a:r>
          </a:p>
        </p:txBody>
      </p:sp>
      <p:sp>
        <p:nvSpPr>
          <p:cNvPr id="5" name="Rectangle 4">
            <a:extLst>
              <a:ext uri="{FF2B5EF4-FFF2-40B4-BE49-F238E27FC236}">
                <a16:creationId xmlns:a16="http://schemas.microsoft.com/office/drawing/2014/main" id="{AB8802DA-9A11-45A4-913E-1E40DC495C1A}"/>
              </a:ext>
            </a:extLst>
          </p:cNvPr>
          <p:cNvSpPr/>
          <p:nvPr/>
        </p:nvSpPr>
        <p:spPr>
          <a:xfrm>
            <a:off x="6810180" y="4225342"/>
            <a:ext cx="2163886" cy="74162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50" name="Picture 2">
            <a:extLst>
              <a:ext uri="{FF2B5EF4-FFF2-40B4-BE49-F238E27FC236}">
                <a16:creationId xmlns:a16="http://schemas.microsoft.com/office/drawing/2014/main" id="{7D6F52EE-383C-4B31-A169-E5C7740E68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2908" y="828472"/>
            <a:ext cx="6715652" cy="396915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06D44DFA-84D5-40BD-A170-CF71C53B1376}"/>
              </a:ext>
            </a:extLst>
          </p:cNvPr>
          <p:cNvSpPr txBox="1"/>
          <p:nvPr/>
        </p:nvSpPr>
        <p:spPr>
          <a:xfrm>
            <a:off x="7248088" y="1006679"/>
            <a:ext cx="1613004" cy="1077218"/>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After clicking on the ‘</a:t>
            </a:r>
            <a:r>
              <a:rPr lang="en-US" sz="1600" dirty="0">
                <a:solidFill>
                  <a:srgbClr val="0070C0"/>
                </a:solidFill>
                <a:latin typeface="Arial" panose="020B0604020202020204" pitchFamily="34" charset="0"/>
                <a:cs typeface="Arial" panose="020B0604020202020204" pitchFamily="34" charset="0"/>
              </a:rPr>
              <a:t>Information</a:t>
            </a:r>
            <a:r>
              <a:rPr lang="en-US" sz="1600" dirty="0">
                <a:latin typeface="Arial" panose="020B0604020202020204" pitchFamily="34" charset="0"/>
                <a:cs typeface="Arial" panose="020B0604020202020204" pitchFamily="34" charset="0"/>
              </a:rPr>
              <a:t>’ weblink</a:t>
            </a:r>
          </a:p>
        </p:txBody>
      </p:sp>
    </p:spTree>
    <p:extLst>
      <p:ext uri="{BB962C8B-B14F-4D97-AF65-F5344CB8AC3E}">
        <p14:creationId xmlns:p14="http://schemas.microsoft.com/office/powerpoint/2010/main" val="2884447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a:xfrm>
            <a:off x="330683" y="419641"/>
            <a:ext cx="7193529" cy="411480"/>
          </a:xfrm>
        </p:spPr>
        <p:txBody>
          <a:bodyPr>
            <a:normAutofit fontScale="90000"/>
          </a:bodyPr>
          <a:lstStyle/>
          <a:p>
            <a:pPr algn="l" eaLnBrk="1" hangingPunct="1"/>
            <a:r>
              <a:rPr lang="en-GB" altLang="en-US" sz="3100" b="1" dirty="0">
                <a:solidFill>
                  <a:srgbClr val="002D73"/>
                </a:solidFill>
                <a:latin typeface="Arial" panose="020B0604020202020204" pitchFamily="34" charset="0"/>
                <a:ea typeface="+mn-ea"/>
                <a:cs typeface="Arial" panose="020B0604020202020204" pitchFamily="34" charset="0"/>
              </a:rPr>
              <a:t>Agenda</a:t>
            </a:r>
            <a:endParaRPr lang="en-GB" altLang="en-US" sz="2800" dirty="0">
              <a:solidFill>
                <a:srgbClr val="C00000"/>
              </a:solidFill>
              <a:latin typeface="Arial" panose="020B0604020202020204" pitchFamily="34" charset="0"/>
              <a:cs typeface="Arial" panose="020B0604020202020204" pitchFamily="34" charset="0"/>
            </a:endParaRPr>
          </a:p>
        </p:txBody>
      </p:sp>
      <p:graphicFrame>
        <p:nvGraphicFramePr>
          <p:cNvPr id="3856387" name="Group 3"/>
          <p:cNvGraphicFramePr>
            <a:graphicFrameLocks noGrp="1"/>
          </p:cNvGraphicFramePr>
          <p:nvPr>
            <p:extLst>
              <p:ext uri="{D42A27DB-BD31-4B8C-83A1-F6EECF244321}">
                <p14:modId xmlns:p14="http://schemas.microsoft.com/office/powerpoint/2010/main" val="1099219125"/>
              </p:ext>
            </p:extLst>
          </p:nvPr>
        </p:nvGraphicFramePr>
        <p:xfrm>
          <a:off x="409235" y="969256"/>
          <a:ext cx="8231425" cy="3169650"/>
        </p:xfrm>
        <a:graphic>
          <a:graphicData uri="http://schemas.openxmlformats.org/drawingml/2006/table">
            <a:tbl>
              <a:tblPr/>
              <a:tblGrid>
                <a:gridCol w="7180780">
                  <a:extLst>
                    <a:ext uri="{9D8B030D-6E8A-4147-A177-3AD203B41FA5}">
                      <a16:colId xmlns:a16="http://schemas.microsoft.com/office/drawing/2014/main" val="20000"/>
                    </a:ext>
                  </a:extLst>
                </a:gridCol>
                <a:gridCol w="1050645">
                  <a:extLst>
                    <a:ext uri="{9D8B030D-6E8A-4147-A177-3AD203B41FA5}">
                      <a16:colId xmlns:a16="http://schemas.microsoft.com/office/drawing/2014/main" val="873951859"/>
                    </a:ext>
                  </a:extLst>
                </a:gridCol>
              </a:tblGrid>
              <a:tr h="254695">
                <a:tc>
                  <a:txBody>
                    <a:bodyPr/>
                    <a:lstStyle/>
                    <a:p>
                      <a:pPr marL="355600" marR="0" lvl="0" indent="-355600" algn="l" defTabSz="914400" rtl="0" eaLnBrk="1" fontAlgn="base" latinLnBrk="0" hangingPunct="1">
                        <a:lnSpc>
                          <a:spcPct val="106000"/>
                        </a:lnSpc>
                        <a:spcBef>
                          <a:spcPct val="80000"/>
                        </a:spcBef>
                        <a:spcAft>
                          <a:spcPct val="0"/>
                        </a:spcAft>
                        <a:buClr>
                          <a:schemeClr val="tx1"/>
                        </a:buClr>
                        <a:buSzTx/>
                        <a:buFont typeface="Wingdings 2" pitchFamily="18" charset="2"/>
                        <a:buNone/>
                        <a:tabLst/>
                      </a:pPr>
                      <a:r>
                        <a:rPr kumimoji="0" lang="en-GB" sz="1200" b="0" i="0" u="none" strike="noStrike" cap="none" normalizeH="0" baseline="0" dirty="0">
                          <a:ln>
                            <a:noFill/>
                          </a:ln>
                          <a:solidFill>
                            <a:schemeClr val="tx1"/>
                          </a:solidFill>
                          <a:effectLst/>
                          <a:latin typeface="Arial" charset="0"/>
                        </a:rPr>
                        <a:t>MRT HIT Background and Goals</a:t>
                      </a:r>
                    </a:p>
                  </a:txBody>
                  <a:tcPr marL="54000" marR="54000" marT="54000" marB="54000" anchor="ctr" horzOverflow="overflow">
                    <a:lnL cap="flat">
                      <a:noFill/>
                    </a:lnL>
                    <a:lnR cap="flat">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a:noFill/>
                    </a:lnTlToBr>
                    <a:lnBlToTr>
                      <a:noFill/>
                    </a:lnBlToTr>
                    <a:noFill/>
                  </a:tcPr>
                </a:tc>
                <a:tc>
                  <a:txBody>
                    <a:bodyPr/>
                    <a:lstStyle/>
                    <a:p>
                      <a:pPr marL="355600" marR="0" lvl="0" indent="-355600" algn="l" defTabSz="914400" rtl="0" eaLnBrk="1" fontAlgn="base" latinLnBrk="0" hangingPunct="1">
                        <a:lnSpc>
                          <a:spcPct val="106000"/>
                        </a:lnSpc>
                        <a:spcBef>
                          <a:spcPct val="80000"/>
                        </a:spcBef>
                        <a:spcAft>
                          <a:spcPct val="0"/>
                        </a:spcAft>
                        <a:buClr>
                          <a:prstClr val="black"/>
                        </a:buClr>
                        <a:buSzTx/>
                        <a:buFont typeface="Wingdings 2" pitchFamily="18" charset="2"/>
                        <a:buNone/>
                        <a:tabLst/>
                        <a:defRPr/>
                      </a:pPr>
                      <a:r>
                        <a:rPr kumimoji="0" lang="en-GB" sz="1200" b="0" i="0" u="none" strike="noStrike" kern="1200" cap="none" spc="0" normalizeH="0" baseline="0" noProof="0" dirty="0">
                          <a:ln>
                            <a:noFill/>
                          </a:ln>
                          <a:solidFill>
                            <a:prstClr val="black"/>
                          </a:solidFill>
                          <a:effectLst/>
                          <a:uLnTx/>
                          <a:uFillTx/>
                          <a:latin typeface="Arial" charset="0"/>
                          <a:ea typeface="+mn-ea"/>
                          <a:cs typeface="+mn-cs"/>
                        </a:rPr>
                        <a:t>3-7</a:t>
                      </a:r>
                    </a:p>
                  </a:txBody>
                  <a:tcPr marL="54000" marR="54000" marT="54000" marB="54000" anchor="ctr" horzOverflow="overflow">
                    <a:lnL cap="flat">
                      <a:noFill/>
                    </a:lnL>
                    <a:lnR cap="flat">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54695">
                <a:tc>
                  <a:txBody>
                    <a:bodyPr/>
                    <a:lstStyle/>
                    <a:p>
                      <a:pPr marL="355600" marR="0" lvl="0" indent="-355600" algn="l" defTabSz="914400" rtl="0" eaLnBrk="1" fontAlgn="base" latinLnBrk="0" hangingPunct="1">
                        <a:lnSpc>
                          <a:spcPct val="106000"/>
                        </a:lnSpc>
                        <a:spcBef>
                          <a:spcPct val="80000"/>
                        </a:spcBef>
                        <a:spcAft>
                          <a:spcPct val="0"/>
                        </a:spcAft>
                        <a:buClr>
                          <a:schemeClr val="tx1"/>
                        </a:buClr>
                        <a:buSzTx/>
                        <a:buFont typeface="Wingdings 2" pitchFamily="18" charset="2"/>
                        <a:buNone/>
                        <a:tabLst/>
                        <a:defRPr/>
                      </a:pPr>
                      <a:r>
                        <a:rPr kumimoji="0" lang="en-GB" sz="1200" b="0" i="0" u="none" strike="noStrike" cap="none" normalizeH="0" baseline="0" dirty="0">
                          <a:ln>
                            <a:noFill/>
                          </a:ln>
                          <a:solidFill>
                            <a:schemeClr val="tx1"/>
                          </a:solidFill>
                          <a:effectLst/>
                          <a:latin typeface="Arial" charset="0"/>
                        </a:rPr>
                        <a:t>Key Partners</a:t>
                      </a:r>
                    </a:p>
                  </a:txBody>
                  <a:tcPr marL="54000" marR="54000" marT="54000" marB="54000" anchor="ctr" horzOverflow="overflow">
                    <a:lnL cap="flat">
                      <a:noFill/>
                    </a:lnL>
                    <a:lnR cap="flat">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a:noFill/>
                    </a:lnTlToBr>
                    <a:lnBlToTr>
                      <a:noFill/>
                    </a:lnBlToTr>
                    <a:noFill/>
                  </a:tcPr>
                </a:tc>
                <a:tc>
                  <a:txBody>
                    <a:bodyPr/>
                    <a:lstStyle/>
                    <a:p>
                      <a:pPr marL="355600" marR="0" lvl="0" indent="-355600" algn="l" defTabSz="914400" rtl="0" eaLnBrk="1" fontAlgn="base" latinLnBrk="0" hangingPunct="1">
                        <a:lnSpc>
                          <a:spcPct val="106000"/>
                        </a:lnSpc>
                        <a:spcBef>
                          <a:spcPct val="80000"/>
                        </a:spcBef>
                        <a:spcAft>
                          <a:spcPct val="0"/>
                        </a:spcAft>
                        <a:buClr>
                          <a:prstClr val="black"/>
                        </a:buClr>
                        <a:buSzTx/>
                        <a:buFont typeface="Wingdings 2" pitchFamily="18" charset="2"/>
                        <a:buNone/>
                        <a:tabLst/>
                        <a:defRPr/>
                      </a:pPr>
                      <a:r>
                        <a:rPr kumimoji="0" lang="en-GB" sz="1200" b="0" i="0" u="none" strike="noStrike" kern="1200" cap="none" spc="0" normalizeH="0" baseline="0" noProof="0" dirty="0">
                          <a:ln>
                            <a:noFill/>
                          </a:ln>
                          <a:solidFill>
                            <a:prstClr val="black"/>
                          </a:solidFill>
                          <a:effectLst/>
                          <a:uLnTx/>
                          <a:uFillTx/>
                          <a:latin typeface="Arial" charset="0"/>
                          <a:ea typeface="+mn-ea"/>
                          <a:cs typeface="+mn-cs"/>
                        </a:rPr>
                        <a:t>8</a:t>
                      </a:r>
                    </a:p>
                  </a:txBody>
                  <a:tcPr marL="54000" marR="54000" marT="54000" marB="54000" anchor="ctr" horzOverflow="overflow">
                    <a:lnL cap="flat">
                      <a:noFill/>
                    </a:lnL>
                    <a:lnR cap="flat">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54695">
                <a:tc>
                  <a:txBody>
                    <a:bodyPr/>
                    <a:lstStyle/>
                    <a:p>
                      <a:pPr marL="355600" marR="0" lvl="0" indent="-355600" algn="l" defTabSz="914400" rtl="0" eaLnBrk="1" fontAlgn="base" latinLnBrk="0" hangingPunct="1">
                        <a:lnSpc>
                          <a:spcPct val="106000"/>
                        </a:lnSpc>
                        <a:spcBef>
                          <a:spcPct val="80000"/>
                        </a:spcBef>
                        <a:spcAft>
                          <a:spcPct val="0"/>
                        </a:spcAft>
                        <a:buClr>
                          <a:schemeClr val="tx1"/>
                        </a:buClr>
                        <a:buSzTx/>
                        <a:buFont typeface="Wingdings 2" pitchFamily="18" charset="2"/>
                        <a:buNone/>
                        <a:tabLst/>
                        <a:defRPr/>
                      </a:pPr>
                      <a:r>
                        <a:rPr kumimoji="0" lang="en-GB" sz="1200" b="0" i="0" u="none" strike="noStrike" cap="none" normalizeH="0" baseline="0" dirty="0">
                          <a:ln>
                            <a:noFill/>
                          </a:ln>
                          <a:solidFill>
                            <a:schemeClr val="tx1"/>
                          </a:solidFill>
                          <a:effectLst/>
                          <a:latin typeface="Arial" charset="0"/>
                        </a:rPr>
                        <a:t>Accomplishments &amp; </a:t>
                      </a:r>
                      <a:r>
                        <a:rPr kumimoji="0" lang="en-US" sz="1200" b="0" i="0" u="none" strike="noStrike" cap="none" normalizeH="0" baseline="0" dirty="0">
                          <a:ln>
                            <a:noFill/>
                          </a:ln>
                          <a:solidFill>
                            <a:schemeClr val="tx1"/>
                          </a:solidFill>
                          <a:effectLst/>
                          <a:latin typeface="Arial" charset="0"/>
                        </a:rPr>
                        <a:t>HIT Systems High Level Functionality</a:t>
                      </a:r>
                    </a:p>
                  </a:txBody>
                  <a:tcPr marL="54000" marR="54000" marT="54000" marB="54000" anchor="ctr" horzOverflow="overflow">
                    <a:lnL cap="flat">
                      <a:noFill/>
                    </a:lnL>
                    <a:lnR cap="flat">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a:noFill/>
                    </a:lnTlToBr>
                    <a:lnBlToTr>
                      <a:noFill/>
                    </a:lnBlToTr>
                    <a:noFill/>
                  </a:tcPr>
                </a:tc>
                <a:tc>
                  <a:txBody>
                    <a:bodyPr/>
                    <a:lstStyle/>
                    <a:p>
                      <a:pPr marL="355600" marR="0" lvl="0" indent="-355600" algn="l" defTabSz="914400" rtl="0" eaLnBrk="1" fontAlgn="base" latinLnBrk="0" hangingPunct="1">
                        <a:lnSpc>
                          <a:spcPct val="106000"/>
                        </a:lnSpc>
                        <a:spcBef>
                          <a:spcPct val="80000"/>
                        </a:spcBef>
                        <a:spcAft>
                          <a:spcPct val="0"/>
                        </a:spcAft>
                        <a:buClr>
                          <a:prstClr val="black"/>
                        </a:buClr>
                        <a:buSzTx/>
                        <a:buFont typeface="Wingdings 2" pitchFamily="18" charset="2"/>
                        <a:buNone/>
                        <a:tabLst/>
                        <a:defRPr/>
                      </a:pPr>
                      <a:r>
                        <a:rPr kumimoji="0" lang="en-GB" sz="1200" b="0" i="0" u="none" strike="noStrike" kern="1200" cap="none" spc="0" normalizeH="0" baseline="0" noProof="0" dirty="0">
                          <a:ln>
                            <a:noFill/>
                          </a:ln>
                          <a:solidFill>
                            <a:prstClr val="black"/>
                          </a:solidFill>
                          <a:effectLst/>
                          <a:uLnTx/>
                          <a:uFillTx/>
                          <a:latin typeface="Arial" charset="0"/>
                          <a:ea typeface="+mn-ea"/>
                          <a:cs typeface="+mn-cs"/>
                        </a:rPr>
                        <a:t>9-10</a:t>
                      </a:r>
                    </a:p>
                  </a:txBody>
                  <a:tcPr marL="54000" marR="54000" marT="54000" marB="54000" anchor="ctr" horzOverflow="overflow">
                    <a:lnL cap="flat">
                      <a:noFill/>
                    </a:lnL>
                    <a:lnR cap="flat">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54695">
                <a:tc>
                  <a:txBody>
                    <a:bodyPr/>
                    <a:lstStyle/>
                    <a:p>
                      <a:pPr marL="355600" marR="0" lvl="0" indent="-355600" algn="l" defTabSz="914400" rtl="0" eaLnBrk="1" fontAlgn="base" latinLnBrk="0" hangingPunct="1">
                        <a:lnSpc>
                          <a:spcPct val="106000"/>
                        </a:lnSpc>
                        <a:spcBef>
                          <a:spcPct val="80000"/>
                        </a:spcBef>
                        <a:spcAft>
                          <a:spcPct val="0"/>
                        </a:spcAft>
                        <a:buClr>
                          <a:schemeClr val="tx1"/>
                        </a:buClr>
                        <a:buSzTx/>
                        <a:buFont typeface="Wingdings 2" pitchFamily="18" charset="2"/>
                        <a:buNone/>
                        <a:tabLst/>
                        <a:defRPr/>
                      </a:pPr>
                      <a:r>
                        <a:rPr kumimoji="0" lang="en-US" sz="1200" b="0" i="0" u="none" strike="noStrike" cap="none" normalizeH="0" baseline="0" dirty="0">
                          <a:ln>
                            <a:noFill/>
                          </a:ln>
                          <a:solidFill>
                            <a:schemeClr val="tx1"/>
                          </a:solidFill>
                          <a:effectLst/>
                          <a:latin typeface="Arial" charset="0"/>
                        </a:rPr>
                        <a:t>How the HIT Systems Work?</a:t>
                      </a:r>
                    </a:p>
                  </a:txBody>
                  <a:tcPr marL="54000" marR="54000" marT="54000" marB="54000" anchor="ctr" horzOverflow="overflow">
                    <a:lnL cap="flat">
                      <a:noFill/>
                    </a:lnL>
                    <a:lnR cap="flat">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a:noFill/>
                    </a:lnTlToBr>
                    <a:lnBlToTr>
                      <a:noFill/>
                    </a:lnBlToTr>
                    <a:noFill/>
                  </a:tcPr>
                </a:tc>
                <a:tc>
                  <a:txBody>
                    <a:bodyPr/>
                    <a:lstStyle/>
                    <a:p>
                      <a:pPr marL="355600" marR="0" lvl="0" indent="-355600" algn="l" defTabSz="914400" rtl="0" eaLnBrk="1" fontAlgn="base" latinLnBrk="0" hangingPunct="1">
                        <a:lnSpc>
                          <a:spcPct val="106000"/>
                        </a:lnSpc>
                        <a:spcBef>
                          <a:spcPct val="80000"/>
                        </a:spcBef>
                        <a:spcAft>
                          <a:spcPct val="0"/>
                        </a:spcAft>
                        <a:buClr>
                          <a:prstClr val="black"/>
                        </a:buClr>
                        <a:buSzTx/>
                        <a:buFont typeface="Wingdings 2" pitchFamily="18" charset="2"/>
                        <a:buNone/>
                        <a:tabLst/>
                        <a:defRPr/>
                      </a:pPr>
                      <a:r>
                        <a:rPr kumimoji="0" lang="en-GB" sz="1200" b="0" i="0" u="none" strike="noStrike" kern="1200" cap="none" spc="0" normalizeH="0" baseline="0" noProof="0" dirty="0">
                          <a:ln>
                            <a:noFill/>
                          </a:ln>
                          <a:solidFill>
                            <a:prstClr val="black"/>
                          </a:solidFill>
                          <a:effectLst/>
                          <a:uLnTx/>
                          <a:uFillTx/>
                          <a:latin typeface="Arial" charset="0"/>
                          <a:ea typeface="+mn-ea"/>
                          <a:cs typeface="+mn-cs"/>
                        </a:rPr>
                        <a:t>11-20</a:t>
                      </a:r>
                    </a:p>
                  </a:txBody>
                  <a:tcPr marL="54000" marR="54000" marT="54000" marB="54000" anchor="ctr" horzOverflow="overflow">
                    <a:lnL cap="flat">
                      <a:noFill/>
                    </a:lnL>
                    <a:lnR cap="flat">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54695">
                <a:tc>
                  <a:txBody>
                    <a:bodyPr/>
                    <a:lstStyle/>
                    <a:p>
                      <a:pPr marL="355600" marR="0" lvl="0" indent="-355600" algn="l" defTabSz="914400" rtl="0" eaLnBrk="1" fontAlgn="base" latinLnBrk="0" hangingPunct="1">
                        <a:lnSpc>
                          <a:spcPct val="106000"/>
                        </a:lnSpc>
                        <a:spcBef>
                          <a:spcPct val="80000"/>
                        </a:spcBef>
                        <a:spcAft>
                          <a:spcPct val="0"/>
                        </a:spcAft>
                        <a:buClr>
                          <a:schemeClr val="tx1"/>
                        </a:buClr>
                        <a:buSzTx/>
                        <a:buFont typeface="Wingdings 2" pitchFamily="18" charset="2"/>
                        <a:buNone/>
                        <a:tabLst/>
                        <a:defRPr/>
                      </a:pPr>
                      <a:r>
                        <a:rPr kumimoji="0" lang="en-GB" sz="1200" b="0" i="0" u="none" strike="noStrike" cap="none" normalizeH="0" baseline="0" dirty="0">
                          <a:ln>
                            <a:noFill/>
                          </a:ln>
                          <a:solidFill>
                            <a:schemeClr val="tx1"/>
                          </a:solidFill>
                          <a:effectLst/>
                          <a:latin typeface="Arial" charset="0"/>
                        </a:rPr>
                        <a:t>Who Sees What?</a:t>
                      </a:r>
                    </a:p>
                  </a:txBody>
                  <a:tcPr marL="54000" marR="54000" marT="54000" marB="54000" anchor="ctr" horzOverflow="overflow">
                    <a:lnL cap="flat">
                      <a:noFill/>
                    </a:lnL>
                    <a:lnR cap="flat">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a:noFill/>
                    </a:lnTlToBr>
                    <a:lnBlToTr>
                      <a:noFill/>
                    </a:lnBlToTr>
                    <a:noFill/>
                  </a:tcPr>
                </a:tc>
                <a:tc>
                  <a:txBody>
                    <a:bodyPr/>
                    <a:lstStyle/>
                    <a:p>
                      <a:pPr marL="355600" marR="0" lvl="0" indent="-355600" algn="l" defTabSz="914400" rtl="0" eaLnBrk="1" fontAlgn="base" latinLnBrk="0" hangingPunct="1">
                        <a:lnSpc>
                          <a:spcPct val="106000"/>
                        </a:lnSpc>
                        <a:spcBef>
                          <a:spcPct val="80000"/>
                        </a:spcBef>
                        <a:spcAft>
                          <a:spcPct val="0"/>
                        </a:spcAft>
                        <a:buClr>
                          <a:prstClr val="black"/>
                        </a:buClr>
                        <a:buSzTx/>
                        <a:buFont typeface="Wingdings 2" pitchFamily="18" charset="2"/>
                        <a:buNone/>
                        <a:tabLst/>
                        <a:defRPr/>
                      </a:pPr>
                      <a:r>
                        <a:rPr kumimoji="0" lang="en-GB" sz="1200" b="0" i="0" u="none" strike="noStrike" kern="1200" cap="none" spc="0" normalizeH="0" baseline="0" noProof="0" dirty="0">
                          <a:ln>
                            <a:noFill/>
                          </a:ln>
                          <a:solidFill>
                            <a:prstClr val="black"/>
                          </a:solidFill>
                          <a:effectLst/>
                          <a:uLnTx/>
                          <a:uFillTx/>
                          <a:latin typeface="Arial" charset="0"/>
                          <a:ea typeface="+mn-ea"/>
                          <a:cs typeface="+mn-cs"/>
                        </a:rPr>
                        <a:t>21</a:t>
                      </a:r>
                    </a:p>
                  </a:txBody>
                  <a:tcPr marL="54000" marR="54000" marT="54000" marB="54000" anchor="ctr" horzOverflow="overflow">
                    <a:lnL cap="flat">
                      <a:noFill/>
                    </a:lnL>
                    <a:lnR cap="flat">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43682469"/>
                  </a:ext>
                </a:extLst>
              </a:tr>
              <a:tr h="254695">
                <a:tc>
                  <a:txBody>
                    <a:bodyPr/>
                    <a:lstStyle/>
                    <a:p>
                      <a:pPr marL="355600" marR="0" lvl="0" indent="-355600" algn="l" defTabSz="914400" rtl="0" eaLnBrk="1" fontAlgn="base" latinLnBrk="0" hangingPunct="1">
                        <a:lnSpc>
                          <a:spcPct val="106000"/>
                        </a:lnSpc>
                        <a:spcBef>
                          <a:spcPct val="80000"/>
                        </a:spcBef>
                        <a:spcAft>
                          <a:spcPct val="0"/>
                        </a:spcAft>
                        <a:buClr>
                          <a:schemeClr val="tx1"/>
                        </a:buClr>
                        <a:buSzTx/>
                        <a:buFont typeface="Wingdings 2" pitchFamily="18" charset="2"/>
                        <a:buNone/>
                        <a:tabLst/>
                      </a:pPr>
                      <a:r>
                        <a:rPr kumimoji="0" lang="en-GB" sz="1200" b="0" i="0" u="none" strike="noStrike" cap="none" normalizeH="0" baseline="0" dirty="0">
                          <a:ln>
                            <a:noFill/>
                          </a:ln>
                          <a:solidFill>
                            <a:schemeClr val="tx1"/>
                          </a:solidFill>
                          <a:effectLst/>
                          <a:latin typeface="Arial" charset="0"/>
                        </a:rPr>
                        <a:t>DOH Reports Summary</a:t>
                      </a:r>
                    </a:p>
                  </a:txBody>
                  <a:tcPr marL="54000" marR="54000" marT="54000" marB="54000" anchor="ctr" horzOverflow="overflow">
                    <a:lnL cap="flat">
                      <a:noFill/>
                    </a:lnL>
                    <a:lnR cap="flat">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a:noFill/>
                    </a:lnTlToBr>
                    <a:lnBlToTr>
                      <a:noFill/>
                    </a:lnBlToTr>
                    <a:noFill/>
                  </a:tcPr>
                </a:tc>
                <a:tc>
                  <a:txBody>
                    <a:bodyPr/>
                    <a:lstStyle/>
                    <a:p>
                      <a:pPr marL="355600" marR="0" lvl="0" indent="-355600" algn="l" defTabSz="914400" rtl="0" eaLnBrk="1" fontAlgn="base" latinLnBrk="0" hangingPunct="1">
                        <a:lnSpc>
                          <a:spcPct val="106000"/>
                        </a:lnSpc>
                        <a:spcBef>
                          <a:spcPct val="80000"/>
                        </a:spcBef>
                        <a:spcAft>
                          <a:spcPct val="0"/>
                        </a:spcAft>
                        <a:buClr>
                          <a:prstClr val="black"/>
                        </a:buClr>
                        <a:buSzTx/>
                        <a:buFont typeface="Wingdings 2" pitchFamily="18" charset="2"/>
                        <a:buNone/>
                        <a:tabLst/>
                        <a:defRPr/>
                      </a:pPr>
                      <a:r>
                        <a:rPr kumimoji="0" lang="en-GB" sz="1200" b="0" i="0" u="none" strike="noStrike" kern="1200" cap="none" spc="0" normalizeH="0" baseline="0" noProof="0" dirty="0">
                          <a:ln>
                            <a:noFill/>
                          </a:ln>
                          <a:solidFill>
                            <a:prstClr val="black"/>
                          </a:solidFill>
                          <a:effectLst/>
                          <a:uLnTx/>
                          <a:uFillTx/>
                          <a:latin typeface="Arial" charset="0"/>
                          <a:ea typeface="+mn-ea"/>
                          <a:cs typeface="+mn-cs"/>
                        </a:rPr>
                        <a:t>22</a:t>
                      </a:r>
                    </a:p>
                  </a:txBody>
                  <a:tcPr marL="54000" marR="54000" marT="54000" marB="54000" anchor="ctr" horzOverflow="overflow">
                    <a:lnL cap="flat">
                      <a:noFill/>
                    </a:lnL>
                    <a:lnR cap="flat">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5320037"/>
                  </a:ext>
                </a:extLst>
              </a:tr>
              <a:tr h="254695">
                <a:tc>
                  <a:txBody>
                    <a:bodyPr/>
                    <a:lstStyle/>
                    <a:p>
                      <a:pPr marL="355600" marR="0" lvl="0" indent="-355600" algn="l" defTabSz="914400" rtl="0" eaLnBrk="1" fontAlgn="base" latinLnBrk="0" hangingPunct="1">
                        <a:lnSpc>
                          <a:spcPct val="106000"/>
                        </a:lnSpc>
                        <a:spcBef>
                          <a:spcPct val="80000"/>
                        </a:spcBef>
                        <a:spcAft>
                          <a:spcPct val="0"/>
                        </a:spcAft>
                        <a:buClr>
                          <a:schemeClr val="tx1"/>
                        </a:buClr>
                        <a:buSzTx/>
                        <a:buFont typeface="Wingdings 2" pitchFamily="18" charset="2"/>
                        <a:buNone/>
                        <a:tabLst/>
                        <a:defRPr/>
                      </a:pPr>
                      <a:r>
                        <a:rPr kumimoji="0" lang="en-GB" sz="1200" b="0" i="0" u="none" strike="noStrike" cap="none" normalizeH="0" baseline="0" dirty="0">
                          <a:ln>
                            <a:noFill/>
                          </a:ln>
                          <a:solidFill>
                            <a:schemeClr val="tx1"/>
                          </a:solidFill>
                          <a:effectLst/>
                          <a:latin typeface="Arial" charset="0"/>
                        </a:rPr>
                        <a:t>Network of Providers</a:t>
                      </a:r>
                    </a:p>
                  </a:txBody>
                  <a:tcPr marL="54000" marR="54000" marT="54000" marB="54000" anchor="ctr" horzOverflow="overflow">
                    <a:lnL cap="flat">
                      <a:noFill/>
                    </a:lnL>
                    <a:lnR cap="flat">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a:noFill/>
                    </a:lnTlToBr>
                    <a:lnBlToTr>
                      <a:noFill/>
                    </a:lnBlToTr>
                    <a:noFill/>
                  </a:tcPr>
                </a:tc>
                <a:tc>
                  <a:txBody>
                    <a:bodyPr/>
                    <a:lstStyle/>
                    <a:p>
                      <a:pPr marL="355600" marR="0" lvl="0" indent="-355600" algn="l" defTabSz="914400" rtl="0" eaLnBrk="1" fontAlgn="base" latinLnBrk="0" hangingPunct="1">
                        <a:lnSpc>
                          <a:spcPct val="106000"/>
                        </a:lnSpc>
                        <a:spcBef>
                          <a:spcPct val="80000"/>
                        </a:spcBef>
                        <a:spcAft>
                          <a:spcPct val="0"/>
                        </a:spcAft>
                        <a:buClr>
                          <a:prstClr val="black"/>
                        </a:buClr>
                        <a:buSzTx/>
                        <a:buFont typeface="Wingdings 2" pitchFamily="18" charset="2"/>
                        <a:buNone/>
                        <a:tabLst/>
                        <a:defRPr/>
                      </a:pPr>
                      <a:r>
                        <a:rPr kumimoji="0" lang="en-GB" sz="1200" b="0" i="0" u="none" strike="noStrike" kern="1200" cap="none" spc="0" normalizeH="0" baseline="0" noProof="0" dirty="0">
                          <a:ln>
                            <a:noFill/>
                          </a:ln>
                          <a:solidFill>
                            <a:prstClr val="black"/>
                          </a:solidFill>
                          <a:effectLst/>
                          <a:uLnTx/>
                          <a:uFillTx/>
                          <a:latin typeface="Arial" charset="0"/>
                          <a:ea typeface="+mn-ea"/>
                          <a:cs typeface="+mn-cs"/>
                        </a:rPr>
                        <a:t>23</a:t>
                      </a:r>
                    </a:p>
                  </a:txBody>
                  <a:tcPr marL="54000" marR="54000" marT="54000" marB="54000" anchor="ctr" horzOverflow="overflow">
                    <a:lnL cap="flat">
                      <a:noFill/>
                    </a:lnL>
                    <a:lnR cap="flat">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55206330"/>
                  </a:ext>
                </a:extLst>
              </a:tr>
              <a:tr h="254695">
                <a:tc>
                  <a:txBody>
                    <a:bodyPr/>
                    <a:lstStyle/>
                    <a:p>
                      <a:pPr marL="355600" marR="0" lvl="0" indent="-355600" algn="l" defTabSz="914400" rtl="0" eaLnBrk="1" fontAlgn="base" latinLnBrk="0" hangingPunct="1">
                        <a:lnSpc>
                          <a:spcPct val="106000"/>
                        </a:lnSpc>
                        <a:spcBef>
                          <a:spcPct val="80000"/>
                        </a:spcBef>
                        <a:spcAft>
                          <a:spcPct val="0"/>
                        </a:spcAft>
                        <a:buClr>
                          <a:schemeClr val="tx1"/>
                        </a:buClr>
                        <a:buSzTx/>
                        <a:buFont typeface="Wingdings 2" pitchFamily="18" charset="2"/>
                        <a:buNone/>
                        <a:tabLst/>
                        <a:defRPr/>
                      </a:pPr>
                      <a:r>
                        <a:rPr kumimoji="0" lang="en-GB" sz="1200" b="0" i="0" u="none" strike="noStrike" cap="none" normalizeH="0" baseline="0" dirty="0">
                          <a:ln>
                            <a:noFill/>
                          </a:ln>
                          <a:solidFill>
                            <a:schemeClr val="tx1"/>
                          </a:solidFill>
                          <a:effectLst/>
                          <a:latin typeface="Arial" charset="0"/>
                        </a:rPr>
                        <a:t>HIT Systems Walkthrough</a:t>
                      </a:r>
                    </a:p>
                  </a:txBody>
                  <a:tcPr marL="54000" marR="54000" marT="54000" marB="54000" anchor="ctr" horzOverflow="overflow">
                    <a:lnL cap="flat">
                      <a:noFill/>
                    </a:lnL>
                    <a:lnR cap="flat">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a:noFill/>
                    </a:lnTlToBr>
                    <a:lnBlToTr>
                      <a:noFill/>
                    </a:lnBlToTr>
                    <a:noFill/>
                  </a:tcPr>
                </a:tc>
                <a:tc>
                  <a:txBody>
                    <a:bodyPr/>
                    <a:lstStyle/>
                    <a:p>
                      <a:pPr marL="355600" marR="0" lvl="0" indent="-355600" algn="l" defTabSz="914400" rtl="0" eaLnBrk="1" fontAlgn="base" latinLnBrk="0" hangingPunct="1">
                        <a:lnSpc>
                          <a:spcPct val="106000"/>
                        </a:lnSpc>
                        <a:spcBef>
                          <a:spcPct val="80000"/>
                        </a:spcBef>
                        <a:spcAft>
                          <a:spcPct val="0"/>
                        </a:spcAft>
                        <a:buClr>
                          <a:prstClr val="black"/>
                        </a:buClr>
                        <a:buSzTx/>
                        <a:buFont typeface="Wingdings 2" pitchFamily="18" charset="2"/>
                        <a:buNone/>
                        <a:tabLst/>
                        <a:defRPr/>
                      </a:pPr>
                      <a:r>
                        <a:rPr kumimoji="0" lang="en-GB" sz="1200" b="0" i="0" u="none" strike="noStrike" kern="1200" cap="none" spc="0" normalizeH="0" baseline="0" noProof="0" dirty="0">
                          <a:ln>
                            <a:noFill/>
                          </a:ln>
                          <a:solidFill>
                            <a:prstClr val="black"/>
                          </a:solidFill>
                          <a:effectLst/>
                          <a:uLnTx/>
                          <a:uFillTx/>
                          <a:latin typeface="Arial" charset="0"/>
                          <a:ea typeface="+mn-ea"/>
                          <a:cs typeface="+mn-cs"/>
                        </a:rPr>
                        <a:t>24</a:t>
                      </a:r>
                    </a:p>
                  </a:txBody>
                  <a:tcPr marL="54000" marR="54000" marT="54000" marB="54000" anchor="ctr" horzOverflow="overflow">
                    <a:lnL cap="flat">
                      <a:noFill/>
                    </a:lnL>
                    <a:lnR cap="flat">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75313754"/>
                  </a:ext>
                </a:extLst>
              </a:tr>
              <a:tr h="254695">
                <a:tc>
                  <a:txBody>
                    <a:bodyPr/>
                    <a:lstStyle/>
                    <a:p>
                      <a:pPr marL="355600" marR="0" lvl="0" indent="-355600" algn="l" defTabSz="914400" rtl="0" eaLnBrk="1" fontAlgn="base" latinLnBrk="0" hangingPunct="1">
                        <a:lnSpc>
                          <a:spcPct val="106000"/>
                        </a:lnSpc>
                        <a:spcBef>
                          <a:spcPct val="80000"/>
                        </a:spcBef>
                        <a:spcAft>
                          <a:spcPct val="0"/>
                        </a:spcAft>
                        <a:buClr>
                          <a:schemeClr val="tx1"/>
                        </a:buClr>
                        <a:buSzTx/>
                        <a:buFont typeface="Wingdings 2" pitchFamily="18" charset="2"/>
                        <a:buNone/>
                        <a:tabLst/>
                        <a:defRPr/>
                      </a:pPr>
                      <a:r>
                        <a:rPr kumimoji="0" lang="en-GB" sz="1200" b="0" i="0" u="none" strike="noStrike" cap="none" normalizeH="0" baseline="0" dirty="0">
                          <a:ln>
                            <a:noFill/>
                          </a:ln>
                          <a:solidFill>
                            <a:schemeClr val="tx1"/>
                          </a:solidFill>
                          <a:effectLst/>
                          <a:latin typeface="Arial" charset="0"/>
                        </a:rPr>
                        <a:t>Challenges</a:t>
                      </a:r>
                      <a:endParaRPr kumimoji="0" lang="en-US" sz="1200" b="0" i="0" u="none" strike="noStrike" cap="none" normalizeH="0" baseline="0" dirty="0">
                        <a:ln>
                          <a:noFill/>
                        </a:ln>
                        <a:solidFill>
                          <a:schemeClr val="tx1"/>
                        </a:solidFill>
                        <a:effectLst/>
                        <a:latin typeface="Arial" charset="0"/>
                      </a:endParaRPr>
                    </a:p>
                  </a:txBody>
                  <a:tcPr marL="54000" marR="54000" marT="54000" marB="54000" anchor="ctr" horzOverflow="overflow">
                    <a:lnL cap="flat">
                      <a:noFill/>
                    </a:lnL>
                    <a:lnR cap="flat">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a:noFill/>
                    </a:lnTlToBr>
                    <a:lnBlToTr>
                      <a:noFill/>
                    </a:lnBlToTr>
                    <a:noFill/>
                  </a:tcPr>
                </a:tc>
                <a:tc>
                  <a:txBody>
                    <a:bodyPr/>
                    <a:lstStyle/>
                    <a:p>
                      <a:pPr marL="355600" marR="0" lvl="0" indent="-355600" algn="l" defTabSz="914400" rtl="0" eaLnBrk="1" fontAlgn="base" latinLnBrk="0" hangingPunct="1">
                        <a:lnSpc>
                          <a:spcPct val="106000"/>
                        </a:lnSpc>
                        <a:spcBef>
                          <a:spcPct val="80000"/>
                        </a:spcBef>
                        <a:spcAft>
                          <a:spcPct val="0"/>
                        </a:spcAft>
                        <a:buClr>
                          <a:prstClr val="black"/>
                        </a:buClr>
                        <a:buSzTx/>
                        <a:buFont typeface="Wingdings 2" pitchFamily="18" charset="2"/>
                        <a:buNone/>
                        <a:tabLst/>
                        <a:defRPr/>
                      </a:pPr>
                      <a:r>
                        <a:rPr kumimoji="0" lang="en-GB" sz="1200" b="0" i="0" u="none" strike="noStrike" kern="1200" cap="none" spc="0" normalizeH="0" baseline="0" noProof="0" dirty="0">
                          <a:ln>
                            <a:noFill/>
                          </a:ln>
                          <a:solidFill>
                            <a:prstClr val="black"/>
                          </a:solidFill>
                          <a:effectLst/>
                          <a:uLnTx/>
                          <a:uFillTx/>
                          <a:latin typeface="Arial" charset="0"/>
                          <a:ea typeface="+mn-ea"/>
                          <a:cs typeface="+mn-cs"/>
                        </a:rPr>
                        <a:t>25</a:t>
                      </a:r>
                    </a:p>
                  </a:txBody>
                  <a:tcPr marL="54000" marR="54000" marT="54000" marB="54000" anchor="ctr" horzOverflow="overflow">
                    <a:lnL cap="flat">
                      <a:noFill/>
                    </a:lnL>
                    <a:lnR cap="flat">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67730798"/>
                  </a:ext>
                </a:extLst>
              </a:tr>
              <a:tr h="254695">
                <a:tc>
                  <a:txBody>
                    <a:bodyPr/>
                    <a:lstStyle/>
                    <a:p>
                      <a:pPr marL="355600" marR="0" lvl="0" indent="-355600" algn="l" defTabSz="914400" rtl="0" eaLnBrk="1" fontAlgn="base" latinLnBrk="0" hangingPunct="1">
                        <a:lnSpc>
                          <a:spcPct val="106000"/>
                        </a:lnSpc>
                        <a:spcBef>
                          <a:spcPct val="80000"/>
                        </a:spcBef>
                        <a:spcAft>
                          <a:spcPct val="0"/>
                        </a:spcAft>
                        <a:buClr>
                          <a:schemeClr val="tx1"/>
                        </a:buClr>
                        <a:buSzTx/>
                        <a:buFont typeface="Wingdings 2" pitchFamily="18" charset="2"/>
                        <a:buNone/>
                        <a:tabLst/>
                        <a:defRPr/>
                      </a:pPr>
                      <a:r>
                        <a:rPr kumimoji="0" lang="en-GB" sz="1200" b="0" i="0" u="none" strike="noStrike" cap="none" normalizeH="0" baseline="0" dirty="0">
                          <a:ln>
                            <a:noFill/>
                          </a:ln>
                          <a:solidFill>
                            <a:schemeClr val="tx1"/>
                          </a:solidFill>
                          <a:effectLst/>
                          <a:latin typeface="Arial" charset="0"/>
                        </a:rPr>
                        <a:t>Next Steps</a:t>
                      </a:r>
                    </a:p>
                  </a:txBody>
                  <a:tcPr marL="54000" marR="54000" marT="54000" marB="54000" anchor="ctr" horzOverflow="overflow">
                    <a:lnL cap="flat">
                      <a:noFill/>
                    </a:lnL>
                    <a:lnR cap="flat">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a:noFill/>
                    </a:lnTlToBr>
                    <a:lnBlToTr>
                      <a:noFill/>
                    </a:lnBlToTr>
                    <a:noFill/>
                  </a:tcPr>
                </a:tc>
                <a:tc>
                  <a:txBody>
                    <a:bodyPr/>
                    <a:lstStyle/>
                    <a:p>
                      <a:pPr marL="355600" marR="0" lvl="0" indent="-355600" algn="l" defTabSz="914400" rtl="0" eaLnBrk="1" fontAlgn="base" latinLnBrk="0" hangingPunct="1">
                        <a:lnSpc>
                          <a:spcPct val="106000"/>
                        </a:lnSpc>
                        <a:spcBef>
                          <a:spcPct val="80000"/>
                        </a:spcBef>
                        <a:spcAft>
                          <a:spcPct val="0"/>
                        </a:spcAft>
                        <a:buClr>
                          <a:prstClr val="black"/>
                        </a:buClr>
                        <a:buSzTx/>
                        <a:buFont typeface="Wingdings 2" pitchFamily="18" charset="2"/>
                        <a:buNone/>
                        <a:tabLst/>
                        <a:defRPr/>
                      </a:pPr>
                      <a:r>
                        <a:rPr kumimoji="0" lang="en-GB" sz="1200" b="0" i="0" u="none" strike="noStrike" kern="1200" cap="none" spc="0" normalizeH="0" baseline="0" noProof="0" dirty="0">
                          <a:ln>
                            <a:noFill/>
                          </a:ln>
                          <a:solidFill>
                            <a:prstClr val="black"/>
                          </a:solidFill>
                          <a:effectLst/>
                          <a:uLnTx/>
                          <a:uFillTx/>
                          <a:latin typeface="Arial" charset="0"/>
                          <a:ea typeface="+mn-ea"/>
                          <a:cs typeface="+mn-cs"/>
                        </a:rPr>
                        <a:t>26</a:t>
                      </a:r>
                    </a:p>
                  </a:txBody>
                  <a:tcPr marL="54000" marR="54000" marT="54000" marB="54000" anchor="ctr" horzOverflow="overflow">
                    <a:lnL cap="flat">
                      <a:noFill/>
                    </a:lnL>
                    <a:lnR cap="flat">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18068313"/>
                  </a:ext>
                </a:extLst>
              </a:tr>
              <a:tr h="254695">
                <a:tc>
                  <a:txBody>
                    <a:bodyPr/>
                    <a:lstStyle/>
                    <a:p>
                      <a:pPr marL="355600" marR="0" lvl="0" indent="-355600" algn="l" defTabSz="914400" rtl="0" eaLnBrk="1" fontAlgn="base" latinLnBrk="0" hangingPunct="1">
                        <a:lnSpc>
                          <a:spcPct val="106000"/>
                        </a:lnSpc>
                        <a:spcBef>
                          <a:spcPct val="80000"/>
                        </a:spcBef>
                        <a:spcAft>
                          <a:spcPct val="0"/>
                        </a:spcAft>
                        <a:buClr>
                          <a:schemeClr val="tx1"/>
                        </a:buClr>
                        <a:buSzTx/>
                        <a:buFont typeface="Wingdings 2" pitchFamily="18" charset="2"/>
                        <a:buNone/>
                        <a:tabLst/>
                        <a:defRPr/>
                      </a:pPr>
                      <a:r>
                        <a:rPr kumimoji="0" lang="en-GB" sz="1200" b="0" i="0" u="none" strike="noStrike" cap="none" normalizeH="0" baseline="0" dirty="0">
                          <a:ln>
                            <a:noFill/>
                          </a:ln>
                          <a:solidFill>
                            <a:schemeClr val="tx1"/>
                          </a:solidFill>
                          <a:effectLst/>
                          <a:latin typeface="Arial" charset="0"/>
                        </a:rPr>
                        <a:t>Questions &amp; Answers</a:t>
                      </a:r>
                    </a:p>
                  </a:txBody>
                  <a:tcPr marL="54000" marR="54000" marT="54000" marB="54000" anchor="ctr" horzOverflow="overflow">
                    <a:lnL cap="flat">
                      <a:noFill/>
                    </a:lnL>
                    <a:lnR cap="flat">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a:noFill/>
                    </a:lnTlToBr>
                    <a:lnBlToTr>
                      <a:noFill/>
                    </a:lnBlToTr>
                    <a:noFill/>
                  </a:tcPr>
                </a:tc>
                <a:tc>
                  <a:txBody>
                    <a:bodyPr/>
                    <a:lstStyle/>
                    <a:p>
                      <a:pPr marL="355600" marR="0" lvl="0" indent="-355600" algn="l" defTabSz="914400" rtl="0" eaLnBrk="1" fontAlgn="base" latinLnBrk="0" hangingPunct="1">
                        <a:lnSpc>
                          <a:spcPct val="106000"/>
                        </a:lnSpc>
                        <a:spcBef>
                          <a:spcPct val="80000"/>
                        </a:spcBef>
                        <a:spcAft>
                          <a:spcPct val="0"/>
                        </a:spcAft>
                        <a:buClr>
                          <a:prstClr val="black"/>
                        </a:buClr>
                        <a:buSzTx/>
                        <a:buFont typeface="Wingdings 2" pitchFamily="18" charset="2"/>
                        <a:buNone/>
                        <a:tabLst/>
                        <a:defRPr/>
                      </a:pPr>
                      <a:r>
                        <a:rPr kumimoji="0" lang="en-GB" sz="1200" b="0" i="0" u="none" strike="noStrike" kern="1200" cap="none" spc="0" normalizeH="0" baseline="0" noProof="0" dirty="0">
                          <a:ln>
                            <a:noFill/>
                          </a:ln>
                          <a:solidFill>
                            <a:prstClr val="black"/>
                          </a:solidFill>
                          <a:effectLst/>
                          <a:uLnTx/>
                          <a:uFillTx/>
                          <a:latin typeface="Arial" charset="0"/>
                          <a:ea typeface="+mn-ea"/>
                          <a:cs typeface="+mn-cs"/>
                        </a:rPr>
                        <a:t>27</a:t>
                      </a:r>
                    </a:p>
                  </a:txBody>
                  <a:tcPr marL="54000" marR="54000" marT="54000" marB="54000" anchor="ctr" horzOverflow="overflow">
                    <a:lnL cap="flat">
                      <a:noFill/>
                    </a:lnL>
                    <a:lnR cap="flat">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99759282"/>
                  </a:ext>
                </a:extLst>
              </a:tr>
            </a:tbl>
          </a:graphicData>
        </a:graphic>
      </p:graphicFrame>
      <p:sp>
        <p:nvSpPr>
          <p:cNvPr id="2" name="TextBox 1"/>
          <p:cNvSpPr txBox="1"/>
          <p:nvPr/>
        </p:nvSpPr>
        <p:spPr>
          <a:xfrm>
            <a:off x="7548738" y="677635"/>
            <a:ext cx="914400" cy="307777"/>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Slides</a:t>
            </a:r>
          </a:p>
        </p:txBody>
      </p:sp>
    </p:spTree>
    <p:extLst>
      <p:ext uri="{BB962C8B-B14F-4D97-AF65-F5344CB8AC3E}">
        <p14:creationId xmlns:p14="http://schemas.microsoft.com/office/powerpoint/2010/main" val="4024269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399" y="345871"/>
            <a:ext cx="8821667" cy="523220"/>
          </a:xfrm>
          <a:prstGeom prst="rect">
            <a:avLst/>
          </a:prstGeom>
          <a:noFill/>
          <a:ln>
            <a:noFill/>
          </a:ln>
        </p:spPr>
        <p:txBody>
          <a:bodyPr wrap="square" rtlCol="0">
            <a:spAutoFit/>
          </a:bodyPr>
          <a:lstStyle>
            <a:defPPr>
              <a:defRPr lang="en-US"/>
            </a:defPPr>
            <a:lvl1pPr>
              <a:defRPr sz="2800" b="1">
                <a:solidFill>
                  <a:srgbClr val="002D73"/>
                </a:solidFill>
                <a:latin typeface="Arial" panose="020B0604020202020204" pitchFamily="34" charset="0"/>
                <a:cs typeface="Arial" panose="020B0604020202020204" pitchFamily="34" charset="0"/>
              </a:defRPr>
            </a:lvl1pPr>
          </a:lstStyle>
          <a:p>
            <a:r>
              <a:rPr lang="en-US" dirty="0"/>
              <a:t>DOH Disclosures - PHL Art. 27-F</a:t>
            </a:r>
          </a:p>
        </p:txBody>
      </p:sp>
      <p:pic>
        <p:nvPicPr>
          <p:cNvPr id="2" name="Picture 1">
            <a:extLst>
              <a:ext uri="{FF2B5EF4-FFF2-40B4-BE49-F238E27FC236}">
                <a16:creationId xmlns:a16="http://schemas.microsoft.com/office/drawing/2014/main" id="{0ACC6919-BB6E-475D-A6BA-944BD5EB06A7}"/>
              </a:ext>
            </a:extLst>
          </p:cNvPr>
          <p:cNvPicPr>
            <a:picLocks noChangeAspect="1"/>
          </p:cNvPicPr>
          <p:nvPr/>
        </p:nvPicPr>
        <p:blipFill>
          <a:blip r:embed="rId3"/>
          <a:stretch>
            <a:fillRect/>
          </a:stretch>
        </p:blipFill>
        <p:spPr>
          <a:xfrm>
            <a:off x="343948" y="869091"/>
            <a:ext cx="6652470" cy="3669808"/>
          </a:xfrm>
          <a:prstGeom prst="rect">
            <a:avLst/>
          </a:prstGeom>
        </p:spPr>
      </p:pic>
      <p:sp>
        <p:nvSpPr>
          <p:cNvPr id="6" name="TextBox 5">
            <a:extLst>
              <a:ext uri="{FF2B5EF4-FFF2-40B4-BE49-F238E27FC236}">
                <a16:creationId xmlns:a16="http://schemas.microsoft.com/office/drawing/2014/main" id="{8221E940-A3E0-4E8E-9368-9E17A0181DF0}"/>
              </a:ext>
            </a:extLst>
          </p:cNvPr>
          <p:cNvSpPr txBox="1"/>
          <p:nvPr/>
        </p:nvSpPr>
        <p:spPr>
          <a:xfrm>
            <a:off x="7248088" y="1006679"/>
            <a:ext cx="1613004" cy="1077218"/>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After clicking on the ‘</a:t>
            </a:r>
            <a:r>
              <a:rPr lang="en-US" sz="1600" dirty="0">
                <a:solidFill>
                  <a:srgbClr val="0070C0"/>
                </a:solidFill>
                <a:latin typeface="Arial" panose="020B0604020202020204" pitchFamily="34" charset="0"/>
                <a:cs typeface="Arial" panose="020B0604020202020204" pitchFamily="34" charset="0"/>
              </a:rPr>
              <a:t>Information</a:t>
            </a:r>
            <a:r>
              <a:rPr lang="en-US" sz="1600" dirty="0">
                <a:latin typeface="Arial" panose="020B0604020202020204" pitchFamily="34" charset="0"/>
                <a:cs typeface="Arial" panose="020B0604020202020204" pitchFamily="34" charset="0"/>
              </a:rPr>
              <a:t>’ weblink</a:t>
            </a:r>
          </a:p>
        </p:txBody>
      </p:sp>
    </p:spTree>
    <p:extLst>
      <p:ext uri="{BB962C8B-B14F-4D97-AF65-F5344CB8AC3E}">
        <p14:creationId xmlns:p14="http://schemas.microsoft.com/office/powerpoint/2010/main" val="2776520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321220" y="362947"/>
            <a:ext cx="8739352" cy="523220"/>
          </a:xfrm>
          <a:prstGeom prst="rect">
            <a:avLst/>
          </a:prstGeom>
          <a:noFill/>
          <a:ln>
            <a:noFill/>
          </a:ln>
        </p:spPr>
        <p:txBody>
          <a:bodyPr wrap="square" rtlCol="0">
            <a:spAutoFit/>
          </a:bodyPr>
          <a:lstStyle/>
          <a:p>
            <a:r>
              <a:rPr lang="en-US" sz="2800" b="1" dirty="0">
                <a:solidFill>
                  <a:srgbClr val="002D73"/>
                </a:solidFill>
                <a:latin typeface="Arial" panose="020B0604020202020204" pitchFamily="34" charset="0"/>
                <a:cs typeface="Arial" panose="020B0604020202020204" pitchFamily="34" charset="0"/>
              </a:rPr>
              <a:t>Who sees what?</a:t>
            </a:r>
          </a:p>
        </p:txBody>
      </p:sp>
      <p:graphicFrame>
        <p:nvGraphicFramePr>
          <p:cNvPr id="3" name="Table 2"/>
          <p:cNvGraphicFramePr>
            <a:graphicFrameLocks noGrp="1"/>
          </p:cNvGraphicFramePr>
          <p:nvPr>
            <p:extLst/>
          </p:nvPr>
        </p:nvGraphicFramePr>
        <p:xfrm>
          <a:off x="398416" y="886167"/>
          <a:ext cx="8174083" cy="3485841"/>
        </p:xfrm>
        <a:graphic>
          <a:graphicData uri="http://schemas.openxmlformats.org/drawingml/2006/table">
            <a:tbl>
              <a:tblPr firstRow="1" firstCol="1" bandRow="1">
                <a:tableStyleId>{5940675A-B579-460E-94D1-54222C63F5DA}</a:tableStyleId>
              </a:tblPr>
              <a:tblGrid>
                <a:gridCol w="305125">
                  <a:extLst>
                    <a:ext uri="{9D8B030D-6E8A-4147-A177-3AD203B41FA5}">
                      <a16:colId xmlns:a16="http://schemas.microsoft.com/office/drawing/2014/main" val="1610827804"/>
                    </a:ext>
                  </a:extLst>
                </a:gridCol>
                <a:gridCol w="3857516">
                  <a:extLst>
                    <a:ext uri="{9D8B030D-6E8A-4147-A177-3AD203B41FA5}">
                      <a16:colId xmlns:a16="http://schemas.microsoft.com/office/drawing/2014/main" val="1486471225"/>
                    </a:ext>
                  </a:extLst>
                </a:gridCol>
                <a:gridCol w="1965202">
                  <a:extLst>
                    <a:ext uri="{9D8B030D-6E8A-4147-A177-3AD203B41FA5}">
                      <a16:colId xmlns:a16="http://schemas.microsoft.com/office/drawing/2014/main" val="1167813752"/>
                    </a:ext>
                  </a:extLst>
                </a:gridCol>
                <a:gridCol w="2046240">
                  <a:extLst>
                    <a:ext uri="{9D8B030D-6E8A-4147-A177-3AD203B41FA5}">
                      <a16:colId xmlns:a16="http://schemas.microsoft.com/office/drawing/2014/main" val="1708480077"/>
                    </a:ext>
                  </a:extLst>
                </a:gridCol>
              </a:tblGrid>
              <a:tr h="262186">
                <a:tc rowSpan="2">
                  <a:txBody>
                    <a:bodyPr/>
                    <a:lstStyle/>
                    <a:p>
                      <a:pPr marL="0" marR="0">
                        <a:spcBef>
                          <a:spcPts val="0"/>
                        </a:spcBef>
                        <a:spcAft>
                          <a:spcPts val="0"/>
                        </a:spcAft>
                      </a:pPr>
                      <a:r>
                        <a:rPr lang="en-US" sz="1100" dirty="0">
                          <a:solidFill>
                            <a:schemeClr val="bg1"/>
                          </a:solidFill>
                          <a:effectLst/>
                          <a:latin typeface="Arial" panose="020B0604020202020204" pitchFamily="34" charset="0"/>
                          <a:cs typeface="Arial" panose="020B0604020202020204" pitchFamily="34" charset="0"/>
                        </a:rPr>
                        <a:t> </a:t>
                      </a:r>
                    </a:p>
                    <a:p>
                      <a:pPr marL="0" marR="0">
                        <a:spcBef>
                          <a:spcPts val="0"/>
                        </a:spcBef>
                        <a:spcAft>
                          <a:spcPts val="0"/>
                        </a:spcAft>
                      </a:pPr>
                      <a:r>
                        <a:rPr lang="en-US" sz="1100" dirty="0">
                          <a:solidFill>
                            <a:schemeClr val="bg1"/>
                          </a:solidFill>
                          <a:effectLst/>
                          <a:latin typeface="Arial" panose="020B0604020202020204" pitchFamily="34" charset="0"/>
                          <a:cs typeface="Arial" panose="020B0604020202020204" pitchFamily="34" charset="0"/>
                        </a:rPr>
                        <a:t>#</a:t>
                      </a:r>
                      <a:endPar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46504" marR="4650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rowSpan="2">
                  <a:txBody>
                    <a:bodyPr/>
                    <a:lstStyle/>
                    <a:p>
                      <a:pPr marL="0" marR="0">
                        <a:spcBef>
                          <a:spcPts val="0"/>
                        </a:spcBef>
                        <a:spcAft>
                          <a:spcPts val="0"/>
                        </a:spcAft>
                      </a:pPr>
                      <a:r>
                        <a:rPr lang="en-US" sz="1100" dirty="0">
                          <a:solidFill>
                            <a:schemeClr val="bg1"/>
                          </a:solidFill>
                          <a:effectLst/>
                          <a:latin typeface="Arial" panose="020B0604020202020204" pitchFamily="34" charset="0"/>
                          <a:cs typeface="Arial" panose="020B0604020202020204" pitchFamily="34" charset="0"/>
                        </a:rPr>
                        <a:t> </a:t>
                      </a:r>
                    </a:p>
                    <a:p>
                      <a:pPr marL="0" marR="0">
                        <a:spcBef>
                          <a:spcPts val="0"/>
                        </a:spcBef>
                        <a:spcAft>
                          <a:spcPts val="0"/>
                        </a:spcAft>
                      </a:pPr>
                      <a:r>
                        <a:rPr lang="en-US" sz="1100" dirty="0">
                          <a:solidFill>
                            <a:schemeClr val="bg1"/>
                          </a:solidFill>
                          <a:effectLst/>
                          <a:latin typeface="Arial" panose="020B0604020202020204" pitchFamily="34" charset="0"/>
                          <a:cs typeface="Arial" panose="020B0604020202020204" pitchFamily="34" charset="0"/>
                        </a:rPr>
                        <a:t>Electronic DOH Risk Form Sections</a:t>
                      </a:r>
                      <a:endPar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46504" marR="4650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gridSpan="2">
                  <a:txBody>
                    <a:bodyPr/>
                    <a:lstStyle/>
                    <a:p>
                      <a:pPr marL="0" marR="0" algn="ctr">
                        <a:spcBef>
                          <a:spcPts val="0"/>
                        </a:spcBef>
                        <a:spcAft>
                          <a:spcPts val="0"/>
                        </a:spcAft>
                      </a:pPr>
                      <a:r>
                        <a:rPr lang="en-US" sz="1400" b="1" dirty="0">
                          <a:solidFill>
                            <a:srgbClr val="92D050"/>
                          </a:solidFill>
                          <a:effectLst/>
                          <a:latin typeface="Arial" panose="020B0604020202020204" pitchFamily="34" charset="0"/>
                          <a:cs typeface="Arial" panose="020B0604020202020204" pitchFamily="34" charset="0"/>
                        </a:rPr>
                        <a:t>Information Displayed for Receiving Provider</a:t>
                      </a:r>
                      <a:endParaRPr lang="en-US" sz="1400" b="1" dirty="0">
                        <a:solidFill>
                          <a:srgbClr val="92D050"/>
                        </a:solidFill>
                        <a:effectLst/>
                        <a:latin typeface="Arial" panose="020B0604020202020204" pitchFamily="34" charset="0"/>
                        <a:ea typeface="Calibri" panose="020F0502020204030204" pitchFamily="34" charset="0"/>
                        <a:cs typeface="Arial" panose="020B0604020202020204" pitchFamily="34" charset="0"/>
                      </a:endParaRPr>
                    </a:p>
                  </a:txBody>
                  <a:tcPr marL="46504" marR="4650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hMerge="1">
                  <a:txBody>
                    <a:bodyPr/>
                    <a:lstStyle/>
                    <a:p>
                      <a:endParaRPr lang="en-US"/>
                    </a:p>
                  </a:txBody>
                  <a:tcPr/>
                </a:tc>
                <a:extLst>
                  <a:ext uri="{0D108BD9-81ED-4DB2-BD59-A6C34878D82A}">
                    <a16:rowId xmlns:a16="http://schemas.microsoft.com/office/drawing/2014/main" val="2007932991"/>
                  </a:ext>
                </a:extLst>
              </a:tr>
              <a:tr h="284207">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dirty="0">
                          <a:solidFill>
                            <a:schemeClr val="bg1"/>
                          </a:solidFill>
                          <a:effectLst/>
                          <a:latin typeface="Arial" panose="020B0604020202020204" pitchFamily="34" charset="0"/>
                          <a:cs typeface="Arial" panose="020B0604020202020204" pitchFamily="34" charset="0"/>
                        </a:rPr>
                        <a:t>Limited Version User</a:t>
                      </a:r>
                      <a:endParaRPr lang="en-US" sz="11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46504" marR="4650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100" dirty="0">
                          <a:solidFill>
                            <a:schemeClr val="bg1"/>
                          </a:solidFill>
                          <a:effectLst/>
                          <a:latin typeface="Arial" panose="020B0604020202020204" pitchFamily="34" charset="0"/>
                          <a:cs typeface="Arial" panose="020B0604020202020204" pitchFamily="34" charset="0"/>
                        </a:rPr>
                        <a:t>Full Version User</a:t>
                      </a:r>
                      <a:endParaRPr lang="en-US" sz="11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46504" marR="4650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1589300595"/>
                  </a:ext>
                </a:extLst>
              </a:tr>
              <a:tr h="246502">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1</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6504" marR="465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Eligibility Screening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6504" marR="465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Arial" panose="020B0604020202020204" pitchFamily="34" charset="0"/>
                          <a:cs typeface="Arial" panose="020B0604020202020204" pitchFamily="34" charset="0"/>
                        </a:rPr>
                        <a:t>Yes</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6504" marR="465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Arial" panose="020B0604020202020204" pitchFamily="34" charset="0"/>
                          <a:cs typeface="Arial" panose="020B0604020202020204" pitchFamily="34" charset="0"/>
                        </a:rPr>
                        <a:t>Yes</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6504" marR="465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24766925"/>
                  </a:ext>
                </a:extLst>
              </a:tr>
              <a:tr h="273965">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2</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6504" marR="465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Arial" panose="020B0604020202020204" pitchFamily="34" charset="0"/>
                          <a:cs typeface="Arial" panose="020B0604020202020204" pitchFamily="34" charset="0"/>
                        </a:rPr>
                        <a:t>Referral Details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6504" marR="465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Arial" panose="020B0604020202020204" pitchFamily="34" charset="0"/>
                          <a:cs typeface="Arial" panose="020B0604020202020204" pitchFamily="34" charset="0"/>
                        </a:rPr>
                        <a:t>Yes</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6504" marR="465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Arial" panose="020B0604020202020204" pitchFamily="34" charset="0"/>
                          <a:cs typeface="Arial" panose="020B0604020202020204" pitchFamily="34" charset="0"/>
                        </a:rPr>
                        <a:t>Yes</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6504" marR="465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74613413"/>
                  </a:ext>
                </a:extLst>
              </a:tr>
              <a:tr h="373258">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3</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6504" marR="465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Additional PRF Demographics – Height, Weight, BMI, Due date, EDC etc.</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6504" marR="465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Arial" panose="020B0604020202020204" pitchFamily="34" charset="0"/>
                          <a:cs typeface="Arial" panose="020B0604020202020204" pitchFamily="34" charset="0"/>
                        </a:rPr>
                        <a:t>Yes</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6504" marR="465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Arial" panose="020B0604020202020204" pitchFamily="34" charset="0"/>
                          <a:cs typeface="Arial" panose="020B0604020202020204" pitchFamily="34" charset="0"/>
                        </a:rPr>
                        <a:t>Yes</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6504" marR="465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2055025"/>
                  </a:ext>
                </a:extLst>
              </a:tr>
              <a:tr h="302475">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4</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6504" marR="465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Social risks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6504" marR="465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Arial" panose="020B0604020202020204" pitchFamily="34" charset="0"/>
                          <a:cs typeface="Arial" panose="020B0604020202020204" pitchFamily="34" charset="0"/>
                        </a:rPr>
                        <a:t>Yes</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6504" marR="465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Arial" panose="020B0604020202020204" pitchFamily="34" charset="0"/>
                          <a:cs typeface="Arial" panose="020B0604020202020204" pitchFamily="34" charset="0"/>
                        </a:rPr>
                        <a:t>Yes</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6504" marR="465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2407231"/>
                  </a:ext>
                </a:extLst>
              </a:tr>
              <a:tr h="273965">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5</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6504" marR="465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Arial" panose="020B0604020202020204" pitchFamily="34" charset="0"/>
                          <a:cs typeface="Arial" panose="020B0604020202020204" pitchFamily="34" charset="0"/>
                        </a:rPr>
                        <a:t>Medical Risks and Pregnancy Risks</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6504" marR="465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Arial" panose="020B0604020202020204" pitchFamily="34" charset="0"/>
                          <a:cs typeface="Arial" panose="020B0604020202020204" pitchFamily="34" charset="0"/>
                        </a:rPr>
                        <a:t>No</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6504" marR="465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Arial" panose="020B0604020202020204" pitchFamily="34" charset="0"/>
                          <a:cs typeface="Arial" panose="020B0604020202020204" pitchFamily="34" charset="0"/>
                        </a:rPr>
                        <a:t>Yes</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6504" marR="465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454963"/>
                  </a:ext>
                </a:extLst>
              </a:tr>
              <a:tr h="418156">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6</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6504" marR="465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Confidential risks (two new sections)</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6504" marR="465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Arial" panose="020B0604020202020204" pitchFamily="34" charset="0"/>
                          <a:cs typeface="Arial" panose="020B0604020202020204" pitchFamily="34" charset="0"/>
                        </a:rPr>
                        <a:t>Yes, with client consent to a specific provider.</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6504" marR="465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Arial" panose="020B0604020202020204" pitchFamily="34" charset="0"/>
                          <a:cs typeface="Arial" panose="020B0604020202020204" pitchFamily="34" charset="0"/>
                        </a:rPr>
                        <a:t>Yes, with client consent to a specific provider.</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6504" marR="465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8923691"/>
                  </a:ext>
                </a:extLst>
              </a:tr>
              <a:tr h="273965">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7</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6504" marR="465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Consent #1 &amp; #2 (Mandatory)</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6504" marR="465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Arial" panose="020B0604020202020204" pitchFamily="34" charset="0"/>
                          <a:cs typeface="Arial" panose="020B0604020202020204" pitchFamily="34" charset="0"/>
                        </a:rPr>
                        <a:t>Yes</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6504" marR="465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Arial" panose="020B0604020202020204" pitchFamily="34" charset="0"/>
                          <a:cs typeface="Arial" panose="020B0604020202020204" pitchFamily="34" charset="0"/>
                        </a:rPr>
                        <a:t>Yes</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6504" marR="465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3900206"/>
                  </a:ext>
                </a:extLst>
              </a:tr>
              <a:tr h="388581">
                <a:tc>
                  <a:txBody>
                    <a:bodyPr/>
                    <a:lstStyle/>
                    <a:p>
                      <a:pPr marL="0" marR="0">
                        <a:spcBef>
                          <a:spcPts val="0"/>
                        </a:spcBef>
                        <a:spcAft>
                          <a:spcPts val="0"/>
                        </a:spcAft>
                      </a:pPr>
                      <a:r>
                        <a:rPr lang="en-US" sz="1100" dirty="0">
                          <a:effectLst/>
                          <a:latin typeface="Arial" panose="020B0604020202020204" pitchFamily="34" charset="0"/>
                          <a:ea typeface="+mn-ea"/>
                          <a:cs typeface="Arial" panose="020B0604020202020204" pitchFamily="34" charset="0"/>
                        </a:rPr>
                        <a:t>8</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6504" marR="465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Consent #3 for</a:t>
                      </a:r>
                      <a:r>
                        <a:rPr lang="en-US" sz="1100" baseline="0" dirty="0">
                          <a:effectLst/>
                          <a:latin typeface="Arial" panose="020B0604020202020204" pitchFamily="34" charset="0"/>
                          <a:cs typeface="Arial" panose="020B0604020202020204" pitchFamily="34" charset="0"/>
                        </a:rPr>
                        <a:t> C</a:t>
                      </a:r>
                      <a:r>
                        <a:rPr lang="en-US" sz="1100" dirty="0">
                          <a:effectLst/>
                          <a:latin typeface="Arial" panose="020B0604020202020204" pitchFamily="34" charset="0"/>
                          <a:cs typeface="Arial" panose="020B0604020202020204" pitchFamily="34" charset="0"/>
                        </a:rPr>
                        <a:t>onfidential risks’ (Optional)</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6504" marR="465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Arial" panose="020B0604020202020204" pitchFamily="34" charset="0"/>
                          <a:cs typeface="Arial" panose="020B0604020202020204" pitchFamily="34" charset="0"/>
                        </a:rPr>
                        <a:t>Yes, if client has confidential risks.</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6504" marR="465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Arial" panose="020B0604020202020204" pitchFamily="34" charset="0"/>
                          <a:cs typeface="Arial" panose="020B0604020202020204" pitchFamily="34" charset="0"/>
                        </a:rPr>
                        <a:t>Yes, if client has confidential risks.</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6504" marR="465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6290556"/>
                  </a:ext>
                </a:extLst>
              </a:tr>
              <a:tr h="388581">
                <a:tc>
                  <a:txBody>
                    <a:bodyPr/>
                    <a:lstStyle/>
                    <a:p>
                      <a:pPr marL="0" marR="0">
                        <a:spcBef>
                          <a:spcPts val="0"/>
                        </a:spcBef>
                        <a:spcAft>
                          <a:spcPts val="0"/>
                        </a:spcAft>
                      </a:pPr>
                      <a:r>
                        <a:rPr lang="en-US" sz="1100" dirty="0">
                          <a:effectLst/>
                          <a:latin typeface="Arial" panose="020B0604020202020204" pitchFamily="34" charset="0"/>
                          <a:ea typeface="Calibri" panose="020F0502020204030204" pitchFamily="34" charset="0"/>
                          <a:cs typeface="Arial" panose="020B0604020202020204" pitchFamily="34" charset="0"/>
                        </a:rPr>
                        <a:t>9</a:t>
                      </a:r>
                    </a:p>
                  </a:txBody>
                  <a:tcPr marL="46504" marR="465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dirty="0">
                          <a:effectLst/>
                          <a:latin typeface="Arial" panose="020B0604020202020204" pitchFamily="34" charset="0"/>
                          <a:ea typeface="Calibri" panose="020F0502020204030204" pitchFamily="34" charset="0"/>
                          <a:cs typeface="Arial" panose="020B0604020202020204" pitchFamily="34" charset="0"/>
                        </a:rPr>
                        <a:t>D</a:t>
                      </a:r>
                      <a:r>
                        <a:rPr lang="en-US" sz="1100" baseline="0" dirty="0">
                          <a:effectLst/>
                          <a:latin typeface="Arial" panose="020B0604020202020204" pitchFamily="34" charset="0"/>
                          <a:ea typeface="Calibri" panose="020F0502020204030204" pitchFamily="34" charset="0"/>
                          <a:cs typeface="Arial" panose="020B0604020202020204" pitchFamily="34" charset="0"/>
                        </a:rPr>
                        <a:t>isclosures (HIV/AIDS, Substance Abuse)</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6504" marR="465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Arial" panose="020B0604020202020204" pitchFamily="34" charset="0"/>
                          <a:ea typeface="Calibri" panose="020F0502020204030204" pitchFamily="34" charset="0"/>
                          <a:cs typeface="Arial" panose="020B0604020202020204" pitchFamily="34" charset="0"/>
                        </a:rPr>
                        <a:t>Yes</a:t>
                      </a:r>
                    </a:p>
                  </a:txBody>
                  <a:tcPr marL="46504" marR="465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Arial" panose="020B0604020202020204" pitchFamily="34" charset="0"/>
                          <a:ea typeface="Calibri" panose="020F0502020204030204" pitchFamily="34" charset="0"/>
                          <a:cs typeface="Arial" panose="020B0604020202020204" pitchFamily="34" charset="0"/>
                        </a:rPr>
                        <a:t>Yes</a:t>
                      </a:r>
                    </a:p>
                  </a:txBody>
                  <a:tcPr marL="46504" marR="465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1922829"/>
                  </a:ext>
                </a:extLst>
              </a:tr>
            </a:tbl>
          </a:graphicData>
        </a:graphic>
      </p:graphicFrame>
    </p:spTree>
    <p:extLst>
      <p:ext uri="{BB962C8B-B14F-4D97-AF65-F5344CB8AC3E}">
        <p14:creationId xmlns:p14="http://schemas.microsoft.com/office/powerpoint/2010/main" val="17801269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AF646-FE7A-44E7-BF6B-F3F2A5A8DDAF}"/>
              </a:ext>
            </a:extLst>
          </p:cNvPr>
          <p:cNvSpPr>
            <a:spLocks noGrp="1"/>
          </p:cNvSpPr>
          <p:nvPr>
            <p:ph type="title"/>
          </p:nvPr>
        </p:nvSpPr>
        <p:spPr>
          <a:xfrm>
            <a:off x="633845" y="433313"/>
            <a:ext cx="7886700" cy="523220"/>
          </a:xfrm>
          <a:noFill/>
          <a:ln>
            <a:noFill/>
          </a:ln>
        </p:spPr>
        <p:txBody>
          <a:bodyPr wrap="square" rtlCol="0">
            <a:spAutoFit/>
          </a:bodyPr>
          <a:lstStyle/>
          <a:p>
            <a:pPr algn="l"/>
            <a:r>
              <a:rPr lang="en-US" sz="2800" b="1" dirty="0">
                <a:solidFill>
                  <a:srgbClr val="002D73"/>
                </a:solidFill>
                <a:latin typeface="Arial" panose="020B0604020202020204" pitchFamily="34" charset="0"/>
                <a:ea typeface="+mn-ea"/>
                <a:cs typeface="Arial" panose="020B0604020202020204" pitchFamily="34" charset="0"/>
              </a:rPr>
              <a:t>DOH Reports Summary</a:t>
            </a:r>
          </a:p>
        </p:txBody>
      </p:sp>
      <p:sp>
        <p:nvSpPr>
          <p:cNvPr id="3" name="Content Placeholder 2">
            <a:extLst>
              <a:ext uri="{FF2B5EF4-FFF2-40B4-BE49-F238E27FC236}">
                <a16:creationId xmlns:a16="http://schemas.microsoft.com/office/drawing/2014/main" id="{2A262683-DAE0-40EA-B43F-EEA64D35FF3A}"/>
              </a:ext>
            </a:extLst>
          </p:cNvPr>
          <p:cNvSpPr>
            <a:spLocks noGrp="1"/>
          </p:cNvSpPr>
          <p:nvPr>
            <p:ph idx="1"/>
          </p:nvPr>
        </p:nvSpPr>
        <p:spPr>
          <a:xfrm>
            <a:off x="633844" y="978583"/>
            <a:ext cx="8211981" cy="3668918"/>
          </a:xfrm>
        </p:spPr>
        <p:txBody>
          <a:bodyPr/>
          <a:lstStyle/>
          <a:p>
            <a:pPr marL="227013" indent="-227013"/>
            <a:r>
              <a:rPr lang="en-US" sz="1800" dirty="0"/>
              <a:t>Data summarized in brief highlight report and 33 detailed aggregations</a:t>
            </a:r>
          </a:p>
          <a:p>
            <a:pPr marL="227013" indent="-227013"/>
            <a:r>
              <a:rPr lang="en-US" sz="1800" dirty="0"/>
              <a:t># of clients screened</a:t>
            </a:r>
          </a:p>
          <a:p>
            <a:pPr marL="227013" indent="-227013"/>
            <a:r>
              <a:rPr lang="en-US" sz="1800" dirty="0"/>
              <a:t># of referrals processed and appointments made</a:t>
            </a:r>
          </a:p>
          <a:p>
            <a:pPr marL="227013" indent="-227013"/>
            <a:r>
              <a:rPr lang="en-US" sz="1800" dirty="0"/>
              <a:t>Timeliness of referrals</a:t>
            </a:r>
          </a:p>
          <a:p>
            <a:pPr marL="227013" indent="-227013"/>
            <a:r>
              <a:rPr lang="en-US" sz="1800" dirty="0"/>
              <a:t># of care summaries transferred to RHIOs’</a:t>
            </a:r>
          </a:p>
          <a:p>
            <a:pPr marL="227013" indent="-227013"/>
            <a:r>
              <a:rPr lang="en-US" sz="1800" dirty="0"/>
              <a:t>Provider mix summary</a:t>
            </a:r>
          </a:p>
          <a:p>
            <a:pPr marL="227013" indent="-227013"/>
            <a:r>
              <a:rPr lang="en-US" sz="1800" dirty="0"/>
              <a:t>Client demographics:</a:t>
            </a:r>
          </a:p>
          <a:p>
            <a:pPr marL="227013" lvl="1" indent="-227013">
              <a:buNone/>
            </a:pPr>
            <a:r>
              <a:rPr lang="en-US" sz="1800" dirty="0"/>
              <a:t>		- Race/ethnicity 		- Marital status </a:t>
            </a:r>
          </a:p>
          <a:p>
            <a:pPr marL="227013" lvl="1" indent="-227013">
              <a:buNone/>
            </a:pPr>
            <a:r>
              <a:rPr lang="en-US" sz="1800" dirty="0"/>
              <a:t>		- Age group		- Primary language</a:t>
            </a:r>
          </a:p>
          <a:p>
            <a:pPr marL="227013" lvl="1" indent="-227013">
              <a:buNone/>
            </a:pPr>
            <a:r>
              <a:rPr lang="en-US" sz="1800" dirty="0"/>
              <a:t>		- Medical insurance            - Trimester </a:t>
            </a:r>
          </a:p>
          <a:p>
            <a:pPr marL="227013" indent="-227013"/>
            <a:r>
              <a:rPr lang="en-US" sz="1800" dirty="0"/>
              <a:t>38 DOH Approved Services Types, including 15 in #5007 form</a:t>
            </a:r>
          </a:p>
        </p:txBody>
      </p:sp>
    </p:spTree>
    <p:extLst>
      <p:ext uri="{BB962C8B-B14F-4D97-AF65-F5344CB8AC3E}">
        <p14:creationId xmlns:p14="http://schemas.microsoft.com/office/powerpoint/2010/main" val="22736389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4">
            <a:extLst>
              <a:ext uri="{FF2B5EF4-FFF2-40B4-BE49-F238E27FC236}">
                <a16:creationId xmlns:a16="http://schemas.microsoft.com/office/drawing/2014/main" id="{6A8A1ABB-B012-4347-B8B7-5AB528B824F7}"/>
              </a:ext>
            </a:extLst>
          </p:cNvPr>
          <p:cNvSpPr>
            <a:spLocks/>
          </p:cNvSpPr>
          <p:nvPr/>
        </p:nvSpPr>
        <p:spPr bwMode="blackWhite">
          <a:xfrm>
            <a:off x="2251394" y="2669986"/>
            <a:ext cx="1281285" cy="1006341"/>
          </a:xfrm>
          <a:custGeom>
            <a:avLst/>
            <a:gdLst>
              <a:gd name="T0" fmla="*/ 492689 w 856"/>
              <a:gd name="T1" fmla="*/ 0 h 584"/>
              <a:gd name="T2" fmla="*/ 1423079 w 856"/>
              <a:gd name="T3" fmla="*/ 0 h 584"/>
              <a:gd name="T4" fmla="*/ 1880575 w 856"/>
              <a:gd name="T5" fmla="*/ 624684 h 584"/>
              <a:gd name="T6" fmla="*/ 1423079 w 856"/>
              <a:gd name="T7" fmla="*/ 1234545 h 584"/>
              <a:gd name="T8" fmla="*/ 492689 w 856"/>
              <a:gd name="T9" fmla="*/ 1234545 h 584"/>
              <a:gd name="T10" fmla="*/ 0 w 856"/>
              <a:gd name="T11" fmla="*/ 624684 h 584"/>
              <a:gd name="T12" fmla="*/ 492689 w 856"/>
              <a:gd name="T13" fmla="*/ 0 h 584"/>
              <a:gd name="T14" fmla="*/ 0 60000 65536"/>
              <a:gd name="T15" fmla="*/ 0 60000 65536"/>
              <a:gd name="T16" fmla="*/ 0 60000 65536"/>
              <a:gd name="T17" fmla="*/ 0 60000 65536"/>
              <a:gd name="T18" fmla="*/ 0 60000 65536"/>
              <a:gd name="T19" fmla="*/ 0 60000 65536"/>
              <a:gd name="T20" fmla="*/ 0 60000 65536"/>
              <a:gd name="T21" fmla="*/ 0 w 856"/>
              <a:gd name="T22" fmla="*/ 0 h 584"/>
              <a:gd name="T23" fmla="*/ 856 w 856"/>
              <a:gd name="T24" fmla="*/ 584 h 5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6" h="584">
                <a:moveTo>
                  <a:pt x="224" y="0"/>
                </a:moveTo>
                <a:lnTo>
                  <a:pt x="647" y="0"/>
                </a:lnTo>
                <a:lnTo>
                  <a:pt x="855" y="295"/>
                </a:lnTo>
                <a:lnTo>
                  <a:pt x="647" y="583"/>
                </a:lnTo>
                <a:lnTo>
                  <a:pt x="224" y="583"/>
                </a:lnTo>
                <a:lnTo>
                  <a:pt x="0" y="295"/>
                </a:lnTo>
                <a:lnTo>
                  <a:pt x="224" y="0"/>
                </a:lnTo>
              </a:path>
            </a:pathLst>
          </a:custGeom>
          <a:solidFill>
            <a:srgbClr val="00B0F0"/>
          </a:solidFill>
          <a:ln>
            <a:noFill/>
          </a:ln>
        </p:spPr>
        <p:txBody>
          <a:bodyPr/>
          <a:lstStyle/>
          <a:p>
            <a:endParaRPr lang="en-US" sz="1350" dirty="0">
              <a:solidFill>
                <a:schemeClr val="bg1"/>
              </a:solidFill>
            </a:endParaRPr>
          </a:p>
        </p:txBody>
      </p:sp>
      <p:sp>
        <p:nvSpPr>
          <p:cNvPr id="32" name="Freeform 4">
            <a:extLst>
              <a:ext uri="{FF2B5EF4-FFF2-40B4-BE49-F238E27FC236}">
                <a16:creationId xmlns:a16="http://schemas.microsoft.com/office/drawing/2014/main" id="{11B00ECB-E985-4DB1-B533-82520D1FD048}"/>
              </a:ext>
            </a:extLst>
          </p:cNvPr>
          <p:cNvSpPr>
            <a:spLocks/>
          </p:cNvSpPr>
          <p:nvPr/>
        </p:nvSpPr>
        <p:spPr bwMode="blackWhite">
          <a:xfrm>
            <a:off x="1212560" y="3191537"/>
            <a:ext cx="1281285" cy="1006341"/>
          </a:xfrm>
          <a:custGeom>
            <a:avLst/>
            <a:gdLst>
              <a:gd name="T0" fmla="*/ 492689 w 856"/>
              <a:gd name="T1" fmla="*/ 0 h 584"/>
              <a:gd name="T2" fmla="*/ 1423079 w 856"/>
              <a:gd name="T3" fmla="*/ 0 h 584"/>
              <a:gd name="T4" fmla="*/ 1880575 w 856"/>
              <a:gd name="T5" fmla="*/ 624684 h 584"/>
              <a:gd name="T6" fmla="*/ 1423079 w 856"/>
              <a:gd name="T7" fmla="*/ 1234545 h 584"/>
              <a:gd name="T8" fmla="*/ 492689 w 856"/>
              <a:gd name="T9" fmla="*/ 1234545 h 584"/>
              <a:gd name="T10" fmla="*/ 0 w 856"/>
              <a:gd name="T11" fmla="*/ 624684 h 584"/>
              <a:gd name="T12" fmla="*/ 492689 w 856"/>
              <a:gd name="T13" fmla="*/ 0 h 584"/>
              <a:gd name="T14" fmla="*/ 0 60000 65536"/>
              <a:gd name="T15" fmla="*/ 0 60000 65536"/>
              <a:gd name="T16" fmla="*/ 0 60000 65536"/>
              <a:gd name="T17" fmla="*/ 0 60000 65536"/>
              <a:gd name="T18" fmla="*/ 0 60000 65536"/>
              <a:gd name="T19" fmla="*/ 0 60000 65536"/>
              <a:gd name="T20" fmla="*/ 0 60000 65536"/>
              <a:gd name="T21" fmla="*/ 0 w 856"/>
              <a:gd name="T22" fmla="*/ 0 h 584"/>
              <a:gd name="T23" fmla="*/ 856 w 856"/>
              <a:gd name="T24" fmla="*/ 584 h 5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6" h="584">
                <a:moveTo>
                  <a:pt x="224" y="0"/>
                </a:moveTo>
                <a:lnTo>
                  <a:pt x="647" y="0"/>
                </a:lnTo>
                <a:lnTo>
                  <a:pt x="855" y="295"/>
                </a:lnTo>
                <a:lnTo>
                  <a:pt x="647" y="583"/>
                </a:lnTo>
                <a:lnTo>
                  <a:pt x="224" y="583"/>
                </a:lnTo>
                <a:lnTo>
                  <a:pt x="0" y="295"/>
                </a:lnTo>
                <a:lnTo>
                  <a:pt x="224" y="0"/>
                </a:lnTo>
              </a:path>
            </a:pathLst>
          </a:custGeom>
          <a:solidFill>
            <a:srgbClr val="00B0F0"/>
          </a:solidFill>
          <a:ln>
            <a:noFill/>
          </a:ln>
        </p:spPr>
        <p:txBody>
          <a:bodyPr/>
          <a:lstStyle/>
          <a:p>
            <a:endParaRPr lang="en-US" sz="1350" dirty="0">
              <a:solidFill>
                <a:schemeClr val="bg1"/>
              </a:solidFill>
            </a:endParaRPr>
          </a:p>
        </p:txBody>
      </p:sp>
      <p:sp>
        <p:nvSpPr>
          <p:cNvPr id="31" name="Freeform 4">
            <a:extLst>
              <a:ext uri="{FF2B5EF4-FFF2-40B4-BE49-F238E27FC236}">
                <a16:creationId xmlns:a16="http://schemas.microsoft.com/office/drawing/2014/main" id="{5BAA490B-F308-464E-A3E5-43745CEA96DA}"/>
              </a:ext>
            </a:extLst>
          </p:cNvPr>
          <p:cNvSpPr>
            <a:spLocks/>
          </p:cNvSpPr>
          <p:nvPr/>
        </p:nvSpPr>
        <p:spPr bwMode="blackWhite">
          <a:xfrm>
            <a:off x="1212560" y="2136290"/>
            <a:ext cx="1281285" cy="1006341"/>
          </a:xfrm>
          <a:custGeom>
            <a:avLst/>
            <a:gdLst>
              <a:gd name="T0" fmla="*/ 492689 w 856"/>
              <a:gd name="T1" fmla="*/ 0 h 584"/>
              <a:gd name="T2" fmla="*/ 1423079 w 856"/>
              <a:gd name="T3" fmla="*/ 0 h 584"/>
              <a:gd name="T4" fmla="*/ 1880575 w 856"/>
              <a:gd name="T5" fmla="*/ 624684 h 584"/>
              <a:gd name="T6" fmla="*/ 1423079 w 856"/>
              <a:gd name="T7" fmla="*/ 1234545 h 584"/>
              <a:gd name="T8" fmla="*/ 492689 w 856"/>
              <a:gd name="T9" fmla="*/ 1234545 h 584"/>
              <a:gd name="T10" fmla="*/ 0 w 856"/>
              <a:gd name="T11" fmla="*/ 624684 h 584"/>
              <a:gd name="T12" fmla="*/ 492689 w 856"/>
              <a:gd name="T13" fmla="*/ 0 h 584"/>
              <a:gd name="T14" fmla="*/ 0 60000 65536"/>
              <a:gd name="T15" fmla="*/ 0 60000 65536"/>
              <a:gd name="T16" fmla="*/ 0 60000 65536"/>
              <a:gd name="T17" fmla="*/ 0 60000 65536"/>
              <a:gd name="T18" fmla="*/ 0 60000 65536"/>
              <a:gd name="T19" fmla="*/ 0 60000 65536"/>
              <a:gd name="T20" fmla="*/ 0 60000 65536"/>
              <a:gd name="T21" fmla="*/ 0 w 856"/>
              <a:gd name="T22" fmla="*/ 0 h 584"/>
              <a:gd name="T23" fmla="*/ 856 w 856"/>
              <a:gd name="T24" fmla="*/ 584 h 5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6" h="584">
                <a:moveTo>
                  <a:pt x="224" y="0"/>
                </a:moveTo>
                <a:lnTo>
                  <a:pt x="647" y="0"/>
                </a:lnTo>
                <a:lnTo>
                  <a:pt x="855" y="295"/>
                </a:lnTo>
                <a:lnTo>
                  <a:pt x="647" y="583"/>
                </a:lnTo>
                <a:lnTo>
                  <a:pt x="224" y="583"/>
                </a:lnTo>
                <a:lnTo>
                  <a:pt x="0" y="295"/>
                </a:lnTo>
                <a:lnTo>
                  <a:pt x="224" y="0"/>
                </a:lnTo>
              </a:path>
            </a:pathLst>
          </a:custGeom>
          <a:solidFill>
            <a:srgbClr val="00B0F0"/>
          </a:solidFill>
          <a:ln>
            <a:noFill/>
          </a:ln>
        </p:spPr>
        <p:txBody>
          <a:bodyPr/>
          <a:lstStyle/>
          <a:p>
            <a:endParaRPr lang="en-US" sz="1350" dirty="0">
              <a:solidFill>
                <a:schemeClr val="bg1"/>
              </a:solidFill>
            </a:endParaRPr>
          </a:p>
        </p:txBody>
      </p:sp>
      <p:sp>
        <p:nvSpPr>
          <p:cNvPr id="30" name="Freeform 4">
            <a:extLst>
              <a:ext uri="{FF2B5EF4-FFF2-40B4-BE49-F238E27FC236}">
                <a16:creationId xmlns:a16="http://schemas.microsoft.com/office/drawing/2014/main" id="{0E4E86CE-7C1C-41B0-86A3-296AD4D461DB}"/>
              </a:ext>
            </a:extLst>
          </p:cNvPr>
          <p:cNvSpPr>
            <a:spLocks/>
          </p:cNvSpPr>
          <p:nvPr/>
        </p:nvSpPr>
        <p:spPr bwMode="blackWhite">
          <a:xfrm>
            <a:off x="173068" y="1611386"/>
            <a:ext cx="1281285" cy="1006341"/>
          </a:xfrm>
          <a:custGeom>
            <a:avLst/>
            <a:gdLst>
              <a:gd name="T0" fmla="*/ 492689 w 856"/>
              <a:gd name="T1" fmla="*/ 0 h 584"/>
              <a:gd name="T2" fmla="*/ 1423079 w 856"/>
              <a:gd name="T3" fmla="*/ 0 h 584"/>
              <a:gd name="T4" fmla="*/ 1880575 w 856"/>
              <a:gd name="T5" fmla="*/ 624684 h 584"/>
              <a:gd name="T6" fmla="*/ 1423079 w 856"/>
              <a:gd name="T7" fmla="*/ 1234545 h 584"/>
              <a:gd name="T8" fmla="*/ 492689 w 856"/>
              <a:gd name="T9" fmla="*/ 1234545 h 584"/>
              <a:gd name="T10" fmla="*/ 0 w 856"/>
              <a:gd name="T11" fmla="*/ 624684 h 584"/>
              <a:gd name="T12" fmla="*/ 492689 w 856"/>
              <a:gd name="T13" fmla="*/ 0 h 584"/>
              <a:gd name="T14" fmla="*/ 0 60000 65536"/>
              <a:gd name="T15" fmla="*/ 0 60000 65536"/>
              <a:gd name="T16" fmla="*/ 0 60000 65536"/>
              <a:gd name="T17" fmla="*/ 0 60000 65536"/>
              <a:gd name="T18" fmla="*/ 0 60000 65536"/>
              <a:gd name="T19" fmla="*/ 0 60000 65536"/>
              <a:gd name="T20" fmla="*/ 0 60000 65536"/>
              <a:gd name="T21" fmla="*/ 0 w 856"/>
              <a:gd name="T22" fmla="*/ 0 h 584"/>
              <a:gd name="T23" fmla="*/ 856 w 856"/>
              <a:gd name="T24" fmla="*/ 584 h 5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6" h="584">
                <a:moveTo>
                  <a:pt x="224" y="0"/>
                </a:moveTo>
                <a:lnTo>
                  <a:pt x="647" y="0"/>
                </a:lnTo>
                <a:lnTo>
                  <a:pt x="855" y="295"/>
                </a:lnTo>
                <a:lnTo>
                  <a:pt x="647" y="583"/>
                </a:lnTo>
                <a:lnTo>
                  <a:pt x="224" y="583"/>
                </a:lnTo>
                <a:lnTo>
                  <a:pt x="0" y="295"/>
                </a:lnTo>
                <a:lnTo>
                  <a:pt x="224" y="0"/>
                </a:lnTo>
              </a:path>
            </a:pathLst>
          </a:custGeom>
          <a:solidFill>
            <a:srgbClr val="00B0F0"/>
          </a:solidFill>
          <a:ln>
            <a:noFill/>
          </a:ln>
        </p:spPr>
        <p:txBody>
          <a:bodyPr/>
          <a:lstStyle/>
          <a:p>
            <a:endParaRPr lang="en-US" sz="1350" dirty="0">
              <a:solidFill>
                <a:schemeClr val="bg1"/>
              </a:solidFill>
            </a:endParaRPr>
          </a:p>
        </p:txBody>
      </p:sp>
      <p:sp>
        <p:nvSpPr>
          <p:cNvPr id="263173" name="Freeform 3"/>
          <p:cNvSpPr>
            <a:spLocks/>
          </p:cNvSpPr>
          <p:nvPr/>
        </p:nvSpPr>
        <p:spPr bwMode="blackWhite">
          <a:xfrm>
            <a:off x="1185452" y="1078401"/>
            <a:ext cx="1347603" cy="1007633"/>
          </a:xfrm>
          <a:custGeom>
            <a:avLst/>
            <a:gdLst>
              <a:gd name="T0" fmla="*/ 492944 w 857"/>
              <a:gd name="T1" fmla="*/ 0 h 584"/>
              <a:gd name="T2" fmla="*/ 1426016 w 857"/>
              <a:gd name="T3" fmla="*/ 0 h 584"/>
              <a:gd name="T4" fmla="*/ 1883749 w 857"/>
              <a:gd name="T5" fmla="*/ 627606 h 584"/>
              <a:gd name="T6" fmla="*/ 1426016 w 857"/>
              <a:gd name="T7" fmla="*/ 1236130 h 584"/>
              <a:gd name="T8" fmla="*/ 492944 w 857"/>
              <a:gd name="T9" fmla="*/ 1236130 h 584"/>
              <a:gd name="T10" fmla="*/ 0 w 857"/>
              <a:gd name="T11" fmla="*/ 627606 h 584"/>
              <a:gd name="T12" fmla="*/ 492944 w 857"/>
              <a:gd name="T13" fmla="*/ 0 h 584"/>
              <a:gd name="T14" fmla="*/ 0 60000 65536"/>
              <a:gd name="T15" fmla="*/ 0 60000 65536"/>
              <a:gd name="T16" fmla="*/ 0 60000 65536"/>
              <a:gd name="T17" fmla="*/ 0 60000 65536"/>
              <a:gd name="T18" fmla="*/ 0 60000 65536"/>
              <a:gd name="T19" fmla="*/ 0 60000 65536"/>
              <a:gd name="T20" fmla="*/ 0 60000 65536"/>
              <a:gd name="T21" fmla="*/ 0 w 857"/>
              <a:gd name="T22" fmla="*/ 0 h 584"/>
              <a:gd name="T23" fmla="*/ 857 w 857"/>
              <a:gd name="T24" fmla="*/ 584 h 5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7" h="584">
                <a:moveTo>
                  <a:pt x="224" y="0"/>
                </a:moveTo>
                <a:lnTo>
                  <a:pt x="648" y="0"/>
                </a:lnTo>
                <a:lnTo>
                  <a:pt x="856" y="296"/>
                </a:lnTo>
                <a:lnTo>
                  <a:pt x="648" y="583"/>
                </a:lnTo>
                <a:lnTo>
                  <a:pt x="224" y="583"/>
                </a:lnTo>
                <a:lnTo>
                  <a:pt x="0" y="296"/>
                </a:lnTo>
                <a:lnTo>
                  <a:pt x="224" y="0"/>
                </a:lnTo>
              </a:path>
            </a:pathLst>
          </a:custGeom>
          <a:solidFill>
            <a:srgbClr val="00B0F0"/>
          </a:solidFill>
          <a:ln>
            <a:noFill/>
          </a:ln>
        </p:spPr>
        <p:txBody>
          <a:bodyPr/>
          <a:lstStyle/>
          <a:p>
            <a:endParaRPr lang="en-US" sz="1350" dirty="0">
              <a:solidFill>
                <a:schemeClr val="bg1"/>
              </a:solidFill>
            </a:endParaRPr>
          </a:p>
        </p:txBody>
      </p:sp>
      <p:sp>
        <p:nvSpPr>
          <p:cNvPr id="263174" name="Freeform 4"/>
          <p:cNvSpPr>
            <a:spLocks/>
          </p:cNvSpPr>
          <p:nvPr/>
        </p:nvSpPr>
        <p:spPr bwMode="blackWhite">
          <a:xfrm>
            <a:off x="2250428" y="1620488"/>
            <a:ext cx="1281285" cy="1006341"/>
          </a:xfrm>
          <a:custGeom>
            <a:avLst/>
            <a:gdLst>
              <a:gd name="T0" fmla="*/ 492689 w 856"/>
              <a:gd name="T1" fmla="*/ 0 h 584"/>
              <a:gd name="T2" fmla="*/ 1423079 w 856"/>
              <a:gd name="T3" fmla="*/ 0 h 584"/>
              <a:gd name="T4" fmla="*/ 1880575 w 856"/>
              <a:gd name="T5" fmla="*/ 624684 h 584"/>
              <a:gd name="T6" fmla="*/ 1423079 w 856"/>
              <a:gd name="T7" fmla="*/ 1234545 h 584"/>
              <a:gd name="T8" fmla="*/ 492689 w 856"/>
              <a:gd name="T9" fmla="*/ 1234545 h 584"/>
              <a:gd name="T10" fmla="*/ 0 w 856"/>
              <a:gd name="T11" fmla="*/ 624684 h 584"/>
              <a:gd name="T12" fmla="*/ 492689 w 856"/>
              <a:gd name="T13" fmla="*/ 0 h 584"/>
              <a:gd name="T14" fmla="*/ 0 60000 65536"/>
              <a:gd name="T15" fmla="*/ 0 60000 65536"/>
              <a:gd name="T16" fmla="*/ 0 60000 65536"/>
              <a:gd name="T17" fmla="*/ 0 60000 65536"/>
              <a:gd name="T18" fmla="*/ 0 60000 65536"/>
              <a:gd name="T19" fmla="*/ 0 60000 65536"/>
              <a:gd name="T20" fmla="*/ 0 60000 65536"/>
              <a:gd name="T21" fmla="*/ 0 w 856"/>
              <a:gd name="T22" fmla="*/ 0 h 584"/>
              <a:gd name="T23" fmla="*/ 856 w 856"/>
              <a:gd name="T24" fmla="*/ 584 h 5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6" h="584">
                <a:moveTo>
                  <a:pt x="224" y="0"/>
                </a:moveTo>
                <a:lnTo>
                  <a:pt x="647" y="0"/>
                </a:lnTo>
                <a:lnTo>
                  <a:pt x="855" y="295"/>
                </a:lnTo>
                <a:lnTo>
                  <a:pt x="647" y="583"/>
                </a:lnTo>
                <a:lnTo>
                  <a:pt x="224" y="583"/>
                </a:lnTo>
                <a:lnTo>
                  <a:pt x="0" y="295"/>
                </a:lnTo>
                <a:lnTo>
                  <a:pt x="224" y="0"/>
                </a:lnTo>
              </a:path>
            </a:pathLst>
          </a:custGeom>
          <a:solidFill>
            <a:srgbClr val="00B0F0"/>
          </a:solidFill>
          <a:ln>
            <a:noFill/>
          </a:ln>
        </p:spPr>
        <p:txBody>
          <a:bodyPr/>
          <a:lstStyle/>
          <a:p>
            <a:endParaRPr lang="en-US" sz="1350" dirty="0">
              <a:solidFill>
                <a:schemeClr val="bg1"/>
              </a:solidFill>
            </a:endParaRPr>
          </a:p>
        </p:txBody>
      </p:sp>
      <p:sp>
        <p:nvSpPr>
          <p:cNvPr id="263175" name="Freeform 5"/>
          <p:cNvSpPr>
            <a:spLocks/>
          </p:cNvSpPr>
          <p:nvPr/>
        </p:nvSpPr>
        <p:spPr bwMode="blackWhite">
          <a:xfrm>
            <a:off x="107937" y="2687288"/>
            <a:ext cx="1371872" cy="993423"/>
          </a:xfrm>
          <a:custGeom>
            <a:avLst/>
            <a:gdLst>
              <a:gd name="T0" fmla="*/ 492689 w 856"/>
              <a:gd name="T1" fmla="*/ 0 h 576"/>
              <a:gd name="T2" fmla="*/ 1423079 w 856"/>
              <a:gd name="T3" fmla="*/ 0 h 576"/>
              <a:gd name="T4" fmla="*/ 1880575 w 856"/>
              <a:gd name="T5" fmla="*/ 610394 h 576"/>
              <a:gd name="T6" fmla="*/ 1423079 w 856"/>
              <a:gd name="T7" fmla="*/ 1218669 h 576"/>
              <a:gd name="T8" fmla="*/ 492689 w 856"/>
              <a:gd name="T9" fmla="*/ 1218669 h 576"/>
              <a:gd name="T10" fmla="*/ 0 w 856"/>
              <a:gd name="T11" fmla="*/ 610394 h 576"/>
              <a:gd name="T12" fmla="*/ 492689 w 856"/>
              <a:gd name="T13" fmla="*/ 0 h 576"/>
              <a:gd name="T14" fmla="*/ 0 60000 65536"/>
              <a:gd name="T15" fmla="*/ 0 60000 65536"/>
              <a:gd name="T16" fmla="*/ 0 60000 65536"/>
              <a:gd name="T17" fmla="*/ 0 60000 65536"/>
              <a:gd name="T18" fmla="*/ 0 60000 65536"/>
              <a:gd name="T19" fmla="*/ 0 60000 65536"/>
              <a:gd name="T20" fmla="*/ 0 60000 65536"/>
              <a:gd name="T21" fmla="*/ 0 w 856"/>
              <a:gd name="T22" fmla="*/ 0 h 576"/>
              <a:gd name="T23" fmla="*/ 856 w 856"/>
              <a:gd name="T24" fmla="*/ 576 h 5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6" h="576">
                <a:moveTo>
                  <a:pt x="224" y="0"/>
                </a:moveTo>
                <a:lnTo>
                  <a:pt x="647" y="0"/>
                </a:lnTo>
                <a:lnTo>
                  <a:pt x="855" y="288"/>
                </a:lnTo>
                <a:lnTo>
                  <a:pt x="647" y="575"/>
                </a:lnTo>
                <a:lnTo>
                  <a:pt x="224" y="575"/>
                </a:lnTo>
                <a:lnTo>
                  <a:pt x="0" y="288"/>
                </a:lnTo>
                <a:lnTo>
                  <a:pt x="224" y="0"/>
                </a:lnTo>
              </a:path>
            </a:pathLst>
          </a:custGeom>
          <a:solidFill>
            <a:srgbClr val="00B0F0"/>
          </a:solidFill>
          <a:ln>
            <a:noFill/>
          </a:ln>
        </p:spPr>
        <p:txBody>
          <a:bodyPr/>
          <a:lstStyle/>
          <a:p>
            <a:endParaRPr lang="en-US" sz="1350" dirty="0">
              <a:solidFill>
                <a:schemeClr val="bg1"/>
              </a:solidFill>
            </a:endParaRPr>
          </a:p>
        </p:txBody>
      </p:sp>
      <p:sp>
        <p:nvSpPr>
          <p:cNvPr id="263180" name="Text Box 10"/>
          <p:cNvSpPr txBox="1">
            <a:spLocks noChangeArrowheads="1"/>
          </p:cNvSpPr>
          <p:nvPr/>
        </p:nvSpPr>
        <p:spPr bwMode="gray">
          <a:xfrm>
            <a:off x="1501738" y="1303774"/>
            <a:ext cx="815132" cy="532838"/>
          </a:xfrm>
          <a:prstGeom prst="rect">
            <a:avLst/>
          </a:prstGeom>
          <a:solidFill>
            <a:srgbClr val="00B0F0"/>
          </a:solidFill>
          <a:ln>
            <a:noFill/>
          </a:ln>
        </p:spPr>
        <p:txBody>
          <a:bodyPr wrap="square" anchor="ctr" anchorCtr="1">
            <a:spAutoFit/>
          </a:bodyPr>
          <a:lstStyle>
            <a:lvl1pPr>
              <a:spcBef>
                <a:spcPct val="50000"/>
              </a:spcBef>
              <a:defRPr sz="1200">
                <a:solidFill>
                  <a:schemeClr val="tx1"/>
                </a:solidFill>
                <a:latin typeface="Arial" panose="020B0604020202020204" pitchFamily="34" charset="0"/>
              </a:defRPr>
            </a:lvl1pPr>
            <a:lvl2pPr marL="742950" indent="-285750">
              <a:spcBef>
                <a:spcPct val="50000"/>
              </a:spcBef>
              <a:defRPr sz="1200">
                <a:solidFill>
                  <a:schemeClr val="tx1"/>
                </a:solidFill>
                <a:latin typeface="Arial" panose="020B0604020202020204" pitchFamily="34" charset="0"/>
              </a:defRPr>
            </a:lvl2pPr>
            <a:lvl3pPr marL="1143000" indent="-228600">
              <a:spcBef>
                <a:spcPct val="50000"/>
              </a:spcBef>
              <a:defRPr sz="1200">
                <a:solidFill>
                  <a:schemeClr val="tx1"/>
                </a:solidFill>
                <a:latin typeface="Arial" panose="020B0604020202020204" pitchFamily="34" charset="0"/>
              </a:defRPr>
            </a:lvl3pPr>
            <a:lvl4pPr marL="1600200" indent="-228600">
              <a:spcBef>
                <a:spcPct val="50000"/>
              </a:spcBef>
              <a:defRPr sz="1200">
                <a:solidFill>
                  <a:schemeClr val="tx1"/>
                </a:solidFill>
                <a:latin typeface="Arial" panose="020B0604020202020204" pitchFamily="34" charset="0"/>
              </a:defRPr>
            </a:lvl4pPr>
            <a:lvl5pPr marL="2057400" indent="-228600">
              <a:spcBef>
                <a:spcPct val="50000"/>
              </a:spcBef>
              <a:defRPr sz="1200">
                <a:solidFill>
                  <a:schemeClr val="tx1"/>
                </a:solidFill>
                <a:latin typeface="Arial" panose="020B0604020202020204" pitchFamily="34" charset="0"/>
              </a:defRPr>
            </a:lvl5pPr>
            <a:lvl6pPr marL="2514600" indent="-228600" eaLnBrk="0" fontAlgn="base" hangingPunct="0">
              <a:spcBef>
                <a:spcPct val="50000"/>
              </a:spcBef>
              <a:spcAft>
                <a:spcPct val="0"/>
              </a:spcAft>
              <a:defRPr sz="1200">
                <a:solidFill>
                  <a:schemeClr val="tx1"/>
                </a:solidFill>
                <a:latin typeface="Arial" panose="020B0604020202020204" pitchFamily="34" charset="0"/>
              </a:defRPr>
            </a:lvl6pPr>
            <a:lvl7pPr marL="2971800" indent="-228600" eaLnBrk="0" fontAlgn="base" hangingPunct="0">
              <a:spcBef>
                <a:spcPct val="50000"/>
              </a:spcBef>
              <a:spcAft>
                <a:spcPct val="0"/>
              </a:spcAft>
              <a:defRPr sz="1200">
                <a:solidFill>
                  <a:schemeClr val="tx1"/>
                </a:solidFill>
                <a:latin typeface="Arial" panose="020B0604020202020204" pitchFamily="34" charset="0"/>
              </a:defRPr>
            </a:lvl7pPr>
            <a:lvl8pPr marL="3429000" indent="-228600" eaLnBrk="0" fontAlgn="base" hangingPunct="0">
              <a:spcBef>
                <a:spcPct val="50000"/>
              </a:spcBef>
              <a:spcAft>
                <a:spcPct val="0"/>
              </a:spcAft>
              <a:defRPr sz="1200">
                <a:solidFill>
                  <a:schemeClr val="tx1"/>
                </a:solidFill>
                <a:latin typeface="Arial" panose="020B0604020202020204" pitchFamily="34" charset="0"/>
              </a:defRPr>
            </a:lvl8pPr>
            <a:lvl9pPr marL="3886200" indent="-228600" eaLnBrk="0" fontAlgn="base" hangingPunct="0">
              <a:spcBef>
                <a:spcPct val="50000"/>
              </a:spcBef>
              <a:spcAft>
                <a:spcPct val="0"/>
              </a:spcAft>
              <a:defRPr sz="1200">
                <a:solidFill>
                  <a:schemeClr val="tx1"/>
                </a:solidFill>
                <a:latin typeface="Arial" panose="020B0604020202020204" pitchFamily="34" charset="0"/>
              </a:defRPr>
            </a:lvl9pPr>
          </a:lstStyle>
          <a:p>
            <a:pPr algn="ctr" eaLnBrk="1" hangingPunct="1">
              <a:lnSpc>
                <a:spcPct val="106000"/>
              </a:lnSpc>
              <a:buClr>
                <a:schemeClr val="tx1"/>
              </a:buClr>
              <a:buFont typeface="Wingdings 2" panose="05020102010507070707" pitchFamily="18" charset="2"/>
              <a:buNone/>
            </a:pPr>
            <a:r>
              <a:rPr lang="en-GB" altLang="en-US" sz="900" dirty="0">
                <a:solidFill>
                  <a:schemeClr val="bg1"/>
                </a:solidFill>
              </a:rPr>
              <a:t>Medical Centers, Hospitals</a:t>
            </a:r>
          </a:p>
        </p:txBody>
      </p:sp>
      <p:sp>
        <p:nvSpPr>
          <p:cNvPr id="263181" name="Text Box 11"/>
          <p:cNvSpPr txBox="1">
            <a:spLocks noChangeArrowheads="1"/>
          </p:cNvSpPr>
          <p:nvPr/>
        </p:nvSpPr>
        <p:spPr bwMode="gray">
          <a:xfrm>
            <a:off x="1606221" y="3302295"/>
            <a:ext cx="719783" cy="784830"/>
          </a:xfrm>
          <a:prstGeom prst="rect">
            <a:avLst/>
          </a:prstGeom>
          <a:noFill/>
          <a:ln>
            <a:noFill/>
          </a:ln>
        </p:spPr>
        <p:txBody>
          <a:bodyPr wrap="square" anchor="ctr" anchorCtr="1">
            <a:spAutoFit/>
          </a:bodyPr>
          <a:lstStyle>
            <a:lvl1pPr>
              <a:spcBef>
                <a:spcPct val="50000"/>
              </a:spcBef>
              <a:defRPr sz="1200">
                <a:solidFill>
                  <a:schemeClr val="tx1"/>
                </a:solidFill>
                <a:latin typeface="Arial" panose="020B0604020202020204" pitchFamily="34" charset="0"/>
              </a:defRPr>
            </a:lvl1pPr>
            <a:lvl2pPr marL="742950" indent="-285750">
              <a:spcBef>
                <a:spcPct val="50000"/>
              </a:spcBef>
              <a:defRPr sz="1200">
                <a:solidFill>
                  <a:schemeClr val="tx1"/>
                </a:solidFill>
                <a:latin typeface="Arial" panose="020B0604020202020204" pitchFamily="34" charset="0"/>
              </a:defRPr>
            </a:lvl2pPr>
            <a:lvl3pPr marL="1143000" indent="-228600">
              <a:spcBef>
                <a:spcPct val="50000"/>
              </a:spcBef>
              <a:defRPr sz="1200">
                <a:solidFill>
                  <a:schemeClr val="tx1"/>
                </a:solidFill>
                <a:latin typeface="Arial" panose="020B0604020202020204" pitchFamily="34" charset="0"/>
              </a:defRPr>
            </a:lvl3pPr>
            <a:lvl4pPr marL="1600200" indent="-228600">
              <a:spcBef>
                <a:spcPct val="50000"/>
              </a:spcBef>
              <a:defRPr sz="1200">
                <a:solidFill>
                  <a:schemeClr val="tx1"/>
                </a:solidFill>
                <a:latin typeface="Arial" panose="020B0604020202020204" pitchFamily="34" charset="0"/>
              </a:defRPr>
            </a:lvl4pPr>
            <a:lvl5pPr marL="2057400" indent="-228600">
              <a:spcBef>
                <a:spcPct val="50000"/>
              </a:spcBef>
              <a:defRPr sz="1200">
                <a:solidFill>
                  <a:schemeClr val="tx1"/>
                </a:solidFill>
                <a:latin typeface="Arial" panose="020B0604020202020204" pitchFamily="34" charset="0"/>
              </a:defRPr>
            </a:lvl5pPr>
            <a:lvl6pPr marL="2514600" indent="-228600" eaLnBrk="0" fontAlgn="base" hangingPunct="0">
              <a:spcBef>
                <a:spcPct val="50000"/>
              </a:spcBef>
              <a:spcAft>
                <a:spcPct val="0"/>
              </a:spcAft>
              <a:defRPr sz="1200">
                <a:solidFill>
                  <a:schemeClr val="tx1"/>
                </a:solidFill>
                <a:latin typeface="Arial" panose="020B0604020202020204" pitchFamily="34" charset="0"/>
              </a:defRPr>
            </a:lvl6pPr>
            <a:lvl7pPr marL="2971800" indent="-228600" eaLnBrk="0" fontAlgn="base" hangingPunct="0">
              <a:spcBef>
                <a:spcPct val="50000"/>
              </a:spcBef>
              <a:spcAft>
                <a:spcPct val="0"/>
              </a:spcAft>
              <a:defRPr sz="1200">
                <a:solidFill>
                  <a:schemeClr val="tx1"/>
                </a:solidFill>
                <a:latin typeface="Arial" panose="020B0604020202020204" pitchFamily="34" charset="0"/>
              </a:defRPr>
            </a:lvl7pPr>
            <a:lvl8pPr marL="3429000" indent="-228600" eaLnBrk="0" fontAlgn="base" hangingPunct="0">
              <a:spcBef>
                <a:spcPct val="50000"/>
              </a:spcBef>
              <a:spcAft>
                <a:spcPct val="0"/>
              </a:spcAft>
              <a:defRPr sz="1200">
                <a:solidFill>
                  <a:schemeClr val="tx1"/>
                </a:solidFill>
                <a:latin typeface="Arial" panose="020B0604020202020204" pitchFamily="34" charset="0"/>
              </a:defRPr>
            </a:lvl8pPr>
            <a:lvl9pPr marL="3886200" indent="-228600" eaLnBrk="0" fontAlgn="base" hangingPunct="0">
              <a:spcBef>
                <a:spcPct val="50000"/>
              </a:spcBef>
              <a:spcAft>
                <a:spcPct val="0"/>
              </a:spcAft>
              <a:defRPr sz="1200">
                <a:solidFill>
                  <a:schemeClr val="tx1"/>
                </a:solidFill>
                <a:latin typeface="Arial" panose="020B0604020202020204" pitchFamily="34" charset="0"/>
              </a:defRPr>
            </a:lvl9pPr>
          </a:lstStyle>
          <a:p>
            <a:pPr algn="ctr">
              <a:spcBef>
                <a:spcPts val="0"/>
              </a:spcBef>
              <a:buClr>
                <a:schemeClr val="tx1"/>
              </a:buClr>
            </a:pPr>
            <a:r>
              <a:rPr lang="en-GB" altLang="en-US" sz="900" dirty="0">
                <a:solidFill>
                  <a:schemeClr val="bg1"/>
                </a:solidFill>
              </a:rPr>
              <a:t>All FQHCs, and PCPs other than FQHCs</a:t>
            </a:r>
          </a:p>
        </p:txBody>
      </p:sp>
      <p:sp>
        <p:nvSpPr>
          <p:cNvPr id="263182" name="Text Box 12"/>
          <p:cNvSpPr txBox="1">
            <a:spLocks noChangeArrowheads="1"/>
          </p:cNvSpPr>
          <p:nvPr/>
        </p:nvSpPr>
        <p:spPr bwMode="gray">
          <a:xfrm>
            <a:off x="1505915" y="2279053"/>
            <a:ext cx="783813" cy="646331"/>
          </a:xfrm>
          <a:prstGeom prst="rect">
            <a:avLst/>
          </a:prstGeom>
          <a:solidFill>
            <a:srgbClr val="00B0F0"/>
          </a:solidFill>
          <a:ln>
            <a:noFill/>
          </a:ln>
        </p:spPr>
        <p:txBody>
          <a:bodyPr wrap="square" anchor="ctr" anchorCtr="1">
            <a:spAutoFit/>
          </a:bodyPr>
          <a:lstStyle>
            <a:defPPr>
              <a:defRPr lang="en-US"/>
            </a:defPPr>
            <a:lvl1pPr algn="ctr">
              <a:lnSpc>
                <a:spcPct val="106000"/>
              </a:lnSpc>
              <a:spcBef>
                <a:spcPct val="50000"/>
              </a:spcBef>
              <a:buClr>
                <a:schemeClr val="tx1"/>
              </a:buClr>
              <a:buFont typeface="Wingdings 2" panose="05020102010507070707" pitchFamily="18" charset="2"/>
              <a:buNone/>
              <a:defRPr sz="900" b="1">
                <a:solidFill>
                  <a:schemeClr val="bg1"/>
                </a:solidFill>
                <a:latin typeface="Arial" panose="020B0604020202020204" pitchFamily="34" charset="0"/>
              </a:defRPr>
            </a:lvl1pPr>
            <a:lvl2pPr marL="742950" indent="-285750">
              <a:spcBef>
                <a:spcPct val="50000"/>
              </a:spcBef>
              <a:defRPr sz="1200">
                <a:latin typeface="Arial" panose="020B0604020202020204" pitchFamily="34" charset="0"/>
              </a:defRPr>
            </a:lvl2pPr>
            <a:lvl3pPr marL="1143000" indent="-228600">
              <a:spcBef>
                <a:spcPct val="50000"/>
              </a:spcBef>
              <a:defRPr sz="1200">
                <a:latin typeface="Arial" panose="020B0604020202020204" pitchFamily="34" charset="0"/>
              </a:defRPr>
            </a:lvl3pPr>
            <a:lvl4pPr marL="1600200" indent="-228600">
              <a:spcBef>
                <a:spcPct val="50000"/>
              </a:spcBef>
              <a:defRPr sz="1200">
                <a:latin typeface="Arial" panose="020B0604020202020204" pitchFamily="34" charset="0"/>
              </a:defRPr>
            </a:lvl4pPr>
            <a:lvl5pPr marL="2057400" indent="-228600">
              <a:spcBef>
                <a:spcPct val="50000"/>
              </a:spcBef>
              <a:defRPr sz="1200">
                <a:latin typeface="Arial" panose="020B0604020202020204" pitchFamily="34" charset="0"/>
              </a:defRPr>
            </a:lvl5pPr>
            <a:lvl6pPr marL="2514600" indent="-228600" eaLnBrk="0" fontAlgn="base" hangingPunct="0">
              <a:spcBef>
                <a:spcPct val="50000"/>
              </a:spcBef>
              <a:spcAft>
                <a:spcPct val="0"/>
              </a:spcAft>
              <a:defRPr sz="1200">
                <a:latin typeface="Arial" panose="020B0604020202020204" pitchFamily="34" charset="0"/>
              </a:defRPr>
            </a:lvl6pPr>
            <a:lvl7pPr marL="2971800" indent="-228600" eaLnBrk="0" fontAlgn="base" hangingPunct="0">
              <a:spcBef>
                <a:spcPct val="50000"/>
              </a:spcBef>
              <a:spcAft>
                <a:spcPct val="0"/>
              </a:spcAft>
              <a:defRPr sz="1200">
                <a:latin typeface="Arial" panose="020B0604020202020204" pitchFamily="34" charset="0"/>
              </a:defRPr>
            </a:lvl7pPr>
            <a:lvl8pPr marL="3429000" indent="-228600" eaLnBrk="0" fontAlgn="base" hangingPunct="0">
              <a:spcBef>
                <a:spcPct val="50000"/>
              </a:spcBef>
              <a:spcAft>
                <a:spcPct val="0"/>
              </a:spcAft>
              <a:defRPr sz="1200">
                <a:latin typeface="Arial" panose="020B0604020202020204" pitchFamily="34" charset="0"/>
              </a:defRPr>
            </a:lvl8pPr>
            <a:lvl9pPr marL="3886200" indent="-228600" eaLnBrk="0" fontAlgn="base" hangingPunct="0">
              <a:spcBef>
                <a:spcPct val="50000"/>
              </a:spcBef>
              <a:spcAft>
                <a:spcPct val="0"/>
              </a:spcAft>
              <a:defRPr sz="1200">
                <a:latin typeface="Arial" panose="020B0604020202020204" pitchFamily="34" charset="0"/>
              </a:defRPr>
            </a:lvl9pPr>
          </a:lstStyle>
          <a:p>
            <a:pPr>
              <a:lnSpc>
                <a:spcPct val="100000"/>
              </a:lnSpc>
            </a:pPr>
            <a:r>
              <a:rPr lang="en-GB" altLang="en-US" b="0" dirty="0"/>
              <a:t>Prenatal Care Providers (PCPs)</a:t>
            </a:r>
          </a:p>
        </p:txBody>
      </p:sp>
      <p:sp>
        <p:nvSpPr>
          <p:cNvPr id="263183" name="Text Box 13"/>
          <p:cNvSpPr txBox="1">
            <a:spLocks noChangeArrowheads="1"/>
          </p:cNvSpPr>
          <p:nvPr/>
        </p:nvSpPr>
        <p:spPr bwMode="gray">
          <a:xfrm>
            <a:off x="541514" y="1689294"/>
            <a:ext cx="678352" cy="826508"/>
          </a:xfrm>
          <a:prstGeom prst="rect">
            <a:avLst/>
          </a:prstGeom>
          <a:solidFill>
            <a:srgbClr val="00B0F0"/>
          </a:solidFill>
          <a:ln>
            <a:noFill/>
          </a:ln>
        </p:spPr>
        <p:txBody>
          <a:bodyPr wrap="square" anchor="ctr" anchorCtr="1">
            <a:spAutoFit/>
          </a:bodyPr>
          <a:lstStyle>
            <a:lvl1pPr>
              <a:spcBef>
                <a:spcPct val="50000"/>
              </a:spcBef>
              <a:defRPr sz="1200">
                <a:solidFill>
                  <a:schemeClr val="tx1"/>
                </a:solidFill>
                <a:latin typeface="Arial" panose="020B0604020202020204" pitchFamily="34" charset="0"/>
              </a:defRPr>
            </a:lvl1pPr>
            <a:lvl2pPr marL="742950" indent="-285750">
              <a:spcBef>
                <a:spcPct val="50000"/>
              </a:spcBef>
              <a:defRPr sz="1200">
                <a:solidFill>
                  <a:schemeClr val="tx1"/>
                </a:solidFill>
                <a:latin typeface="Arial" panose="020B0604020202020204" pitchFamily="34" charset="0"/>
              </a:defRPr>
            </a:lvl2pPr>
            <a:lvl3pPr marL="1143000" indent="-228600">
              <a:spcBef>
                <a:spcPct val="50000"/>
              </a:spcBef>
              <a:defRPr sz="1200">
                <a:solidFill>
                  <a:schemeClr val="tx1"/>
                </a:solidFill>
                <a:latin typeface="Arial" panose="020B0604020202020204" pitchFamily="34" charset="0"/>
              </a:defRPr>
            </a:lvl3pPr>
            <a:lvl4pPr marL="1600200" indent="-228600">
              <a:spcBef>
                <a:spcPct val="50000"/>
              </a:spcBef>
              <a:defRPr sz="1200">
                <a:solidFill>
                  <a:schemeClr val="tx1"/>
                </a:solidFill>
                <a:latin typeface="Arial" panose="020B0604020202020204" pitchFamily="34" charset="0"/>
              </a:defRPr>
            </a:lvl4pPr>
            <a:lvl5pPr marL="2057400" indent="-228600">
              <a:spcBef>
                <a:spcPct val="50000"/>
              </a:spcBef>
              <a:defRPr sz="1200">
                <a:solidFill>
                  <a:schemeClr val="tx1"/>
                </a:solidFill>
                <a:latin typeface="Arial" panose="020B0604020202020204" pitchFamily="34" charset="0"/>
              </a:defRPr>
            </a:lvl5pPr>
            <a:lvl6pPr marL="2514600" indent="-228600" eaLnBrk="0" fontAlgn="base" hangingPunct="0">
              <a:spcBef>
                <a:spcPct val="50000"/>
              </a:spcBef>
              <a:spcAft>
                <a:spcPct val="0"/>
              </a:spcAft>
              <a:defRPr sz="1200">
                <a:solidFill>
                  <a:schemeClr val="tx1"/>
                </a:solidFill>
                <a:latin typeface="Arial" panose="020B0604020202020204" pitchFamily="34" charset="0"/>
              </a:defRPr>
            </a:lvl6pPr>
            <a:lvl7pPr marL="2971800" indent="-228600" eaLnBrk="0" fontAlgn="base" hangingPunct="0">
              <a:spcBef>
                <a:spcPct val="50000"/>
              </a:spcBef>
              <a:spcAft>
                <a:spcPct val="0"/>
              </a:spcAft>
              <a:defRPr sz="1200">
                <a:solidFill>
                  <a:schemeClr val="tx1"/>
                </a:solidFill>
                <a:latin typeface="Arial" panose="020B0604020202020204" pitchFamily="34" charset="0"/>
              </a:defRPr>
            </a:lvl7pPr>
            <a:lvl8pPr marL="3429000" indent="-228600" eaLnBrk="0" fontAlgn="base" hangingPunct="0">
              <a:spcBef>
                <a:spcPct val="50000"/>
              </a:spcBef>
              <a:spcAft>
                <a:spcPct val="0"/>
              </a:spcAft>
              <a:defRPr sz="1200">
                <a:solidFill>
                  <a:schemeClr val="tx1"/>
                </a:solidFill>
                <a:latin typeface="Arial" panose="020B0604020202020204" pitchFamily="34" charset="0"/>
              </a:defRPr>
            </a:lvl8pPr>
            <a:lvl9pPr marL="3886200" indent="-228600" eaLnBrk="0" fontAlgn="base" hangingPunct="0">
              <a:spcBef>
                <a:spcPct val="50000"/>
              </a:spcBef>
              <a:spcAft>
                <a:spcPct val="0"/>
              </a:spcAft>
              <a:defRPr sz="1200">
                <a:solidFill>
                  <a:schemeClr val="tx1"/>
                </a:solidFill>
                <a:latin typeface="Arial" panose="020B0604020202020204" pitchFamily="34" charset="0"/>
              </a:defRPr>
            </a:lvl9pPr>
          </a:lstStyle>
          <a:p>
            <a:pPr algn="ctr" eaLnBrk="1" hangingPunct="1">
              <a:lnSpc>
                <a:spcPct val="106000"/>
              </a:lnSpc>
              <a:buClr>
                <a:schemeClr val="tx1"/>
              </a:buClr>
              <a:buFont typeface="Wingdings 2" panose="05020102010507070707" pitchFamily="18" charset="2"/>
              <a:buNone/>
            </a:pPr>
            <a:r>
              <a:rPr lang="en-GB" altLang="en-US" sz="900" dirty="0">
                <a:solidFill>
                  <a:schemeClr val="bg1"/>
                </a:solidFill>
              </a:rPr>
              <a:t>CBOs, Social Services &amp; Home Visiting</a:t>
            </a:r>
          </a:p>
        </p:txBody>
      </p:sp>
      <p:sp>
        <p:nvSpPr>
          <p:cNvPr id="263184" name="Text Box 14"/>
          <p:cNvSpPr txBox="1">
            <a:spLocks noChangeArrowheads="1"/>
          </p:cNvSpPr>
          <p:nvPr/>
        </p:nvSpPr>
        <p:spPr bwMode="gray">
          <a:xfrm>
            <a:off x="461363" y="2908150"/>
            <a:ext cx="740001" cy="532838"/>
          </a:xfrm>
          <a:prstGeom prst="rect">
            <a:avLst/>
          </a:prstGeom>
          <a:solidFill>
            <a:srgbClr val="00B0F0"/>
          </a:solidFill>
          <a:ln>
            <a:noFill/>
          </a:ln>
        </p:spPr>
        <p:txBody>
          <a:bodyPr wrap="square" anchor="ctr" anchorCtr="1">
            <a:spAutoFit/>
          </a:bodyPr>
          <a:lstStyle>
            <a:defPPr>
              <a:defRPr lang="en-US"/>
            </a:defPPr>
            <a:lvl1pPr algn="ctr">
              <a:lnSpc>
                <a:spcPct val="106000"/>
              </a:lnSpc>
              <a:spcBef>
                <a:spcPct val="50000"/>
              </a:spcBef>
              <a:buClr>
                <a:schemeClr val="tx1"/>
              </a:buClr>
              <a:buFont typeface="Wingdings 2" panose="05020102010507070707" pitchFamily="18" charset="2"/>
              <a:buNone/>
              <a:defRPr sz="900" b="1">
                <a:solidFill>
                  <a:schemeClr val="bg1"/>
                </a:solidFill>
                <a:latin typeface="Arial" panose="020B0604020202020204" pitchFamily="34" charset="0"/>
              </a:defRPr>
            </a:lvl1pPr>
            <a:lvl2pPr marL="742950" indent="-285750">
              <a:spcBef>
                <a:spcPct val="50000"/>
              </a:spcBef>
              <a:defRPr sz="1200">
                <a:latin typeface="Arial" panose="020B0604020202020204" pitchFamily="34" charset="0"/>
              </a:defRPr>
            </a:lvl2pPr>
            <a:lvl3pPr marL="1143000" indent="-228600">
              <a:spcBef>
                <a:spcPct val="50000"/>
              </a:spcBef>
              <a:defRPr sz="1200">
                <a:latin typeface="Arial" panose="020B0604020202020204" pitchFamily="34" charset="0"/>
              </a:defRPr>
            </a:lvl3pPr>
            <a:lvl4pPr marL="1600200" indent="-228600">
              <a:spcBef>
                <a:spcPct val="50000"/>
              </a:spcBef>
              <a:defRPr sz="1200">
                <a:latin typeface="Arial" panose="020B0604020202020204" pitchFamily="34" charset="0"/>
              </a:defRPr>
            </a:lvl4pPr>
            <a:lvl5pPr marL="2057400" indent="-228600">
              <a:spcBef>
                <a:spcPct val="50000"/>
              </a:spcBef>
              <a:defRPr sz="1200">
                <a:latin typeface="Arial" panose="020B0604020202020204" pitchFamily="34" charset="0"/>
              </a:defRPr>
            </a:lvl5pPr>
            <a:lvl6pPr marL="2514600" indent="-228600" eaLnBrk="0" fontAlgn="base" hangingPunct="0">
              <a:spcBef>
                <a:spcPct val="50000"/>
              </a:spcBef>
              <a:spcAft>
                <a:spcPct val="0"/>
              </a:spcAft>
              <a:defRPr sz="1200">
                <a:latin typeface="Arial" panose="020B0604020202020204" pitchFamily="34" charset="0"/>
              </a:defRPr>
            </a:lvl6pPr>
            <a:lvl7pPr marL="2971800" indent="-228600" eaLnBrk="0" fontAlgn="base" hangingPunct="0">
              <a:spcBef>
                <a:spcPct val="50000"/>
              </a:spcBef>
              <a:spcAft>
                <a:spcPct val="0"/>
              </a:spcAft>
              <a:defRPr sz="1200">
                <a:latin typeface="Arial" panose="020B0604020202020204" pitchFamily="34" charset="0"/>
              </a:defRPr>
            </a:lvl7pPr>
            <a:lvl8pPr marL="3429000" indent="-228600" eaLnBrk="0" fontAlgn="base" hangingPunct="0">
              <a:spcBef>
                <a:spcPct val="50000"/>
              </a:spcBef>
              <a:spcAft>
                <a:spcPct val="0"/>
              </a:spcAft>
              <a:defRPr sz="1200">
                <a:latin typeface="Arial" panose="020B0604020202020204" pitchFamily="34" charset="0"/>
              </a:defRPr>
            </a:lvl8pPr>
            <a:lvl9pPr marL="3886200" indent="-228600" eaLnBrk="0" fontAlgn="base" hangingPunct="0">
              <a:spcBef>
                <a:spcPct val="50000"/>
              </a:spcBef>
              <a:spcAft>
                <a:spcPct val="0"/>
              </a:spcAft>
              <a:defRPr sz="1200">
                <a:latin typeface="Arial" panose="020B0604020202020204" pitchFamily="34" charset="0"/>
              </a:defRPr>
            </a:lvl9pPr>
          </a:lstStyle>
          <a:p>
            <a:pPr>
              <a:spcBef>
                <a:spcPts val="0"/>
              </a:spcBef>
            </a:pPr>
            <a:r>
              <a:rPr lang="en-US" altLang="en-US" b="0" dirty="0"/>
              <a:t>  Public Health Depts.</a:t>
            </a:r>
            <a:endParaRPr lang="en-GB" altLang="en-US" b="0" dirty="0"/>
          </a:p>
        </p:txBody>
      </p:sp>
      <p:sp>
        <p:nvSpPr>
          <p:cNvPr id="263185" name="Text Box 15"/>
          <p:cNvSpPr txBox="1">
            <a:spLocks noChangeArrowheads="1"/>
          </p:cNvSpPr>
          <p:nvPr/>
        </p:nvSpPr>
        <p:spPr bwMode="gray">
          <a:xfrm>
            <a:off x="2636180" y="1974220"/>
            <a:ext cx="665868" cy="239168"/>
          </a:xfrm>
          <a:prstGeom prst="rect">
            <a:avLst/>
          </a:prstGeom>
          <a:solidFill>
            <a:srgbClr val="00B0F0"/>
          </a:solidFill>
          <a:ln>
            <a:noFill/>
          </a:ln>
        </p:spPr>
        <p:txBody>
          <a:bodyPr wrap="square" anchor="ctr" anchorCtr="1">
            <a:spAutoFit/>
          </a:bodyPr>
          <a:lstStyle>
            <a:lvl1pPr>
              <a:spcBef>
                <a:spcPct val="50000"/>
              </a:spcBef>
              <a:defRPr sz="1200">
                <a:solidFill>
                  <a:schemeClr val="tx1"/>
                </a:solidFill>
                <a:latin typeface="Arial" panose="020B0604020202020204" pitchFamily="34" charset="0"/>
              </a:defRPr>
            </a:lvl1pPr>
            <a:lvl2pPr marL="742950" indent="-285750">
              <a:spcBef>
                <a:spcPct val="50000"/>
              </a:spcBef>
              <a:defRPr sz="1200">
                <a:solidFill>
                  <a:schemeClr val="tx1"/>
                </a:solidFill>
                <a:latin typeface="Arial" panose="020B0604020202020204" pitchFamily="34" charset="0"/>
              </a:defRPr>
            </a:lvl2pPr>
            <a:lvl3pPr marL="1143000" indent="-228600">
              <a:spcBef>
                <a:spcPct val="50000"/>
              </a:spcBef>
              <a:defRPr sz="1200">
                <a:solidFill>
                  <a:schemeClr val="tx1"/>
                </a:solidFill>
                <a:latin typeface="Arial" panose="020B0604020202020204" pitchFamily="34" charset="0"/>
              </a:defRPr>
            </a:lvl3pPr>
            <a:lvl4pPr marL="1600200" indent="-228600">
              <a:spcBef>
                <a:spcPct val="50000"/>
              </a:spcBef>
              <a:defRPr sz="1200">
                <a:solidFill>
                  <a:schemeClr val="tx1"/>
                </a:solidFill>
                <a:latin typeface="Arial" panose="020B0604020202020204" pitchFamily="34" charset="0"/>
              </a:defRPr>
            </a:lvl4pPr>
            <a:lvl5pPr marL="2057400" indent="-228600">
              <a:spcBef>
                <a:spcPct val="50000"/>
              </a:spcBef>
              <a:defRPr sz="1200">
                <a:solidFill>
                  <a:schemeClr val="tx1"/>
                </a:solidFill>
                <a:latin typeface="Arial" panose="020B0604020202020204" pitchFamily="34" charset="0"/>
              </a:defRPr>
            </a:lvl5pPr>
            <a:lvl6pPr marL="2514600" indent="-228600" eaLnBrk="0" fontAlgn="base" hangingPunct="0">
              <a:spcBef>
                <a:spcPct val="50000"/>
              </a:spcBef>
              <a:spcAft>
                <a:spcPct val="0"/>
              </a:spcAft>
              <a:defRPr sz="1200">
                <a:solidFill>
                  <a:schemeClr val="tx1"/>
                </a:solidFill>
                <a:latin typeface="Arial" panose="020B0604020202020204" pitchFamily="34" charset="0"/>
              </a:defRPr>
            </a:lvl6pPr>
            <a:lvl7pPr marL="2971800" indent="-228600" eaLnBrk="0" fontAlgn="base" hangingPunct="0">
              <a:spcBef>
                <a:spcPct val="50000"/>
              </a:spcBef>
              <a:spcAft>
                <a:spcPct val="0"/>
              </a:spcAft>
              <a:defRPr sz="1200">
                <a:solidFill>
                  <a:schemeClr val="tx1"/>
                </a:solidFill>
                <a:latin typeface="Arial" panose="020B0604020202020204" pitchFamily="34" charset="0"/>
              </a:defRPr>
            </a:lvl7pPr>
            <a:lvl8pPr marL="3429000" indent="-228600" eaLnBrk="0" fontAlgn="base" hangingPunct="0">
              <a:spcBef>
                <a:spcPct val="50000"/>
              </a:spcBef>
              <a:spcAft>
                <a:spcPct val="0"/>
              </a:spcAft>
              <a:defRPr sz="1200">
                <a:solidFill>
                  <a:schemeClr val="tx1"/>
                </a:solidFill>
                <a:latin typeface="Arial" panose="020B0604020202020204" pitchFamily="34" charset="0"/>
              </a:defRPr>
            </a:lvl8pPr>
            <a:lvl9pPr marL="3886200" indent="-228600" eaLnBrk="0" fontAlgn="base" hangingPunct="0">
              <a:spcBef>
                <a:spcPct val="50000"/>
              </a:spcBef>
              <a:spcAft>
                <a:spcPct val="0"/>
              </a:spcAft>
              <a:defRPr sz="1200">
                <a:solidFill>
                  <a:schemeClr val="tx1"/>
                </a:solidFill>
                <a:latin typeface="Arial" panose="020B0604020202020204" pitchFamily="34" charset="0"/>
              </a:defRPr>
            </a:lvl9pPr>
          </a:lstStyle>
          <a:p>
            <a:pPr algn="ctr" eaLnBrk="1" hangingPunct="1">
              <a:lnSpc>
                <a:spcPct val="106000"/>
              </a:lnSpc>
              <a:buClr>
                <a:schemeClr val="tx1"/>
              </a:buClr>
              <a:buFont typeface="Wingdings 2" panose="05020102010507070707" pitchFamily="18" charset="2"/>
              <a:buNone/>
            </a:pPr>
            <a:r>
              <a:rPr lang="en-GB" altLang="en-US" sz="900" dirty="0">
                <a:solidFill>
                  <a:schemeClr val="bg1"/>
                </a:solidFill>
              </a:rPr>
              <a:t>MMCO’s</a:t>
            </a:r>
          </a:p>
        </p:txBody>
      </p:sp>
      <p:sp>
        <p:nvSpPr>
          <p:cNvPr id="263186" name="Text Box 16"/>
          <p:cNvSpPr txBox="1">
            <a:spLocks noChangeArrowheads="1"/>
          </p:cNvSpPr>
          <p:nvPr/>
        </p:nvSpPr>
        <p:spPr bwMode="gray">
          <a:xfrm>
            <a:off x="2514818" y="2981213"/>
            <a:ext cx="912969" cy="386003"/>
          </a:xfrm>
          <a:prstGeom prst="rect">
            <a:avLst/>
          </a:prstGeom>
          <a:noFill/>
          <a:ln>
            <a:noFill/>
          </a:ln>
        </p:spPr>
        <p:txBody>
          <a:bodyPr wrap="square" anchor="ctr" anchorCtr="1">
            <a:spAutoFit/>
          </a:bodyPr>
          <a:lstStyle>
            <a:lvl1pPr>
              <a:spcBef>
                <a:spcPct val="50000"/>
              </a:spcBef>
              <a:defRPr sz="1200">
                <a:solidFill>
                  <a:schemeClr val="tx1"/>
                </a:solidFill>
                <a:latin typeface="Arial" panose="020B0604020202020204" pitchFamily="34" charset="0"/>
              </a:defRPr>
            </a:lvl1pPr>
            <a:lvl2pPr marL="742950" indent="-285750">
              <a:spcBef>
                <a:spcPct val="50000"/>
              </a:spcBef>
              <a:defRPr sz="1200">
                <a:solidFill>
                  <a:schemeClr val="tx1"/>
                </a:solidFill>
                <a:latin typeface="Arial" panose="020B0604020202020204" pitchFamily="34" charset="0"/>
              </a:defRPr>
            </a:lvl2pPr>
            <a:lvl3pPr marL="1143000" indent="-228600">
              <a:spcBef>
                <a:spcPct val="50000"/>
              </a:spcBef>
              <a:defRPr sz="1200">
                <a:solidFill>
                  <a:schemeClr val="tx1"/>
                </a:solidFill>
                <a:latin typeface="Arial" panose="020B0604020202020204" pitchFamily="34" charset="0"/>
              </a:defRPr>
            </a:lvl3pPr>
            <a:lvl4pPr marL="1600200" indent="-228600">
              <a:spcBef>
                <a:spcPct val="50000"/>
              </a:spcBef>
              <a:defRPr sz="1200">
                <a:solidFill>
                  <a:schemeClr val="tx1"/>
                </a:solidFill>
                <a:latin typeface="Arial" panose="020B0604020202020204" pitchFamily="34" charset="0"/>
              </a:defRPr>
            </a:lvl4pPr>
            <a:lvl5pPr marL="2057400" indent="-228600">
              <a:spcBef>
                <a:spcPct val="50000"/>
              </a:spcBef>
              <a:defRPr sz="1200">
                <a:solidFill>
                  <a:schemeClr val="tx1"/>
                </a:solidFill>
                <a:latin typeface="Arial" panose="020B0604020202020204" pitchFamily="34" charset="0"/>
              </a:defRPr>
            </a:lvl5pPr>
            <a:lvl6pPr marL="2514600" indent="-228600" eaLnBrk="0" fontAlgn="base" hangingPunct="0">
              <a:spcBef>
                <a:spcPct val="50000"/>
              </a:spcBef>
              <a:spcAft>
                <a:spcPct val="0"/>
              </a:spcAft>
              <a:defRPr sz="1200">
                <a:solidFill>
                  <a:schemeClr val="tx1"/>
                </a:solidFill>
                <a:latin typeface="Arial" panose="020B0604020202020204" pitchFamily="34" charset="0"/>
              </a:defRPr>
            </a:lvl6pPr>
            <a:lvl7pPr marL="2971800" indent="-228600" eaLnBrk="0" fontAlgn="base" hangingPunct="0">
              <a:spcBef>
                <a:spcPct val="50000"/>
              </a:spcBef>
              <a:spcAft>
                <a:spcPct val="0"/>
              </a:spcAft>
              <a:defRPr sz="1200">
                <a:solidFill>
                  <a:schemeClr val="tx1"/>
                </a:solidFill>
                <a:latin typeface="Arial" panose="020B0604020202020204" pitchFamily="34" charset="0"/>
              </a:defRPr>
            </a:lvl7pPr>
            <a:lvl8pPr marL="3429000" indent="-228600" eaLnBrk="0" fontAlgn="base" hangingPunct="0">
              <a:spcBef>
                <a:spcPct val="50000"/>
              </a:spcBef>
              <a:spcAft>
                <a:spcPct val="0"/>
              </a:spcAft>
              <a:defRPr sz="1200">
                <a:solidFill>
                  <a:schemeClr val="tx1"/>
                </a:solidFill>
                <a:latin typeface="Arial" panose="020B0604020202020204" pitchFamily="34" charset="0"/>
              </a:defRPr>
            </a:lvl8pPr>
            <a:lvl9pPr marL="3886200" indent="-228600" eaLnBrk="0" fontAlgn="base" hangingPunct="0">
              <a:spcBef>
                <a:spcPct val="50000"/>
              </a:spcBef>
              <a:spcAft>
                <a:spcPct val="0"/>
              </a:spcAft>
              <a:defRPr sz="1200">
                <a:solidFill>
                  <a:schemeClr val="tx1"/>
                </a:solidFill>
                <a:latin typeface="Arial" panose="020B0604020202020204" pitchFamily="34" charset="0"/>
              </a:defRPr>
            </a:lvl9pPr>
          </a:lstStyle>
          <a:p>
            <a:pPr algn="ctr">
              <a:lnSpc>
                <a:spcPct val="106000"/>
              </a:lnSpc>
              <a:buClr>
                <a:schemeClr val="tx1"/>
              </a:buClr>
            </a:pPr>
            <a:r>
              <a:rPr lang="en-GB" altLang="en-US" sz="900" dirty="0">
                <a:solidFill>
                  <a:schemeClr val="bg1"/>
                </a:solidFill>
              </a:rPr>
              <a:t>Behavioral  / Mental Health</a:t>
            </a:r>
          </a:p>
        </p:txBody>
      </p:sp>
      <p:sp>
        <p:nvSpPr>
          <p:cNvPr id="22" name="TextBox 21"/>
          <p:cNvSpPr txBox="1"/>
          <p:nvPr/>
        </p:nvSpPr>
        <p:spPr>
          <a:xfrm>
            <a:off x="277230" y="448382"/>
            <a:ext cx="8739352" cy="523220"/>
          </a:xfrm>
          <a:prstGeom prst="rect">
            <a:avLst/>
          </a:prstGeom>
          <a:noFill/>
          <a:ln>
            <a:noFill/>
          </a:ln>
        </p:spPr>
        <p:txBody>
          <a:bodyPr wrap="square" rtlCol="0">
            <a:spAutoFit/>
          </a:bodyPr>
          <a:lstStyle/>
          <a:p>
            <a:r>
              <a:rPr lang="en-US" sz="2800" b="1" dirty="0">
                <a:solidFill>
                  <a:srgbClr val="002D73"/>
                </a:solidFill>
                <a:latin typeface="Arial" panose="020B0604020202020204" pitchFamily="34" charset="0"/>
                <a:cs typeface="Arial" panose="020B0604020202020204" pitchFamily="34" charset="0"/>
              </a:rPr>
              <a:t>Network of Providers</a:t>
            </a:r>
          </a:p>
        </p:txBody>
      </p:sp>
      <p:sp>
        <p:nvSpPr>
          <p:cNvPr id="5" name="Oval 4"/>
          <p:cNvSpPr/>
          <p:nvPr/>
        </p:nvSpPr>
        <p:spPr>
          <a:xfrm>
            <a:off x="373121" y="1938228"/>
            <a:ext cx="260889" cy="275161"/>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latin typeface="Arial" panose="020B0604020202020204" pitchFamily="34" charset="0"/>
              <a:cs typeface="Arial" panose="020B0604020202020204" pitchFamily="34" charset="0"/>
            </a:endParaRPr>
          </a:p>
        </p:txBody>
      </p:sp>
      <p:sp>
        <p:nvSpPr>
          <p:cNvPr id="23" name="Oval 22"/>
          <p:cNvSpPr/>
          <p:nvPr/>
        </p:nvSpPr>
        <p:spPr>
          <a:xfrm>
            <a:off x="284982" y="2986084"/>
            <a:ext cx="260889" cy="275161"/>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Arial" panose="020B0604020202020204" pitchFamily="34" charset="0"/>
                <a:cs typeface="Arial" panose="020B0604020202020204" pitchFamily="34" charset="0"/>
              </a:rPr>
              <a:t>5</a:t>
            </a:r>
          </a:p>
        </p:txBody>
      </p:sp>
      <p:sp>
        <p:nvSpPr>
          <p:cNvPr id="24" name="Oval 23"/>
          <p:cNvSpPr/>
          <p:nvPr/>
        </p:nvSpPr>
        <p:spPr>
          <a:xfrm>
            <a:off x="1437322" y="3509882"/>
            <a:ext cx="260889" cy="275161"/>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Arial" panose="020B0604020202020204" pitchFamily="34" charset="0"/>
                <a:cs typeface="Arial" panose="020B0604020202020204" pitchFamily="34" charset="0"/>
              </a:rPr>
              <a:t>3</a:t>
            </a:r>
          </a:p>
        </p:txBody>
      </p:sp>
      <p:sp>
        <p:nvSpPr>
          <p:cNvPr id="25" name="Oval 24"/>
          <p:cNvSpPr/>
          <p:nvPr/>
        </p:nvSpPr>
        <p:spPr>
          <a:xfrm>
            <a:off x="1389137" y="2445375"/>
            <a:ext cx="260889" cy="275161"/>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latin typeface="Arial" panose="020B0604020202020204" pitchFamily="34" charset="0"/>
              <a:cs typeface="Arial" panose="020B0604020202020204" pitchFamily="34" charset="0"/>
            </a:endParaRPr>
          </a:p>
        </p:txBody>
      </p:sp>
      <p:sp>
        <p:nvSpPr>
          <p:cNvPr id="26" name="Oval 25"/>
          <p:cNvSpPr/>
          <p:nvPr/>
        </p:nvSpPr>
        <p:spPr>
          <a:xfrm>
            <a:off x="1403683" y="1472661"/>
            <a:ext cx="260889" cy="275161"/>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latin typeface="Arial" panose="020B0604020202020204" pitchFamily="34" charset="0"/>
              <a:cs typeface="Arial" panose="020B0604020202020204" pitchFamily="34" charset="0"/>
            </a:endParaRPr>
          </a:p>
        </p:txBody>
      </p:sp>
      <p:sp>
        <p:nvSpPr>
          <p:cNvPr id="27" name="Oval 26"/>
          <p:cNvSpPr/>
          <p:nvPr/>
        </p:nvSpPr>
        <p:spPr>
          <a:xfrm>
            <a:off x="2425247" y="1950379"/>
            <a:ext cx="260889" cy="275161"/>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Arial" panose="020B0604020202020204" pitchFamily="34" charset="0"/>
                <a:cs typeface="Arial" panose="020B0604020202020204" pitchFamily="34" charset="0"/>
              </a:rPr>
              <a:t>2</a:t>
            </a:r>
          </a:p>
        </p:txBody>
      </p:sp>
      <p:sp>
        <p:nvSpPr>
          <p:cNvPr id="28" name="Oval 27"/>
          <p:cNvSpPr/>
          <p:nvPr/>
        </p:nvSpPr>
        <p:spPr>
          <a:xfrm>
            <a:off x="2357792" y="3008756"/>
            <a:ext cx="260889" cy="25067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latin typeface="Arial" panose="020B0604020202020204" pitchFamily="34" charset="0"/>
              <a:cs typeface="Arial" panose="020B0604020202020204" pitchFamily="34" charset="0"/>
            </a:endParaRPr>
          </a:p>
        </p:txBody>
      </p:sp>
      <p:sp>
        <p:nvSpPr>
          <p:cNvPr id="29" name="Rectangle 28">
            <a:extLst>
              <a:ext uri="{FF2B5EF4-FFF2-40B4-BE49-F238E27FC236}">
                <a16:creationId xmlns:a16="http://schemas.microsoft.com/office/drawing/2014/main" id="{11A2BB18-7D91-4EE9-85DE-58793D12C6F0}"/>
              </a:ext>
            </a:extLst>
          </p:cNvPr>
          <p:cNvSpPr/>
          <p:nvPr/>
        </p:nvSpPr>
        <p:spPr>
          <a:xfrm>
            <a:off x="6922911" y="4411283"/>
            <a:ext cx="2076995" cy="584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955256713"/>
              </p:ext>
            </p:extLst>
          </p:nvPr>
        </p:nvGraphicFramePr>
        <p:xfrm>
          <a:off x="3634839" y="941718"/>
          <a:ext cx="5108566" cy="3802162"/>
        </p:xfrm>
        <a:graphic>
          <a:graphicData uri="http://schemas.openxmlformats.org/drawingml/2006/table">
            <a:tbl>
              <a:tblPr firstRow="1" bandRow="1">
                <a:tableStyleId>{68D230F3-CF80-4859-8CE7-A43EE81993B5}</a:tableStyleId>
              </a:tblPr>
              <a:tblGrid>
                <a:gridCol w="2546887">
                  <a:extLst>
                    <a:ext uri="{9D8B030D-6E8A-4147-A177-3AD203B41FA5}">
                      <a16:colId xmlns:a16="http://schemas.microsoft.com/office/drawing/2014/main" val="20000"/>
                    </a:ext>
                  </a:extLst>
                </a:gridCol>
                <a:gridCol w="869775">
                  <a:extLst>
                    <a:ext uri="{9D8B030D-6E8A-4147-A177-3AD203B41FA5}">
                      <a16:colId xmlns:a16="http://schemas.microsoft.com/office/drawing/2014/main" val="20001"/>
                    </a:ext>
                  </a:extLst>
                </a:gridCol>
                <a:gridCol w="845952">
                  <a:extLst>
                    <a:ext uri="{9D8B030D-6E8A-4147-A177-3AD203B41FA5}">
                      <a16:colId xmlns:a16="http://schemas.microsoft.com/office/drawing/2014/main" val="20002"/>
                    </a:ext>
                  </a:extLst>
                </a:gridCol>
                <a:gridCol w="845952">
                  <a:extLst>
                    <a:ext uri="{9D8B030D-6E8A-4147-A177-3AD203B41FA5}">
                      <a16:colId xmlns:a16="http://schemas.microsoft.com/office/drawing/2014/main" val="2343434522"/>
                    </a:ext>
                  </a:extLst>
                </a:gridCol>
              </a:tblGrid>
              <a:tr h="275372">
                <a:tc>
                  <a:txBody>
                    <a:bodyPr/>
                    <a:lstStyle/>
                    <a:p>
                      <a:r>
                        <a:rPr lang="en-US" sz="1100" dirty="0">
                          <a:latin typeface="Arial" panose="020B0604020202020204" pitchFamily="34" charset="0"/>
                          <a:cs typeface="Arial" panose="020B0604020202020204" pitchFamily="34" charset="0"/>
                        </a:rPr>
                        <a:t>Provider Type</a:t>
                      </a:r>
                    </a:p>
                  </a:txBody>
                  <a:tcPr/>
                </a:tc>
                <a:tc>
                  <a:txBody>
                    <a:bodyPr/>
                    <a:lstStyle/>
                    <a:p>
                      <a:pPr algn="ctr"/>
                      <a:r>
                        <a:rPr lang="en-US" sz="1100" dirty="0">
                          <a:latin typeface="Arial" panose="020B0604020202020204" pitchFamily="34" charset="0"/>
                          <a:cs typeface="Arial" panose="020B0604020202020204" pitchFamily="34" charset="0"/>
                        </a:rPr>
                        <a:t>OCHD</a:t>
                      </a:r>
                    </a:p>
                  </a:txBody>
                  <a:tcPr/>
                </a:tc>
                <a:tc>
                  <a:txBody>
                    <a:bodyPr/>
                    <a:lstStyle/>
                    <a:p>
                      <a:pPr algn="ctr"/>
                      <a:r>
                        <a:rPr lang="en-US" sz="1100" dirty="0">
                          <a:latin typeface="Arial" panose="020B0604020202020204" pitchFamily="34" charset="0"/>
                          <a:cs typeface="Arial" panose="020B0604020202020204" pitchFamily="34" charset="0"/>
                        </a:rPr>
                        <a:t>BPN</a:t>
                      </a:r>
                    </a:p>
                  </a:txBody>
                  <a:tcPr/>
                </a:tc>
                <a:tc>
                  <a:txBody>
                    <a:bodyPr/>
                    <a:lstStyle/>
                    <a:p>
                      <a:pPr algn="ctr"/>
                      <a:r>
                        <a:rPr lang="en-US" sz="1100" dirty="0">
                          <a:latin typeface="Arial" panose="020B0604020202020204" pitchFamily="34" charset="0"/>
                          <a:cs typeface="Arial" panose="020B0604020202020204" pitchFamily="34" charset="0"/>
                        </a:rPr>
                        <a:t>HBN</a:t>
                      </a:r>
                    </a:p>
                  </a:txBody>
                  <a:tcPr/>
                </a:tc>
                <a:extLst>
                  <a:ext uri="{0D108BD9-81ED-4DB2-BD59-A6C34878D82A}">
                    <a16:rowId xmlns:a16="http://schemas.microsoft.com/office/drawing/2014/main" val="10000"/>
                  </a:ext>
                </a:extLst>
              </a:tr>
              <a:tr h="275372">
                <a:tc>
                  <a:txBody>
                    <a:bodyPr/>
                    <a:lstStyle/>
                    <a:p>
                      <a:r>
                        <a:rPr lang="en-US" sz="1100" b="1" baseline="0" dirty="0">
                          <a:solidFill>
                            <a:schemeClr val="tx1"/>
                          </a:solidFill>
                          <a:latin typeface="Arial" panose="020B0604020202020204" pitchFamily="34" charset="0"/>
                          <a:cs typeface="Arial" panose="020B0604020202020204" pitchFamily="34" charset="0"/>
                        </a:rPr>
                        <a:t>Total</a:t>
                      </a:r>
                      <a:endParaRPr lang="en-US" sz="1100" b="1" dirty="0">
                        <a:solidFill>
                          <a:schemeClr val="tx1"/>
                        </a:solidFill>
                        <a:latin typeface="Arial" panose="020B0604020202020204" pitchFamily="34" charset="0"/>
                        <a:cs typeface="Arial" panose="020B0604020202020204" pitchFamily="34" charset="0"/>
                      </a:endParaRPr>
                    </a:p>
                  </a:txBody>
                  <a:tcPr>
                    <a:solidFill>
                      <a:srgbClr val="00B0F0">
                        <a:alpha val="20000"/>
                      </a:srgbClr>
                    </a:solidFill>
                  </a:tcPr>
                </a:tc>
                <a:tc>
                  <a:txBody>
                    <a:bodyPr/>
                    <a:lstStyle/>
                    <a:p>
                      <a:pPr algn="ctr"/>
                      <a:r>
                        <a:rPr lang="en-US" sz="1100" b="1" dirty="0">
                          <a:solidFill>
                            <a:schemeClr val="tx1"/>
                          </a:solidFill>
                          <a:latin typeface="Arial" panose="020B0604020202020204" pitchFamily="34" charset="0"/>
                          <a:cs typeface="Arial" panose="020B0604020202020204" pitchFamily="34" charset="0"/>
                        </a:rPr>
                        <a:t>63</a:t>
                      </a:r>
                    </a:p>
                  </a:txBody>
                  <a:tcPr>
                    <a:solidFill>
                      <a:srgbClr val="00B0F0">
                        <a:alpha val="20000"/>
                      </a:srgbClr>
                    </a:solidFill>
                  </a:tcPr>
                </a:tc>
                <a:tc>
                  <a:txBody>
                    <a:bodyPr/>
                    <a:lstStyle/>
                    <a:p>
                      <a:pPr algn="ctr"/>
                      <a:r>
                        <a:rPr lang="en-US" sz="1100" b="1" dirty="0">
                          <a:solidFill>
                            <a:schemeClr val="tx1"/>
                          </a:solidFill>
                          <a:latin typeface="Arial" panose="020B0604020202020204" pitchFamily="34" charset="0"/>
                          <a:cs typeface="Arial" panose="020B0604020202020204" pitchFamily="34" charset="0"/>
                        </a:rPr>
                        <a:t>7</a:t>
                      </a:r>
                    </a:p>
                  </a:txBody>
                  <a:tcPr>
                    <a:solidFill>
                      <a:srgbClr val="00B0F0">
                        <a:alpha val="20000"/>
                      </a:srgbClr>
                    </a:solidFill>
                  </a:tcPr>
                </a:tc>
                <a:tc>
                  <a:txBody>
                    <a:bodyPr/>
                    <a:lstStyle/>
                    <a:p>
                      <a:pPr algn="ctr"/>
                      <a:r>
                        <a:rPr lang="en-US" sz="1100" b="1" dirty="0">
                          <a:solidFill>
                            <a:schemeClr val="tx1"/>
                          </a:solidFill>
                          <a:latin typeface="Arial" panose="020B0604020202020204" pitchFamily="34" charset="0"/>
                          <a:cs typeface="Arial" panose="020B0604020202020204" pitchFamily="34" charset="0"/>
                        </a:rPr>
                        <a:t>11</a:t>
                      </a:r>
                    </a:p>
                  </a:txBody>
                  <a:tcPr>
                    <a:solidFill>
                      <a:srgbClr val="00B0F0">
                        <a:alpha val="20000"/>
                      </a:srgbClr>
                    </a:solidFill>
                  </a:tcPr>
                </a:tc>
                <a:extLst>
                  <a:ext uri="{0D108BD9-81ED-4DB2-BD59-A6C34878D82A}">
                    <a16:rowId xmlns:a16="http://schemas.microsoft.com/office/drawing/2014/main" val="10001"/>
                  </a:ext>
                </a:extLst>
              </a:tr>
              <a:tr h="275372">
                <a:tc>
                  <a:txBody>
                    <a:bodyPr/>
                    <a:lstStyle/>
                    <a:p>
                      <a:pPr algn="l" fontAlgn="ctr"/>
                      <a:r>
                        <a:rPr lang="en-US" sz="1000" b="1" i="0" u="none" strike="noStrike" dirty="0">
                          <a:solidFill>
                            <a:schemeClr val="tx1"/>
                          </a:solidFill>
                          <a:effectLst/>
                          <a:latin typeface="Arial" panose="020B0604020202020204" pitchFamily="34" charset="0"/>
                          <a:cs typeface="Arial" panose="020B0604020202020204" pitchFamily="34" charset="0"/>
                        </a:rPr>
                        <a:t>  Prenatal Care Providers</a:t>
                      </a:r>
                    </a:p>
                  </a:txBody>
                  <a:tcPr marL="9525" marR="9525" marT="9525" marB="0" anchor="ctr"/>
                </a:tc>
                <a:tc>
                  <a:txBody>
                    <a:bodyPr/>
                    <a:lstStyle/>
                    <a:p>
                      <a:pPr algn="ctr"/>
                      <a:r>
                        <a:rPr lang="en-US" sz="1100" b="1" dirty="0">
                          <a:solidFill>
                            <a:schemeClr val="tx1"/>
                          </a:solidFill>
                          <a:latin typeface="Arial" panose="020B0604020202020204" pitchFamily="34" charset="0"/>
                          <a:cs typeface="Arial" panose="020B0604020202020204" pitchFamily="34" charset="0"/>
                        </a:rPr>
                        <a:t>13</a:t>
                      </a:r>
                    </a:p>
                  </a:txBody>
                  <a:tcPr/>
                </a:tc>
                <a:tc>
                  <a:txBody>
                    <a:bodyPr/>
                    <a:lstStyle/>
                    <a:p>
                      <a:pPr algn="ctr"/>
                      <a:r>
                        <a:rPr lang="en-US" sz="1100" b="1" dirty="0">
                          <a:solidFill>
                            <a:schemeClr val="tx1"/>
                          </a:solidFill>
                          <a:latin typeface="Arial" panose="020B0604020202020204" pitchFamily="34" charset="0"/>
                          <a:cs typeface="Arial" panose="020B0604020202020204" pitchFamily="34" charset="0"/>
                        </a:rPr>
                        <a:t>1</a:t>
                      </a:r>
                    </a:p>
                  </a:txBody>
                  <a:tcPr/>
                </a:tc>
                <a:tc>
                  <a:txBody>
                    <a:bodyPr/>
                    <a:lstStyle/>
                    <a:p>
                      <a:pPr algn="ctr"/>
                      <a:r>
                        <a:rPr lang="en-US" sz="1100" b="1" dirty="0">
                          <a:solidFill>
                            <a:schemeClr val="tx1"/>
                          </a:solidFill>
                          <a:latin typeface="Arial" panose="020B0604020202020204" pitchFamily="34" charset="0"/>
                          <a:cs typeface="Arial" panose="020B0604020202020204" pitchFamily="34" charset="0"/>
                        </a:rPr>
                        <a:t>6</a:t>
                      </a:r>
                    </a:p>
                  </a:txBody>
                  <a:tcPr/>
                </a:tc>
                <a:extLst>
                  <a:ext uri="{0D108BD9-81ED-4DB2-BD59-A6C34878D82A}">
                    <a16:rowId xmlns:a16="http://schemas.microsoft.com/office/drawing/2014/main" val="10002"/>
                  </a:ext>
                </a:extLst>
              </a:tr>
              <a:tr h="275372">
                <a:tc>
                  <a:txBody>
                    <a:bodyPr/>
                    <a:lstStyle/>
                    <a:p>
                      <a:pPr algn="l" fontAlgn="ctr"/>
                      <a:r>
                        <a:rPr lang="en-US" sz="1000" b="0" i="0" u="none" strike="noStrike" dirty="0">
                          <a:solidFill>
                            <a:schemeClr val="tx1"/>
                          </a:solidFill>
                          <a:effectLst/>
                          <a:latin typeface="Arial" panose="020B0604020202020204" pitchFamily="34" charset="0"/>
                          <a:cs typeface="Arial" panose="020B0604020202020204" pitchFamily="34" charset="0"/>
                        </a:rPr>
                        <a:t>  FQHC's and Prenatal Care Providers</a:t>
                      </a:r>
                    </a:p>
                  </a:txBody>
                  <a:tcPr marL="9525" marR="9525" marT="9525" marB="0" anchor="ctr"/>
                </a:tc>
                <a:tc>
                  <a:txBody>
                    <a:bodyPr/>
                    <a:lstStyle/>
                    <a:p>
                      <a:pPr algn="ctr"/>
                      <a:r>
                        <a:rPr lang="en-US" sz="1100" b="0" dirty="0">
                          <a:solidFill>
                            <a:schemeClr val="tx1"/>
                          </a:solidFill>
                          <a:latin typeface="Arial" panose="020B0604020202020204" pitchFamily="34" charset="0"/>
                          <a:cs typeface="Arial" panose="020B0604020202020204" pitchFamily="34" charset="0"/>
                        </a:rPr>
                        <a:t>1</a:t>
                      </a:r>
                    </a:p>
                  </a:txBody>
                  <a:tcPr/>
                </a:tc>
                <a:tc>
                  <a:txBody>
                    <a:bodyPr/>
                    <a:lstStyle/>
                    <a:p>
                      <a:pPr algn="ctr"/>
                      <a:endParaRPr lang="en-US" sz="1100" b="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100" b="0" dirty="0">
                          <a:solidFill>
                            <a:schemeClr val="tx1"/>
                          </a:solidFill>
                          <a:latin typeface="Arial" panose="020B0604020202020204" pitchFamily="34" charset="0"/>
                          <a:cs typeface="Arial" panose="020B0604020202020204" pitchFamily="34" charset="0"/>
                        </a:rPr>
                        <a:t>1</a:t>
                      </a:r>
                    </a:p>
                  </a:txBody>
                  <a:tcPr/>
                </a:tc>
                <a:extLst>
                  <a:ext uri="{0D108BD9-81ED-4DB2-BD59-A6C34878D82A}">
                    <a16:rowId xmlns:a16="http://schemas.microsoft.com/office/drawing/2014/main" val="162640137"/>
                  </a:ext>
                </a:extLst>
              </a:tr>
              <a:tr h="314325">
                <a:tc>
                  <a:txBody>
                    <a:bodyPr/>
                    <a:lstStyle/>
                    <a:p>
                      <a:pPr marL="114300" indent="-114300" algn="l" fontAlgn="ctr"/>
                      <a:r>
                        <a:rPr lang="en-US" sz="1000" b="0" i="0" u="none" strike="noStrike" dirty="0">
                          <a:solidFill>
                            <a:schemeClr val="tx1"/>
                          </a:solidFill>
                          <a:effectLst/>
                          <a:latin typeface="Arial" panose="020B0604020202020204" pitchFamily="34" charset="0"/>
                          <a:cs typeface="Arial" panose="020B0604020202020204" pitchFamily="34" charset="0"/>
                        </a:rPr>
                        <a:t>  FQHC’s  other than Prenatal Care Providers</a:t>
                      </a:r>
                    </a:p>
                  </a:txBody>
                  <a:tcPr marL="9525" marR="9525" marT="9525" marB="0" anchor="ctr">
                    <a:solidFill>
                      <a:srgbClr val="00B0F0">
                        <a:alpha val="20000"/>
                      </a:srgbClr>
                    </a:solidFill>
                  </a:tcPr>
                </a:tc>
                <a:tc>
                  <a:txBody>
                    <a:bodyPr/>
                    <a:lstStyle/>
                    <a:p>
                      <a:pPr algn="ctr"/>
                      <a:r>
                        <a:rPr lang="en-US" sz="1100" b="0" dirty="0">
                          <a:solidFill>
                            <a:schemeClr val="tx1"/>
                          </a:solidFill>
                          <a:latin typeface="Arial" panose="020B0604020202020204" pitchFamily="34" charset="0"/>
                          <a:cs typeface="Arial" panose="020B0604020202020204" pitchFamily="34" charset="0"/>
                        </a:rPr>
                        <a:t>1</a:t>
                      </a:r>
                    </a:p>
                  </a:txBody>
                  <a:tcPr>
                    <a:solidFill>
                      <a:srgbClr val="00B0F0">
                        <a:alpha val="20000"/>
                      </a:srgbClr>
                    </a:solidFill>
                  </a:tcPr>
                </a:tc>
                <a:tc>
                  <a:txBody>
                    <a:bodyPr/>
                    <a:lstStyle/>
                    <a:p>
                      <a:pPr algn="ctr"/>
                      <a:endParaRPr lang="en-US" sz="1100" b="0" dirty="0">
                        <a:solidFill>
                          <a:schemeClr val="tx1"/>
                        </a:solidFill>
                        <a:latin typeface="Arial" panose="020B0604020202020204" pitchFamily="34" charset="0"/>
                        <a:cs typeface="Arial" panose="020B0604020202020204" pitchFamily="34" charset="0"/>
                      </a:endParaRPr>
                    </a:p>
                  </a:txBody>
                  <a:tcPr>
                    <a:solidFill>
                      <a:srgbClr val="00B0F0">
                        <a:alpha val="20000"/>
                      </a:srgbClr>
                    </a:solidFill>
                  </a:tcPr>
                </a:tc>
                <a:tc>
                  <a:txBody>
                    <a:bodyPr/>
                    <a:lstStyle/>
                    <a:p>
                      <a:pPr algn="ctr"/>
                      <a:endParaRPr lang="en-US" sz="1100" b="0" dirty="0">
                        <a:solidFill>
                          <a:schemeClr val="tx1"/>
                        </a:solidFill>
                        <a:latin typeface="Arial" panose="020B0604020202020204" pitchFamily="34" charset="0"/>
                        <a:cs typeface="Arial" panose="020B0604020202020204" pitchFamily="34" charset="0"/>
                      </a:endParaRPr>
                    </a:p>
                  </a:txBody>
                  <a:tcPr>
                    <a:solidFill>
                      <a:srgbClr val="00B0F0">
                        <a:alpha val="20000"/>
                      </a:srgbClr>
                    </a:solidFill>
                  </a:tcPr>
                </a:tc>
                <a:extLst>
                  <a:ext uri="{0D108BD9-81ED-4DB2-BD59-A6C34878D82A}">
                    <a16:rowId xmlns:a16="http://schemas.microsoft.com/office/drawing/2014/main" val="10003"/>
                  </a:ext>
                </a:extLst>
              </a:tr>
              <a:tr h="314325">
                <a:tc>
                  <a:txBody>
                    <a:bodyPr/>
                    <a:lstStyle/>
                    <a:p>
                      <a:pPr marL="114300" indent="-114300" algn="l" fontAlgn="ctr"/>
                      <a:r>
                        <a:rPr lang="en-US" sz="1000" b="0" i="0" u="none" strike="noStrike" dirty="0">
                          <a:solidFill>
                            <a:schemeClr val="tx1"/>
                          </a:solidFill>
                          <a:effectLst/>
                          <a:latin typeface="Arial" panose="020B0604020202020204" pitchFamily="34" charset="0"/>
                          <a:cs typeface="Arial" panose="020B0604020202020204" pitchFamily="34" charset="0"/>
                        </a:rPr>
                        <a:t>  Medical Centers, other than Prenatal </a:t>
                      </a:r>
                      <a:r>
                        <a:rPr lang="en-US" sz="1000" b="0" i="0" u="none" strike="noStrike" kern="1200" dirty="0">
                          <a:solidFill>
                            <a:schemeClr val="tx1"/>
                          </a:solidFill>
                          <a:effectLst/>
                          <a:latin typeface="Arial" panose="020B0604020202020204" pitchFamily="34" charset="0"/>
                          <a:ea typeface="+mn-ea"/>
                          <a:cs typeface="Arial" panose="020B0604020202020204" pitchFamily="34" charset="0"/>
                        </a:rPr>
                        <a:t>Care</a:t>
                      </a:r>
                      <a:r>
                        <a:rPr lang="en-US" sz="1000" b="0" i="0" u="none" strike="noStrike" dirty="0">
                          <a:solidFill>
                            <a:schemeClr val="tx1"/>
                          </a:solidFill>
                          <a:effectLst/>
                          <a:latin typeface="Arial" panose="020B0604020202020204" pitchFamily="34" charset="0"/>
                          <a:cs typeface="Arial" panose="020B0604020202020204" pitchFamily="34" charset="0"/>
                        </a:rPr>
                        <a:t> Providers</a:t>
                      </a:r>
                    </a:p>
                  </a:txBody>
                  <a:tcPr marL="9525" marR="9525" marT="9525" marB="0" anchor="ctr"/>
                </a:tc>
                <a:tc>
                  <a:txBody>
                    <a:bodyPr/>
                    <a:lstStyle/>
                    <a:p>
                      <a:pPr algn="ctr"/>
                      <a:r>
                        <a:rPr lang="en-US" sz="1100" b="0" dirty="0">
                          <a:solidFill>
                            <a:schemeClr val="tx1"/>
                          </a:solidFill>
                          <a:latin typeface="Arial" panose="020B0604020202020204" pitchFamily="34" charset="0"/>
                          <a:cs typeface="Arial" panose="020B0604020202020204" pitchFamily="34" charset="0"/>
                        </a:rPr>
                        <a:t>2</a:t>
                      </a:r>
                    </a:p>
                  </a:txBody>
                  <a:tcPr/>
                </a:tc>
                <a:tc>
                  <a:txBody>
                    <a:bodyPr/>
                    <a:lstStyle/>
                    <a:p>
                      <a:pPr algn="ctr"/>
                      <a:endParaRPr lang="en-US" sz="1100" b="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en-US" sz="11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r h="314325">
                <a:tc>
                  <a:txBody>
                    <a:bodyPr/>
                    <a:lstStyle/>
                    <a:p>
                      <a:pPr marL="114300" indent="-114300" algn="l" fontAlgn="ctr"/>
                      <a:r>
                        <a:rPr lang="en-US" sz="1000" b="0" i="0" u="none" strike="noStrike" dirty="0">
                          <a:solidFill>
                            <a:schemeClr val="tx1"/>
                          </a:solidFill>
                          <a:effectLst/>
                          <a:latin typeface="Arial" panose="020B0604020202020204" pitchFamily="34" charset="0"/>
                          <a:cs typeface="Arial" panose="020B0604020202020204" pitchFamily="34" charset="0"/>
                        </a:rPr>
                        <a:t>  Hospitals, other than Prenatal Care Providers</a:t>
                      </a:r>
                    </a:p>
                  </a:txBody>
                  <a:tcPr marL="9525" marR="9525" marT="9525" marB="0" anchor="ctr">
                    <a:solidFill>
                      <a:srgbClr val="00B0F0">
                        <a:alpha val="20000"/>
                      </a:srgbClr>
                    </a:solidFill>
                  </a:tcPr>
                </a:tc>
                <a:tc>
                  <a:txBody>
                    <a:bodyPr/>
                    <a:lstStyle/>
                    <a:p>
                      <a:pPr algn="ctr"/>
                      <a:r>
                        <a:rPr lang="en-US" sz="1100" b="0" dirty="0">
                          <a:solidFill>
                            <a:schemeClr val="tx1"/>
                          </a:solidFill>
                          <a:latin typeface="Arial" panose="020B0604020202020204" pitchFamily="34" charset="0"/>
                          <a:cs typeface="Arial" panose="020B0604020202020204" pitchFamily="34" charset="0"/>
                        </a:rPr>
                        <a:t>11</a:t>
                      </a:r>
                    </a:p>
                  </a:txBody>
                  <a:tcPr>
                    <a:solidFill>
                      <a:srgbClr val="00B0F0">
                        <a:alpha val="20000"/>
                      </a:srgbClr>
                    </a:solidFill>
                  </a:tcPr>
                </a:tc>
                <a:tc>
                  <a:txBody>
                    <a:bodyPr/>
                    <a:lstStyle/>
                    <a:p>
                      <a:pPr algn="ctr"/>
                      <a:endParaRPr lang="en-US" sz="1100" b="0" dirty="0">
                        <a:solidFill>
                          <a:schemeClr val="tx1"/>
                        </a:solidFill>
                        <a:latin typeface="Arial" panose="020B0604020202020204" pitchFamily="34" charset="0"/>
                        <a:cs typeface="Arial" panose="020B0604020202020204" pitchFamily="34" charset="0"/>
                      </a:endParaRPr>
                    </a:p>
                  </a:txBody>
                  <a:tcPr>
                    <a:solidFill>
                      <a:srgbClr val="00B0F0">
                        <a:alpha val="20000"/>
                      </a:srgbClr>
                    </a:solidFill>
                  </a:tcPr>
                </a:tc>
                <a:tc>
                  <a:txBody>
                    <a:bodyPr/>
                    <a:lstStyle/>
                    <a:p>
                      <a:pPr algn="ctr"/>
                      <a:endParaRPr lang="en-US" sz="1100" b="0" dirty="0">
                        <a:solidFill>
                          <a:schemeClr val="tx1"/>
                        </a:solidFill>
                        <a:latin typeface="Arial" panose="020B0604020202020204" pitchFamily="34" charset="0"/>
                        <a:cs typeface="Arial" panose="020B0604020202020204" pitchFamily="34" charset="0"/>
                      </a:endParaRPr>
                    </a:p>
                  </a:txBody>
                  <a:tcPr>
                    <a:solidFill>
                      <a:srgbClr val="00B0F0">
                        <a:alpha val="20000"/>
                      </a:srgbClr>
                    </a:solidFill>
                  </a:tcPr>
                </a:tc>
                <a:extLst>
                  <a:ext uri="{0D108BD9-81ED-4DB2-BD59-A6C34878D82A}">
                    <a16:rowId xmlns:a16="http://schemas.microsoft.com/office/drawing/2014/main" val="10005"/>
                  </a:ext>
                </a:extLst>
              </a:tr>
              <a:tr h="275372">
                <a:tc>
                  <a:txBody>
                    <a:bodyPr/>
                    <a:lstStyle/>
                    <a:p>
                      <a:pPr algn="l" fontAlgn="ctr"/>
                      <a:r>
                        <a:rPr lang="en-US" sz="1000" b="0" i="0" u="none" strike="noStrike" dirty="0">
                          <a:solidFill>
                            <a:schemeClr val="tx1"/>
                          </a:solidFill>
                          <a:effectLst/>
                          <a:latin typeface="Arial" panose="020B0604020202020204" pitchFamily="34" charset="0"/>
                          <a:cs typeface="Arial" panose="020B0604020202020204" pitchFamily="34" charset="0"/>
                        </a:rPr>
                        <a:t>  Home Visiting Programs</a:t>
                      </a:r>
                    </a:p>
                  </a:txBody>
                  <a:tcPr marL="9525" marR="9525" marT="9525" marB="0" anchor="ctr"/>
                </a:tc>
                <a:tc>
                  <a:txBody>
                    <a:bodyPr/>
                    <a:lstStyle/>
                    <a:p>
                      <a:pPr algn="ctr"/>
                      <a:r>
                        <a:rPr lang="en-US" sz="1100" b="0" dirty="0">
                          <a:solidFill>
                            <a:schemeClr val="tx1"/>
                          </a:solidFill>
                          <a:latin typeface="Arial" panose="020B0604020202020204" pitchFamily="34" charset="0"/>
                          <a:cs typeface="Arial" panose="020B0604020202020204" pitchFamily="34" charset="0"/>
                        </a:rPr>
                        <a:t>5</a:t>
                      </a:r>
                    </a:p>
                  </a:txBody>
                  <a:tcPr/>
                </a:tc>
                <a:tc>
                  <a:txBody>
                    <a:bodyPr/>
                    <a:lstStyle/>
                    <a:p>
                      <a:pPr algn="ctr"/>
                      <a:r>
                        <a:rPr lang="en-US" sz="1100" b="0" dirty="0">
                          <a:solidFill>
                            <a:schemeClr val="tx1"/>
                          </a:solidFill>
                          <a:latin typeface="Arial" panose="020B0604020202020204" pitchFamily="34" charset="0"/>
                          <a:cs typeface="Arial" panose="020B0604020202020204" pitchFamily="34" charset="0"/>
                        </a:rPr>
                        <a:t>1</a:t>
                      </a:r>
                    </a:p>
                  </a:txBody>
                  <a:tcPr/>
                </a:tc>
                <a:tc>
                  <a:txBody>
                    <a:bodyPr/>
                    <a:lstStyle/>
                    <a:p>
                      <a:pPr algn="ctr"/>
                      <a:r>
                        <a:rPr lang="en-US" sz="1100" b="0" dirty="0">
                          <a:solidFill>
                            <a:schemeClr val="tx1"/>
                          </a:solidFill>
                          <a:latin typeface="Arial" panose="020B0604020202020204" pitchFamily="34" charset="0"/>
                          <a:cs typeface="Arial" panose="020B0604020202020204" pitchFamily="34" charset="0"/>
                        </a:rPr>
                        <a:t>3</a:t>
                      </a:r>
                    </a:p>
                  </a:txBody>
                  <a:tcPr/>
                </a:tc>
                <a:extLst>
                  <a:ext uri="{0D108BD9-81ED-4DB2-BD59-A6C34878D82A}">
                    <a16:rowId xmlns:a16="http://schemas.microsoft.com/office/drawing/2014/main" val="10006"/>
                  </a:ext>
                </a:extLst>
              </a:tr>
              <a:tr h="275372">
                <a:tc>
                  <a:txBody>
                    <a:bodyPr/>
                    <a:lstStyle/>
                    <a:p>
                      <a:pPr algn="l" fontAlgn="ctr"/>
                      <a:r>
                        <a:rPr lang="en-US" sz="1000" b="0" i="0" u="none" strike="noStrike" dirty="0">
                          <a:solidFill>
                            <a:schemeClr val="tx1"/>
                          </a:solidFill>
                          <a:effectLst/>
                          <a:latin typeface="Arial" panose="020B0604020202020204" pitchFamily="34" charset="0"/>
                          <a:cs typeface="Arial" panose="020B0604020202020204" pitchFamily="34" charset="0"/>
                        </a:rPr>
                        <a:t>  Public Social Service Agencies</a:t>
                      </a:r>
                    </a:p>
                  </a:txBody>
                  <a:tcPr marL="9525" marR="9525" marT="9525" marB="0" anchor="ctr">
                    <a:solidFill>
                      <a:srgbClr val="00B0F0">
                        <a:alpha val="20000"/>
                      </a:srgbClr>
                    </a:solidFill>
                  </a:tcPr>
                </a:tc>
                <a:tc>
                  <a:txBody>
                    <a:bodyPr/>
                    <a:lstStyle/>
                    <a:p>
                      <a:pPr algn="ctr"/>
                      <a:r>
                        <a:rPr lang="en-US" sz="1100" b="0" dirty="0">
                          <a:solidFill>
                            <a:schemeClr val="tx1"/>
                          </a:solidFill>
                          <a:latin typeface="Arial" panose="020B0604020202020204" pitchFamily="34" charset="0"/>
                          <a:cs typeface="Arial" panose="020B0604020202020204" pitchFamily="34" charset="0"/>
                        </a:rPr>
                        <a:t>3</a:t>
                      </a:r>
                    </a:p>
                  </a:txBody>
                  <a:tcPr>
                    <a:solidFill>
                      <a:srgbClr val="00B0F0">
                        <a:alpha val="20000"/>
                      </a:srgbClr>
                    </a:solidFill>
                  </a:tcPr>
                </a:tc>
                <a:tc>
                  <a:txBody>
                    <a:bodyPr/>
                    <a:lstStyle/>
                    <a:p>
                      <a:pPr algn="ctr"/>
                      <a:endParaRPr lang="en-US" sz="1100" b="0" dirty="0">
                        <a:solidFill>
                          <a:schemeClr val="tx1"/>
                        </a:solidFill>
                        <a:latin typeface="Arial" panose="020B0604020202020204" pitchFamily="34" charset="0"/>
                        <a:cs typeface="Arial" panose="020B0604020202020204" pitchFamily="34" charset="0"/>
                      </a:endParaRPr>
                    </a:p>
                  </a:txBody>
                  <a:tcPr>
                    <a:solidFill>
                      <a:srgbClr val="00B0F0">
                        <a:alpha val="20000"/>
                      </a:srgbClr>
                    </a:solidFill>
                  </a:tcPr>
                </a:tc>
                <a:tc>
                  <a:txBody>
                    <a:bodyPr/>
                    <a:lstStyle/>
                    <a:p>
                      <a:pPr algn="ctr"/>
                      <a:endParaRPr lang="en-US" sz="1100" b="0" dirty="0">
                        <a:solidFill>
                          <a:schemeClr val="tx1"/>
                        </a:solidFill>
                        <a:latin typeface="Arial" panose="020B0604020202020204" pitchFamily="34" charset="0"/>
                        <a:cs typeface="Arial" panose="020B0604020202020204" pitchFamily="34" charset="0"/>
                      </a:endParaRPr>
                    </a:p>
                  </a:txBody>
                  <a:tcPr>
                    <a:solidFill>
                      <a:srgbClr val="00B0F0">
                        <a:alpha val="20000"/>
                      </a:srgbClr>
                    </a:solidFill>
                  </a:tcPr>
                </a:tc>
                <a:extLst>
                  <a:ext uri="{0D108BD9-81ED-4DB2-BD59-A6C34878D82A}">
                    <a16:rowId xmlns:a16="http://schemas.microsoft.com/office/drawing/2014/main" val="10007"/>
                  </a:ext>
                </a:extLst>
              </a:tr>
              <a:tr h="314325">
                <a:tc>
                  <a:txBody>
                    <a:bodyPr/>
                    <a:lstStyle/>
                    <a:p>
                      <a:pPr marL="114300" indent="0" algn="l" fontAlgn="ctr"/>
                      <a:r>
                        <a:rPr lang="en-US" sz="1000" b="0" i="0" u="none" strike="noStrike" dirty="0">
                          <a:solidFill>
                            <a:schemeClr val="tx1"/>
                          </a:solidFill>
                          <a:effectLst/>
                          <a:latin typeface="Arial" panose="020B0604020202020204" pitchFamily="34" charset="0"/>
                          <a:cs typeface="Arial" panose="020B0604020202020204" pitchFamily="34" charset="0"/>
                        </a:rPr>
                        <a:t>CBOs that are not Home Visiting   programs</a:t>
                      </a:r>
                    </a:p>
                  </a:txBody>
                  <a:tcPr marL="9525" marR="9525" marT="9525" marB="0" anchor="ctr"/>
                </a:tc>
                <a:tc>
                  <a:txBody>
                    <a:bodyPr/>
                    <a:lstStyle/>
                    <a:p>
                      <a:pPr algn="ctr"/>
                      <a:r>
                        <a:rPr lang="en-US" sz="1100" b="0" dirty="0">
                          <a:solidFill>
                            <a:schemeClr val="tx1"/>
                          </a:solidFill>
                          <a:latin typeface="Arial" panose="020B0604020202020204" pitchFamily="34" charset="0"/>
                          <a:cs typeface="Arial" panose="020B0604020202020204" pitchFamily="34" charset="0"/>
                        </a:rPr>
                        <a:t>8</a:t>
                      </a:r>
                    </a:p>
                  </a:txBody>
                  <a:tcPr/>
                </a:tc>
                <a:tc>
                  <a:txBody>
                    <a:bodyPr/>
                    <a:lstStyle/>
                    <a:p>
                      <a:pPr algn="ctr"/>
                      <a:r>
                        <a:rPr lang="en-US" sz="1100" b="0" dirty="0">
                          <a:solidFill>
                            <a:schemeClr val="tx1"/>
                          </a:solidFill>
                          <a:latin typeface="Arial" panose="020B0604020202020204" pitchFamily="34" charset="0"/>
                          <a:cs typeface="Arial" panose="020B0604020202020204" pitchFamily="34" charset="0"/>
                        </a:rPr>
                        <a:t>5</a:t>
                      </a:r>
                    </a:p>
                  </a:txBody>
                  <a:tcPr/>
                </a:tc>
                <a:tc>
                  <a:txBody>
                    <a:bodyPr/>
                    <a:lstStyle/>
                    <a:p>
                      <a:pPr algn="ctr"/>
                      <a:r>
                        <a:rPr lang="en-US" sz="1100" b="0" dirty="0">
                          <a:solidFill>
                            <a:schemeClr val="tx1"/>
                          </a:solidFill>
                          <a:latin typeface="Arial" panose="020B0604020202020204" pitchFamily="34" charset="0"/>
                          <a:cs typeface="Arial" panose="020B0604020202020204" pitchFamily="34" charset="0"/>
                        </a:rPr>
                        <a:t>1</a:t>
                      </a:r>
                    </a:p>
                  </a:txBody>
                  <a:tcPr/>
                </a:tc>
                <a:extLst>
                  <a:ext uri="{0D108BD9-81ED-4DB2-BD59-A6C34878D82A}">
                    <a16:rowId xmlns:a16="http://schemas.microsoft.com/office/drawing/2014/main" val="10008"/>
                  </a:ext>
                </a:extLst>
              </a:tr>
              <a:tr h="306705">
                <a:tc>
                  <a:txBody>
                    <a:bodyPr/>
                    <a:lstStyle/>
                    <a:p>
                      <a:pPr marL="112713" indent="-112713" algn="l" fontAlgn="ctr"/>
                      <a:r>
                        <a:rPr lang="en-US" sz="1000" b="0" i="0" u="none" strike="noStrike" dirty="0">
                          <a:solidFill>
                            <a:schemeClr val="tx1"/>
                          </a:solidFill>
                          <a:effectLst/>
                          <a:latin typeface="Arial" panose="020B0604020202020204" pitchFamily="34" charset="0"/>
                          <a:cs typeface="Arial" panose="020B0604020202020204" pitchFamily="34" charset="0"/>
                        </a:rPr>
                        <a:t>  Public Health Departments –  Including OCHD</a:t>
                      </a:r>
                    </a:p>
                  </a:txBody>
                  <a:tcPr marL="9525" marR="9525" marT="9525" marB="0" anchor="ctr">
                    <a:solidFill>
                      <a:srgbClr val="00B0F0">
                        <a:alpha val="20000"/>
                      </a:srgbClr>
                    </a:solidFill>
                  </a:tcPr>
                </a:tc>
                <a:tc>
                  <a:txBody>
                    <a:bodyPr/>
                    <a:lstStyle/>
                    <a:p>
                      <a:pPr algn="ctr"/>
                      <a:r>
                        <a:rPr lang="en-US" sz="1100" b="0" dirty="0">
                          <a:solidFill>
                            <a:schemeClr val="tx1"/>
                          </a:solidFill>
                          <a:latin typeface="Arial" panose="020B0604020202020204" pitchFamily="34" charset="0"/>
                          <a:cs typeface="Arial" panose="020B0604020202020204" pitchFamily="34" charset="0"/>
                        </a:rPr>
                        <a:t>5</a:t>
                      </a:r>
                    </a:p>
                  </a:txBody>
                  <a:tcPr>
                    <a:solidFill>
                      <a:srgbClr val="00B0F0">
                        <a:alpha val="20000"/>
                      </a:srgbClr>
                    </a:solidFill>
                  </a:tcPr>
                </a:tc>
                <a:tc>
                  <a:txBody>
                    <a:bodyPr/>
                    <a:lstStyle/>
                    <a:p>
                      <a:pPr algn="ctr"/>
                      <a:endParaRPr lang="en-US" sz="1100" b="0" dirty="0">
                        <a:solidFill>
                          <a:schemeClr val="tx1"/>
                        </a:solidFill>
                        <a:latin typeface="Arial" panose="020B0604020202020204" pitchFamily="34" charset="0"/>
                        <a:cs typeface="Arial" panose="020B0604020202020204" pitchFamily="34" charset="0"/>
                      </a:endParaRPr>
                    </a:p>
                  </a:txBody>
                  <a:tcPr>
                    <a:solidFill>
                      <a:srgbClr val="00B0F0">
                        <a:alpha val="20000"/>
                      </a:srgbClr>
                    </a:solidFill>
                  </a:tcPr>
                </a:tc>
                <a:tc>
                  <a:txBody>
                    <a:bodyPr/>
                    <a:lstStyle/>
                    <a:p>
                      <a:pPr algn="ctr"/>
                      <a:endParaRPr lang="en-US" sz="1100" b="0" dirty="0">
                        <a:solidFill>
                          <a:schemeClr val="tx1"/>
                        </a:solidFill>
                        <a:latin typeface="Arial" panose="020B0604020202020204" pitchFamily="34" charset="0"/>
                        <a:cs typeface="Arial" panose="020B0604020202020204" pitchFamily="34" charset="0"/>
                      </a:endParaRPr>
                    </a:p>
                  </a:txBody>
                  <a:tcPr>
                    <a:solidFill>
                      <a:srgbClr val="00B0F0">
                        <a:alpha val="20000"/>
                      </a:srgbClr>
                    </a:solidFill>
                  </a:tcPr>
                </a:tc>
                <a:extLst>
                  <a:ext uri="{0D108BD9-81ED-4DB2-BD59-A6C34878D82A}">
                    <a16:rowId xmlns:a16="http://schemas.microsoft.com/office/drawing/2014/main" val="10009"/>
                  </a:ext>
                </a:extLst>
              </a:tr>
              <a:tr h="271600">
                <a:tc>
                  <a:txBody>
                    <a:bodyPr/>
                    <a:lstStyle/>
                    <a:p>
                      <a:pPr algn="l" fontAlgn="ctr"/>
                      <a:r>
                        <a:rPr lang="en-US" sz="1000" b="0" i="0" u="none" strike="noStrike" dirty="0">
                          <a:solidFill>
                            <a:schemeClr val="tx1"/>
                          </a:solidFill>
                          <a:effectLst/>
                          <a:latin typeface="Arial" panose="020B0604020202020204" pitchFamily="34" charset="0"/>
                          <a:cs typeface="Arial" panose="020B0604020202020204" pitchFamily="34" charset="0"/>
                        </a:rPr>
                        <a:t>  MMCO's</a:t>
                      </a:r>
                    </a:p>
                  </a:txBody>
                  <a:tcPr marL="9525" marR="9525" marT="9525" marB="0" anchor="ctr">
                    <a:solidFill>
                      <a:schemeClr val="accent6">
                        <a:alpha val="20000"/>
                      </a:schemeClr>
                    </a:solidFill>
                  </a:tcPr>
                </a:tc>
                <a:tc>
                  <a:txBody>
                    <a:bodyPr/>
                    <a:lstStyle/>
                    <a:p>
                      <a:pPr algn="ctr"/>
                      <a:r>
                        <a:rPr lang="en-US" sz="1100" b="0" dirty="0">
                          <a:solidFill>
                            <a:schemeClr val="tx1"/>
                          </a:solidFill>
                          <a:latin typeface="Arial" panose="020B0604020202020204" pitchFamily="34" charset="0"/>
                          <a:cs typeface="Arial" panose="020B0604020202020204" pitchFamily="34" charset="0"/>
                        </a:rPr>
                        <a:t>2</a:t>
                      </a:r>
                    </a:p>
                  </a:txBody>
                  <a:tcPr>
                    <a:solidFill>
                      <a:schemeClr val="accent6">
                        <a:alpha val="20000"/>
                      </a:schemeClr>
                    </a:solidFill>
                  </a:tcPr>
                </a:tc>
                <a:tc>
                  <a:txBody>
                    <a:bodyPr/>
                    <a:lstStyle/>
                    <a:p>
                      <a:pPr algn="ctr"/>
                      <a:endParaRPr lang="en-US" sz="1100" b="0" dirty="0">
                        <a:solidFill>
                          <a:schemeClr val="tx1"/>
                        </a:solidFill>
                        <a:latin typeface="Arial" panose="020B0604020202020204" pitchFamily="34" charset="0"/>
                        <a:cs typeface="Arial" panose="020B0604020202020204" pitchFamily="34" charset="0"/>
                      </a:endParaRPr>
                    </a:p>
                  </a:txBody>
                  <a:tcPr>
                    <a:solidFill>
                      <a:schemeClr val="accent6">
                        <a:alpha val="20000"/>
                      </a:schemeClr>
                    </a:solidFill>
                  </a:tcPr>
                </a:tc>
                <a:tc>
                  <a:txBody>
                    <a:bodyPr/>
                    <a:lstStyle/>
                    <a:p>
                      <a:pPr algn="ctr"/>
                      <a:endParaRPr lang="en-US" sz="1100" b="0" dirty="0">
                        <a:solidFill>
                          <a:schemeClr val="tx1"/>
                        </a:solidFill>
                        <a:latin typeface="Arial" panose="020B0604020202020204" pitchFamily="34" charset="0"/>
                        <a:cs typeface="Arial" panose="020B0604020202020204" pitchFamily="34" charset="0"/>
                      </a:endParaRPr>
                    </a:p>
                  </a:txBody>
                  <a:tcPr>
                    <a:solidFill>
                      <a:schemeClr val="accent6">
                        <a:alpha val="20000"/>
                      </a:schemeClr>
                    </a:solidFill>
                  </a:tcPr>
                </a:tc>
                <a:extLst>
                  <a:ext uri="{0D108BD9-81ED-4DB2-BD59-A6C34878D82A}">
                    <a16:rowId xmlns:a16="http://schemas.microsoft.com/office/drawing/2014/main" val="10010"/>
                  </a:ext>
                </a:extLst>
              </a:tr>
              <a:tr h="306705">
                <a:tc>
                  <a:txBody>
                    <a:bodyPr/>
                    <a:lstStyle/>
                    <a:p>
                      <a:pPr algn="l" fontAlgn="ctr"/>
                      <a:r>
                        <a:rPr lang="en-US" sz="1000" b="0" i="0" u="none" strike="noStrike" dirty="0">
                          <a:solidFill>
                            <a:schemeClr val="tx1"/>
                          </a:solidFill>
                          <a:effectLst/>
                          <a:latin typeface="Arial" panose="020B0604020202020204" pitchFamily="34" charset="0"/>
                          <a:cs typeface="Arial" panose="020B0604020202020204" pitchFamily="34" charset="0"/>
                        </a:rPr>
                        <a:t>Behavioral/Mental Health</a:t>
                      </a:r>
                    </a:p>
                  </a:txBody>
                  <a:tcPr marL="9525" marR="9525" marT="9525" marB="0" anchor="ctr">
                    <a:solidFill>
                      <a:schemeClr val="accent5">
                        <a:lumMod val="40000"/>
                        <a:lumOff val="60000"/>
                      </a:schemeClr>
                    </a:solidFill>
                  </a:tcPr>
                </a:tc>
                <a:tc>
                  <a:txBody>
                    <a:bodyPr/>
                    <a:lstStyle/>
                    <a:p>
                      <a:pPr algn="ctr"/>
                      <a:r>
                        <a:rPr lang="en-US" sz="1100" b="0" dirty="0">
                          <a:solidFill>
                            <a:schemeClr val="tx1"/>
                          </a:solidFill>
                          <a:latin typeface="Arial" panose="020B0604020202020204" pitchFamily="34" charset="0"/>
                          <a:cs typeface="Arial" panose="020B0604020202020204" pitchFamily="34" charset="0"/>
                        </a:rPr>
                        <a:t>12</a:t>
                      </a:r>
                    </a:p>
                  </a:txBody>
                  <a:tcPr>
                    <a:solidFill>
                      <a:schemeClr val="accent5">
                        <a:lumMod val="40000"/>
                        <a:lumOff val="60000"/>
                      </a:schemeClr>
                    </a:solidFill>
                  </a:tcPr>
                </a:tc>
                <a:tc>
                  <a:txBody>
                    <a:bodyPr/>
                    <a:lstStyle/>
                    <a:p>
                      <a:pPr algn="ctr"/>
                      <a:endParaRPr lang="en-US" sz="1100" b="0" dirty="0">
                        <a:solidFill>
                          <a:schemeClr val="tx1"/>
                        </a:solidFill>
                        <a:latin typeface="Arial" panose="020B0604020202020204" pitchFamily="34" charset="0"/>
                        <a:cs typeface="Arial" panose="020B0604020202020204" pitchFamily="34" charset="0"/>
                      </a:endParaRPr>
                    </a:p>
                  </a:txBody>
                  <a:tcPr>
                    <a:solidFill>
                      <a:schemeClr val="accent5">
                        <a:lumMod val="40000"/>
                        <a:lumOff val="60000"/>
                      </a:schemeClr>
                    </a:solidFill>
                  </a:tcPr>
                </a:tc>
                <a:tc>
                  <a:txBody>
                    <a:bodyPr/>
                    <a:lstStyle/>
                    <a:p>
                      <a:pPr algn="ctr"/>
                      <a:endParaRPr lang="en-US" sz="1100" b="0" dirty="0">
                        <a:solidFill>
                          <a:schemeClr val="tx1"/>
                        </a:solidFill>
                        <a:latin typeface="Arial" panose="020B0604020202020204" pitchFamily="34" charset="0"/>
                        <a:cs typeface="Arial" panose="020B0604020202020204" pitchFamily="34" charset="0"/>
                      </a:endParaRPr>
                    </a:p>
                  </a:txBody>
                  <a:tcPr>
                    <a:solidFill>
                      <a:schemeClr val="accent5">
                        <a:lumMod val="40000"/>
                        <a:lumOff val="60000"/>
                      </a:schemeClr>
                    </a:solidFill>
                  </a:tcPr>
                </a:tc>
                <a:extLst>
                  <a:ext uri="{0D108BD9-81ED-4DB2-BD59-A6C34878D82A}">
                    <a16:rowId xmlns:a16="http://schemas.microsoft.com/office/drawing/2014/main" val="10011"/>
                  </a:ext>
                </a:extLst>
              </a:tr>
            </a:tbl>
          </a:graphicData>
        </a:graphic>
      </p:graphicFrame>
      <p:sp>
        <p:nvSpPr>
          <p:cNvPr id="4" name="TextBox 3"/>
          <p:cNvSpPr txBox="1"/>
          <p:nvPr/>
        </p:nvSpPr>
        <p:spPr>
          <a:xfrm>
            <a:off x="1349422" y="2458387"/>
            <a:ext cx="397629" cy="261610"/>
          </a:xfrm>
          <a:prstGeom prst="rect">
            <a:avLst/>
          </a:prstGeom>
          <a:noFill/>
        </p:spPr>
        <p:txBody>
          <a:bodyPr wrap="square" rtlCol="0">
            <a:spAutoFit/>
          </a:bodyPr>
          <a:lstStyle/>
          <a:p>
            <a:r>
              <a:rPr lang="en-US" sz="1100" b="1" dirty="0">
                <a:solidFill>
                  <a:srgbClr val="FF0000"/>
                </a:solidFill>
                <a:latin typeface="Arial" panose="020B0604020202020204" pitchFamily="34" charset="0"/>
                <a:cs typeface="Arial" panose="020B0604020202020204" pitchFamily="34" charset="0"/>
              </a:rPr>
              <a:t>20</a:t>
            </a:r>
            <a:endParaRPr lang="en-US" sz="1050" b="1" dirty="0">
              <a:solidFill>
                <a:srgbClr val="FF0000"/>
              </a:solidFill>
              <a:latin typeface="Arial" panose="020B0604020202020204" pitchFamily="34" charset="0"/>
              <a:cs typeface="Arial" panose="020B0604020202020204" pitchFamily="34" charset="0"/>
            </a:endParaRPr>
          </a:p>
        </p:txBody>
      </p:sp>
      <p:sp>
        <p:nvSpPr>
          <p:cNvPr id="6" name="TextBox 5"/>
          <p:cNvSpPr txBox="1"/>
          <p:nvPr/>
        </p:nvSpPr>
        <p:spPr>
          <a:xfrm>
            <a:off x="277230" y="4504544"/>
            <a:ext cx="2885695" cy="261610"/>
          </a:xfrm>
          <a:prstGeom prst="rect">
            <a:avLst/>
          </a:prstGeom>
          <a:noFill/>
        </p:spPr>
        <p:txBody>
          <a:bodyPr wrap="square" rtlCol="0">
            <a:spAutoFit/>
          </a:bodyPr>
          <a:lstStyle/>
          <a:p>
            <a:r>
              <a:rPr lang="en-US" sz="1100" b="1" dirty="0">
                <a:latin typeface="Arial" panose="020B0604020202020204" pitchFamily="34" charset="0"/>
                <a:cs typeface="Arial" panose="020B0604020202020204" pitchFamily="34" charset="0"/>
              </a:rPr>
              <a:t>Period</a:t>
            </a:r>
            <a:r>
              <a:rPr lang="en-US" sz="1100" dirty="0">
                <a:latin typeface="Arial" panose="020B0604020202020204" pitchFamily="34" charset="0"/>
                <a:cs typeface="Arial" panose="020B0604020202020204" pitchFamily="34" charset="0"/>
              </a:rPr>
              <a:t> - 12/02/2018 to 2/28/2019 </a:t>
            </a:r>
          </a:p>
        </p:txBody>
      </p:sp>
      <p:sp>
        <p:nvSpPr>
          <p:cNvPr id="34" name="TextBox 33"/>
          <p:cNvSpPr txBox="1"/>
          <p:nvPr/>
        </p:nvSpPr>
        <p:spPr>
          <a:xfrm>
            <a:off x="332586" y="1951227"/>
            <a:ext cx="397629" cy="261610"/>
          </a:xfrm>
          <a:prstGeom prst="rect">
            <a:avLst/>
          </a:prstGeom>
          <a:noFill/>
        </p:spPr>
        <p:txBody>
          <a:bodyPr wrap="square" rtlCol="0">
            <a:spAutoFit/>
          </a:bodyPr>
          <a:lstStyle/>
          <a:p>
            <a:r>
              <a:rPr lang="en-US" sz="1100" b="1" dirty="0">
                <a:solidFill>
                  <a:schemeClr val="bg1"/>
                </a:solidFill>
                <a:latin typeface="Arial" panose="020B0604020202020204" pitchFamily="34" charset="0"/>
                <a:cs typeface="Arial" panose="020B0604020202020204" pitchFamily="34" charset="0"/>
              </a:rPr>
              <a:t>26</a:t>
            </a:r>
            <a:endParaRPr lang="en-US" sz="1050" b="1" dirty="0">
              <a:solidFill>
                <a:schemeClr val="bg1"/>
              </a:solidFill>
              <a:latin typeface="Arial" panose="020B0604020202020204" pitchFamily="34" charset="0"/>
              <a:cs typeface="Arial" panose="020B0604020202020204" pitchFamily="34" charset="0"/>
            </a:endParaRPr>
          </a:p>
        </p:txBody>
      </p:sp>
      <p:sp>
        <p:nvSpPr>
          <p:cNvPr id="35" name="TextBox 34"/>
          <p:cNvSpPr txBox="1"/>
          <p:nvPr/>
        </p:nvSpPr>
        <p:spPr>
          <a:xfrm>
            <a:off x="1368223" y="1489762"/>
            <a:ext cx="397629" cy="261610"/>
          </a:xfrm>
          <a:prstGeom prst="rect">
            <a:avLst/>
          </a:prstGeom>
          <a:noFill/>
        </p:spPr>
        <p:txBody>
          <a:bodyPr wrap="square" rtlCol="0">
            <a:spAutoFit/>
          </a:bodyPr>
          <a:lstStyle/>
          <a:p>
            <a:r>
              <a:rPr lang="en-US" sz="1100" b="1" dirty="0">
                <a:solidFill>
                  <a:schemeClr val="bg1"/>
                </a:solidFill>
                <a:latin typeface="Arial" panose="020B0604020202020204" pitchFamily="34" charset="0"/>
                <a:cs typeface="Arial" panose="020B0604020202020204" pitchFamily="34" charset="0"/>
              </a:rPr>
              <a:t>13</a:t>
            </a:r>
            <a:endParaRPr lang="en-US" sz="1050" b="1" dirty="0">
              <a:solidFill>
                <a:schemeClr val="bg1"/>
              </a:solidFill>
              <a:latin typeface="Arial" panose="020B0604020202020204" pitchFamily="34" charset="0"/>
              <a:cs typeface="Arial" panose="020B0604020202020204" pitchFamily="34" charset="0"/>
            </a:endParaRPr>
          </a:p>
        </p:txBody>
      </p:sp>
      <p:sp>
        <p:nvSpPr>
          <p:cNvPr id="36" name="TextBox 35"/>
          <p:cNvSpPr txBox="1"/>
          <p:nvPr/>
        </p:nvSpPr>
        <p:spPr>
          <a:xfrm>
            <a:off x="2303148" y="3012255"/>
            <a:ext cx="397629" cy="261610"/>
          </a:xfrm>
          <a:prstGeom prst="rect">
            <a:avLst/>
          </a:prstGeom>
          <a:noFill/>
        </p:spPr>
        <p:txBody>
          <a:bodyPr wrap="square" rtlCol="0">
            <a:spAutoFit/>
          </a:bodyPr>
          <a:lstStyle/>
          <a:p>
            <a:r>
              <a:rPr lang="en-US" sz="1100" b="1" dirty="0">
                <a:solidFill>
                  <a:schemeClr val="bg1"/>
                </a:solidFill>
                <a:latin typeface="Arial" panose="020B0604020202020204" pitchFamily="34" charset="0"/>
                <a:cs typeface="Arial" panose="020B0604020202020204" pitchFamily="34" charset="0"/>
              </a:rPr>
              <a:t>12</a:t>
            </a:r>
            <a:endParaRPr lang="en-US" sz="105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3850120"/>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399" y="438150"/>
            <a:ext cx="8821667" cy="523220"/>
          </a:xfrm>
          <a:prstGeom prst="rect">
            <a:avLst/>
          </a:prstGeom>
          <a:noFill/>
          <a:ln>
            <a:noFill/>
          </a:ln>
        </p:spPr>
        <p:txBody>
          <a:bodyPr wrap="square" rtlCol="0">
            <a:spAutoFit/>
          </a:bodyPr>
          <a:lstStyle>
            <a:defPPr>
              <a:defRPr lang="en-US"/>
            </a:defPPr>
            <a:lvl1pPr>
              <a:defRPr sz="2800" b="1">
                <a:solidFill>
                  <a:srgbClr val="002D73"/>
                </a:solidFill>
                <a:latin typeface="Arial" panose="020B0604020202020204" pitchFamily="34" charset="0"/>
                <a:cs typeface="Arial" panose="020B0604020202020204" pitchFamily="34" charset="0"/>
              </a:defRPr>
            </a:lvl1pPr>
          </a:lstStyle>
          <a:p>
            <a:r>
              <a:rPr lang="en-US" dirty="0"/>
              <a:t>HIT Systems Walkthrough</a:t>
            </a:r>
          </a:p>
        </p:txBody>
      </p:sp>
      <p:sp>
        <p:nvSpPr>
          <p:cNvPr id="6" name="TextBox 5"/>
          <p:cNvSpPr txBox="1"/>
          <p:nvPr/>
        </p:nvSpPr>
        <p:spPr>
          <a:xfrm>
            <a:off x="166632" y="937022"/>
            <a:ext cx="8524362" cy="338554"/>
          </a:xfrm>
          <a:prstGeom prst="rect">
            <a:avLst/>
          </a:prstGeom>
          <a:noFill/>
        </p:spPr>
        <p:txBody>
          <a:bodyPr wrap="square" rtlCol="0">
            <a:spAutoFit/>
          </a:bodyPr>
          <a:lstStyle/>
          <a:p>
            <a:r>
              <a:rPr lang="en-US" sz="1600" b="1" dirty="0">
                <a:solidFill>
                  <a:srgbClr val="00B0F0"/>
                </a:solidFill>
                <a:latin typeface="Arial" panose="020B0604020202020204" pitchFamily="34" charset="0"/>
                <a:cs typeface="Arial" panose="020B0604020202020204" pitchFamily="34" charset="0"/>
              </a:rPr>
              <a:t>Pitching Provider</a:t>
            </a:r>
          </a:p>
        </p:txBody>
      </p:sp>
      <p:sp>
        <p:nvSpPr>
          <p:cNvPr id="7" name="TextBox 6">
            <a:extLst>
              <a:ext uri="{FF2B5EF4-FFF2-40B4-BE49-F238E27FC236}">
                <a16:creationId xmlns:a16="http://schemas.microsoft.com/office/drawing/2014/main" id="{FB455278-3C86-41AB-B70A-D39FC08D638A}"/>
              </a:ext>
            </a:extLst>
          </p:cNvPr>
          <p:cNvSpPr txBox="1"/>
          <p:nvPr/>
        </p:nvSpPr>
        <p:spPr>
          <a:xfrm>
            <a:off x="307557" y="1122675"/>
            <a:ext cx="8385774" cy="1154675"/>
          </a:xfrm>
          <a:prstGeom prst="rect">
            <a:avLst/>
          </a:prstGeom>
          <a:noFill/>
        </p:spPr>
        <p:txBody>
          <a:bodyPr wrap="square" rtlCol="0">
            <a:spAutoFit/>
          </a:bodyPr>
          <a:lstStyle/>
          <a:p>
            <a:pPr marL="342900" lvl="0" indent="-342900">
              <a:lnSpc>
                <a:spcPct val="150000"/>
              </a:lnSpc>
              <a:buFont typeface="+mj-lt"/>
              <a:buAutoNum type="arabicPeriod"/>
            </a:pPr>
            <a:r>
              <a:rPr lang="en-US" sz="1600" dirty="0">
                <a:latin typeface="Arial" panose="020B0604020202020204" pitchFamily="34" charset="0"/>
                <a:cs typeface="Arial" panose="020B0604020202020204" pitchFamily="34" charset="0"/>
              </a:rPr>
              <a:t>Logging in and searching an existing client or creating one, if no results found.</a:t>
            </a:r>
          </a:p>
          <a:p>
            <a:pPr marL="342900" lvl="0" indent="-342900">
              <a:lnSpc>
                <a:spcPct val="150000"/>
              </a:lnSpc>
              <a:buFont typeface="+mj-lt"/>
              <a:buAutoNum type="arabicPeriod"/>
            </a:pPr>
            <a:r>
              <a:rPr lang="en-US" sz="1600" dirty="0">
                <a:latin typeface="Arial" panose="020B0604020202020204" pitchFamily="34" charset="0"/>
                <a:cs typeface="Arial" panose="020B0604020202020204" pitchFamily="34" charset="0"/>
              </a:rPr>
              <a:t>Conducting risk assessment using online Prenatal Risk Form</a:t>
            </a:r>
          </a:p>
          <a:p>
            <a:pPr marL="342900" lvl="0" indent="-342900">
              <a:lnSpc>
                <a:spcPct val="150000"/>
              </a:lnSpc>
              <a:buFont typeface="+mj-lt"/>
              <a:buAutoNum type="arabicPeriod"/>
            </a:pPr>
            <a:r>
              <a:rPr lang="en-US" sz="1600" dirty="0">
                <a:latin typeface="Arial" panose="020B0604020202020204" pitchFamily="34" charset="0"/>
                <a:cs typeface="Arial" panose="020B0604020202020204" pitchFamily="34" charset="0"/>
              </a:rPr>
              <a:t>Search providers and refer, based on client consent.</a:t>
            </a:r>
          </a:p>
        </p:txBody>
      </p:sp>
      <p:sp>
        <p:nvSpPr>
          <p:cNvPr id="9" name="TextBox 8">
            <a:extLst>
              <a:ext uri="{FF2B5EF4-FFF2-40B4-BE49-F238E27FC236}">
                <a16:creationId xmlns:a16="http://schemas.microsoft.com/office/drawing/2014/main" id="{5CA5990E-672B-4CE5-9015-6B8645938098}"/>
              </a:ext>
            </a:extLst>
          </p:cNvPr>
          <p:cNvSpPr txBox="1"/>
          <p:nvPr/>
        </p:nvSpPr>
        <p:spPr>
          <a:xfrm>
            <a:off x="191617" y="2416047"/>
            <a:ext cx="8524362" cy="338554"/>
          </a:xfrm>
          <a:prstGeom prst="rect">
            <a:avLst/>
          </a:prstGeom>
          <a:noFill/>
        </p:spPr>
        <p:txBody>
          <a:bodyPr wrap="square" rtlCol="0">
            <a:spAutoFit/>
          </a:bodyPr>
          <a:lstStyle/>
          <a:p>
            <a:r>
              <a:rPr lang="en-US" sz="1600" b="1" dirty="0">
                <a:solidFill>
                  <a:srgbClr val="92D050"/>
                </a:solidFill>
                <a:latin typeface="Arial" panose="020B0604020202020204" pitchFamily="34" charset="0"/>
                <a:cs typeface="Arial" panose="020B0604020202020204" pitchFamily="34" charset="0"/>
              </a:rPr>
              <a:t>Receiving Provider</a:t>
            </a:r>
          </a:p>
        </p:txBody>
      </p:sp>
      <p:sp>
        <p:nvSpPr>
          <p:cNvPr id="10" name="TextBox 9">
            <a:extLst>
              <a:ext uri="{FF2B5EF4-FFF2-40B4-BE49-F238E27FC236}">
                <a16:creationId xmlns:a16="http://schemas.microsoft.com/office/drawing/2014/main" id="{7B950D71-3B62-4890-91EA-EC4B21AF3ED7}"/>
              </a:ext>
            </a:extLst>
          </p:cNvPr>
          <p:cNvSpPr txBox="1"/>
          <p:nvPr/>
        </p:nvSpPr>
        <p:spPr>
          <a:xfrm>
            <a:off x="332542" y="2601700"/>
            <a:ext cx="7994494" cy="1524007"/>
          </a:xfrm>
          <a:prstGeom prst="rect">
            <a:avLst/>
          </a:prstGeom>
          <a:noFill/>
        </p:spPr>
        <p:txBody>
          <a:bodyPr wrap="square" rtlCol="0">
            <a:spAutoFit/>
          </a:bodyPr>
          <a:lstStyle/>
          <a:p>
            <a:pPr marL="342900" lvl="0" indent="-342900">
              <a:lnSpc>
                <a:spcPct val="150000"/>
              </a:lnSpc>
              <a:buFont typeface="+mj-lt"/>
              <a:buAutoNum type="arabicPeriod"/>
            </a:pPr>
            <a:r>
              <a:rPr lang="en-US" sz="1600" dirty="0">
                <a:latin typeface="Arial" panose="020B0604020202020204" pitchFamily="34" charset="0"/>
                <a:cs typeface="Arial" panose="020B0604020202020204" pitchFamily="34" charset="0"/>
              </a:rPr>
              <a:t>Review their client referrals queue, accept/reject them</a:t>
            </a:r>
          </a:p>
          <a:p>
            <a:pPr marL="342900" lvl="0" indent="-342900">
              <a:lnSpc>
                <a:spcPct val="150000"/>
              </a:lnSpc>
              <a:buFont typeface="+mj-lt"/>
              <a:buAutoNum type="arabicPeriod"/>
            </a:pPr>
            <a:r>
              <a:rPr lang="en-US" sz="1600" dirty="0">
                <a:latin typeface="Arial" panose="020B0604020202020204" pitchFamily="34" charset="0"/>
                <a:cs typeface="Arial" panose="020B0604020202020204" pitchFamily="34" charset="0"/>
              </a:rPr>
              <a:t>If accepted, contact the client, set up appointment and update system</a:t>
            </a:r>
          </a:p>
          <a:p>
            <a:pPr marL="342900" lvl="0" indent="-342900">
              <a:lnSpc>
                <a:spcPct val="150000"/>
              </a:lnSpc>
              <a:buFont typeface="+mj-lt"/>
              <a:buAutoNum type="arabicPeriod"/>
            </a:pPr>
            <a:r>
              <a:rPr lang="en-US" sz="1600" dirty="0">
                <a:latin typeface="Arial" panose="020B0604020202020204" pitchFamily="34" charset="0"/>
                <a:cs typeface="Arial" panose="020B0604020202020204" pitchFamily="34" charset="0"/>
              </a:rPr>
              <a:t>Provide needed services on the date of appointment and update system by closing the referral. </a:t>
            </a:r>
          </a:p>
        </p:txBody>
      </p:sp>
    </p:spTree>
    <p:extLst>
      <p:ext uri="{BB962C8B-B14F-4D97-AF65-F5344CB8AC3E}">
        <p14:creationId xmlns:p14="http://schemas.microsoft.com/office/powerpoint/2010/main" val="36730455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AF646-FE7A-44E7-BF6B-F3F2A5A8DDAF}"/>
              </a:ext>
            </a:extLst>
          </p:cNvPr>
          <p:cNvSpPr>
            <a:spLocks noGrp="1"/>
          </p:cNvSpPr>
          <p:nvPr>
            <p:ph type="title"/>
          </p:nvPr>
        </p:nvSpPr>
        <p:spPr>
          <a:xfrm>
            <a:off x="633845" y="433313"/>
            <a:ext cx="7886700" cy="523220"/>
          </a:xfrm>
          <a:noFill/>
          <a:ln>
            <a:noFill/>
          </a:ln>
        </p:spPr>
        <p:txBody>
          <a:bodyPr wrap="square" rtlCol="0">
            <a:spAutoFit/>
          </a:bodyPr>
          <a:lstStyle/>
          <a:p>
            <a:pPr algn="l"/>
            <a:r>
              <a:rPr lang="en-US" sz="2800" b="1" dirty="0">
                <a:solidFill>
                  <a:srgbClr val="002D73"/>
                </a:solidFill>
                <a:latin typeface="Arial" panose="020B0604020202020204" pitchFamily="34" charset="0"/>
                <a:ea typeface="+mn-ea"/>
                <a:cs typeface="Arial" panose="020B0604020202020204" pitchFamily="34" charset="0"/>
              </a:rPr>
              <a:t>Challenges Onboarding New Providers</a:t>
            </a:r>
          </a:p>
        </p:txBody>
      </p:sp>
      <p:sp>
        <p:nvSpPr>
          <p:cNvPr id="3" name="Content Placeholder 2">
            <a:extLst>
              <a:ext uri="{FF2B5EF4-FFF2-40B4-BE49-F238E27FC236}">
                <a16:creationId xmlns:a16="http://schemas.microsoft.com/office/drawing/2014/main" id="{2A262683-DAE0-40EA-B43F-EEA64D35FF3A}"/>
              </a:ext>
            </a:extLst>
          </p:cNvPr>
          <p:cNvSpPr>
            <a:spLocks noGrp="1"/>
          </p:cNvSpPr>
          <p:nvPr>
            <p:ph idx="1"/>
          </p:nvPr>
        </p:nvSpPr>
        <p:spPr>
          <a:xfrm>
            <a:off x="633844" y="978583"/>
            <a:ext cx="8211981" cy="3668918"/>
          </a:xfrm>
        </p:spPr>
        <p:txBody>
          <a:bodyPr/>
          <a:lstStyle/>
          <a:p>
            <a:pPr>
              <a:lnSpc>
                <a:spcPct val="150000"/>
              </a:lnSpc>
              <a:buFont typeface="Wingdings" panose="05000000000000000000" pitchFamily="2" charset="2"/>
              <a:buChar char="v"/>
            </a:pPr>
            <a:r>
              <a:rPr lang="en-US" sz="1600" dirty="0"/>
              <a:t>Duplicate data entry in multiple systems</a:t>
            </a:r>
          </a:p>
          <a:p>
            <a:pPr>
              <a:lnSpc>
                <a:spcPct val="150000"/>
              </a:lnSpc>
              <a:buFont typeface="Wingdings" panose="05000000000000000000" pitchFamily="2" charset="2"/>
              <a:buChar char="v"/>
            </a:pPr>
            <a:r>
              <a:rPr lang="en-US" sz="1600" dirty="0"/>
              <a:t>Subscription to existing EHR systems</a:t>
            </a:r>
          </a:p>
          <a:p>
            <a:pPr>
              <a:lnSpc>
                <a:spcPct val="150000"/>
              </a:lnSpc>
              <a:buFont typeface="Wingdings" panose="05000000000000000000" pitchFamily="2" charset="2"/>
              <a:buChar char="v"/>
            </a:pPr>
            <a:r>
              <a:rPr lang="en-US" sz="1600" dirty="0"/>
              <a:t>Competition from similar systems E.g. Healthify, NowPow</a:t>
            </a:r>
          </a:p>
          <a:p>
            <a:pPr>
              <a:lnSpc>
                <a:spcPct val="150000"/>
              </a:lnSpc>
              <a:buFont typeface="Wingdings" panose="05000000000000000000" pitchFamily="2" charset="2"/>
              <a:buChar char="v"/>
            </a:pPr>
            <a:r>
              <a:rPr lang="en-US" sz="1600" dirty="0"/>
              <a:t>Costs of maintenance and sustainability</a:t>
            </a:r>
          </a:p>
          <a:p>
            <a:pPr>
              <a:lnSpc>
                <a:spcPct val="150000"/>
              </a:lnSpc>
              <a:buFont typeface="Wingdings" panose="05000000000000000000" pitchFamily="2" charset="2"/>
              <a:buChar char="v"/>
            </a:pPr>
            <a:r>
              <a:rPr lang="en-US" sz="1600" dirty="0"/>
              <a:t>Finding &amp; connecting to the decision-maker in an organization</a:t>
            </a:r>
          </a:p>
        </p:txBody>
      </p:sp>
      <p:sp>
        <p:nvSpPr>
          <p:cNvPr id="6" name="Rectangle 5">
            <a:extLst>
              <a:ext uri="{FF2B5EF4-FFF2-40B4-BE49-F238E27FC236}">
                <a16:creationId xmlns:a16="http://schemas.microsoft.com/office/drawing/2014/main" id="{EDBD0628-3B86-422A-8AD2-190FDD818A28}"/>
              </a:ext>
            </a:extLst>
          </p:cNvPr>
          <p:cNvSpPr/>
          <p:nvPr/>
        </p:nvSpPr>
        <p:spPr>
          <a:xfrm>
            <a:off x="6922910" y="4411282"/>
            <a:ext cx="2076995" cy="584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Graphic 4" descr="Dumbbell">
            <a:extLst>
              <a:ext uri="{FF2B5EF4-FFF2-40B4-BE49-F238E27FC236}">
                <a16:creationId xmlns:a16="http://schemas.microsoft.com/office/drawing/2014/main" id="{D5BF9AB5-8FA0-429B-BEF2-C0FC4D204A6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80088" y="3800866"/>
            <a:ext cx="1176732" cy="1176732"/>
          </a:xfrm>
          <a:prstGeom prst="rect">
            <a:avLst/>
          </a:prstGeom>
        </p:spPr>
      </p:pic>
    </p:spTree>
    <p:extLst>
      <p:ext uri="{BB962C8B-B14F-4D97-AF65-F5344CB8AC3E}">
        <p14:creationId xmlns:p14="http://schemas.microsoft.com/office/powerpoint/2010/main" val="33407318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797CAC8-AAE8-4B55-9763-51CFD06FA527}"/>
              </a:ext>
            </a:extLst>
          </p:cNvPr>
          <p:cNvSpPr/>
          <p:nvPr/>
        </p:nvSpPr>
        <p:spPr>
          <a:xfrm>
            <a:off x="6753138" y="4258898"/>
            <a:ext cx="2163886" cy="7416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F3AF646-FE7A-44E7-BF6B-F3F2A5A8DDAF}"/>
              </a:ext>
            </a:extLst>
          </p:cNvPr>
          <p:cNvSpPr>
            <a:spLocks noGrp="1"/>
          </p:cNvSpPr>
          <p:nvPr>
            <p:ph type="title"/>
          </p:nvPr>
        </p:nvSpPr>
        <p:spPr>
          <a:xfrm>
            <a:off x="449287" y="433313"/>
            <a:ext cx="7886700" cy="523220"/>
          </a:xfrm>
          <a:noFill/>
          <a:ln>
            <a:noFill/>
          </a:ln>
        </p:spPr>
        <p:txBody>
          <a:bodyPr wrap="square" rtlCol="0">
            <a:spAutoFit/>
          </a:bodyPr>
          <a:lstStyle/>
          <a:p>
            <a:pPr algn="l"/>
            <a:r>
              <a:rPr lang="en-US" sz="2800" b="1" dirty="0">
                <a:solidFill>
                  <a:srgbClr val="92D050"/>
                </a:solidFill>
                <a:latin typeface="Arial" panose="020B0604020202020204" pitchFamily="34" charset="0"/>
                <a:ea typeface="+mn-ea"/>
                <a:cs typeface="Arial" panose="020B0604020202020204" pitchFamily="34" charset="0"/>
              </a:rPr>
              <a:t>DOH - Next Steps</a:t>
            </a:r>
          </a:p>
        </p:txBody>
      </p:sp>
      <p:sp>
        <p:nvSpPr>
          <p:cNvPr id="3" name="Content Placeholder 2">
            <a:extLst>
              <a:ext uri="{FF2B5EF4-FFF2-40B4-BE49-F238E27FC236}">
                <a16:creationId xmlns:a16="http://schemas.microsoft.com/office/drawing/2014/main" id="{2A262683-DAE0-40EA-B43F-EEA64D35FF3A}"/>
              </a:ext>
            </a:extLst>
          </p:cNvPr>
          <p:cNvSpPr>
            <a:spLocks noGrp="1"/>
          </p:cNvSpPr>
          <p:nvPr>
            <p:ph idx="1"/>
          </p:nvPr>
        </p:nvSpPr>
        <p:spPr>
          <a:xfrm>
            <a:off x="449286" y="835970"/>
            <a:ext cx="8359153" cy="1210944"/>
          </a:xfrm>
        </p:spPr>
        <p:txBody>
          <a:bodyPr/>
          <a:lstStyle/>
          <a:p>
            <a:pPr marL="285750" indent="-285750">
              <a:lnSpc>
                <a:spcPct val="150000"/>
              </a:lnSpc>
              <a:spcBef>
                <a:spcPts val="0"/>
              </a:spcBef>
              <a:buFont typeface="Wingdings" panose="05000000000000000000" pitchFamily="2" charset="2"/>
              <a:buChar char="v"/>
            </a:pPr>
            <a:r>
              <a:rPr lang="en-US" sz="1800" dirty="0"/>
              <a:t>Analyze data from the quarterly reports submission </a:t>
            </a:r>
          </a:p>
          <a:p>
            <a:pPr marL="285750" indent="-285750">
              <a:lnSpc>
                <a:spcPct val="150000"/>
              </a:lnSpc>
              <a:buFont typeface="Wingdings" panose="05000000000000000000" pitchFamily="2" charset="2"/>
              <a:buChar char="v"/>
            </a:pPr>
            <a:r>
              <a:rPr lang="en-US" sz="1800" dirty="0"/>
              <a:t>Make recommendations on effectiveness for risk identification and referrals</a:t>
            </a:r>
          </a:p>
        </p:txBody>
      </p:sp>
      <p:sp>
        <p:nvSpPr>
          <p:cNvPr id="4" name="Oval 3">
            <a:extLst>
              <a:ext uri="{FF2B5EF4-FFF2-40B4-BE49-F238E27FC236}">
                <a16:creationId xmlns:a16="http://schemas.microsoft.com/office/drawing/2014/main" id="{797C4AC2-70F6-47D3-9BB9-801D918E3711}"/>
              </a:ext>
            </a:extLst>
          </p:cNvPr>
          <p:cNvSpPr/>
          <p:nvPr/>
        </p:nvSpPr>
        <p:spPr>
          <a:xfrm>
            <a:off x="7570589" y="3671275"/>
            <a:ext cx="1078462" cy="1018171"/>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4410213A-7AD6-4C15-9B5E-0574E1E937B9}"/>
              </a:ext>
            </a:extLst>
          </p:cNvPr>
          <p:cNvSpPr/>
          <p:nvPr/>
        </p:nvSpPr>
        <p:spPr>
          <a:xfrm>
            <a:off x="7751429" y="3833770"/>
            <a:ext cx="713063" cy="68348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Arrow: Right 5">
            <a:extLst>
              <a:ext uri="{FF2B5EF4-FFF2-40B4-BE49-F238E27FC236}">
                <a16:creationId xmlns:a16="http://schemas.microsoft.com/office/drawing/2014/main" id="{8A848C93-39C6-4C52-906B-2E895CC1AF05}"/>
              </a:ext>
            </a:extLst>
          </p:cNvPr>
          <p:cNvSpPr/>
          <p:nvPr/>
        </p:nvSpPr>
        <p:spPr>
          <a:xfrm>
            <a:off x="7880980" y="4026716"/>
            <a:ext cx="469783" cy="310394"/>
          </a:xfrm>
          <a:prstGeom prst="right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254D8A03-B58A-4D8B-9F34-8A69DE2D6C96}"/>
              </a:ext>
            </a:extLst>
          </p:cNvPr>
          <p:cNvSpPr/>
          <p:nvPr/>
        </p:nvSpPr>
        <p:spPr>
          <a:xfrm>
            <a:off x="449286" y="2449571"/>
            <a:ext cx="8359153" cy="2118529"/>
          </a:xfrm>
          <a:prstGeom prst="rect">
            <a:avLst/>
          </a:prstGeom>
        </p:spPr>
        <p:txBody>
          <a:bodyPr wrap="square">
            <a:spAutoFit/>
          </a:bodyPr>
          <a:lstStyle/>
          <a:p>
            <a:pPr marL="285750" indent="-285750">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Quarterly reports submission</a:t>
            </a:r>
          </a:p>
          <a:p>
            <a:pPr marL="285750" indent="-285750">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Continue HIT network expansion and provider enrollment including MMCOs</a:t>
            </a:r>
          </a:p>
          <a:p>
            <a:pPr marL="285750" indent="-285750">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Continue efforts to expand, and integrate HIT systems with EMRs</a:t>
            </a:r>
          </a:p>
          <a:p>
            <a:pPr marL="285750" indent="-285750">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Maintain HIT systems and RHIO connections</a:t>
            </a:r>
          </a:p>
          <a:p>
            <a:pPr marL="285750" indent="-285750">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Implement sustainability plan</a:t>
            </a:r>
          </a:p>
        </p:txBody>
      </p:sp>
      <p:sp>
        <p:nvSpPr>
          <p:cNvPr id="8" name="Title 1">
            <a:extLst>
              <a:ext uri="{FF2B5EF4-FFF2-40B4-BE49-F238E27FC236}">
                <a16:creationId xmlns:a16="http://schemas.microsoft.com/office/drawing/2014/main" id="{3BACC0EE-A5C1-4CB0-A1CA-6DA335F76D73}"/>
              </a:ext>
            </a:extLst>
          </p:cNvPr>
          <p:cNvSpPr txBox="1">
            <a:spLocks/>
          </p:cNvSpPr>
          <p:nvPr/>
        </p:nvSpPr>
        <p:spPr>
          <a:xfrm>
            <a:off x="377505" y="2046400"/>
            <a:ext cx="6467912" cy="523220"/>
          </a:xfrm>
          <a:prstGeom prst="rect">
            <a:avLst/>
          </a:prstGeom>
          <a:noFill/>
          <a:ln>
            <a:noFill/>
          </a:ln>
        </p:spPr>
        <p:txBody>
          <a:bodyPr wrap="square"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b="1" dirty="0">
                <a:solidFill>
                  <a:srgbClr val="92D050"/>
                </a:solidFill>
                <a:latin typeface="Arial" panose="020B0604020202020204" pitchFamily="34" charset="0"/>
                <a:ea typeface="+mn-ea"/>
                <a:cs typeface="Arial" panose="020B0604020202020204" pitchFamily="34" charset="0"/>
              </a:rPr>
              <a:t>MRT HIT Projects - Next Steps</a:t>
            </a:r>
          </a:p>
        </p:txBody>
      </p:sp>
    </p:spTree>
    <p:extLst>
      <p:ext uri="{BB962C8B-B14F-4D97-AF65-F5344CB8AC3E}">
        <p14:creationId xmlns:p14="http://schemas.microsoft.com/office/powerpoint/2010/main" val="31783676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99624" y="2053953"/>
            <a:ext cx="6934899" cy="584775"/>
          </a:xfrm>
          <a:prstGeom prst="rect">
            <a:avLst/>
          </a:prstGeom>
          <a:noFill/>
          <a:ln>
            <a:noFill/>
          </a:ln>
        </p:spPr>
        <p:txBody>
          <a:bodyPr wrap="square" rtlCol="0">
            <a:spAutoFit/>
          </a:bodyPr>
          <a:lstStyle/>
          <a:p>
            <a:pPr algn="ctr"/>
            <a:r>
              <a:rPr lang="en-US" sz="3200" b="1" dirty="0">
                <a:solidFill>
                  <a:srgbClr val="002D73"/>
                </a:solidFill>
                <a:latin typeface="Arial" panose="020B0604020202020204" pitchFamily="34" charset="0"/>
                <a:cs typeface="Arial" panose="020B0604020202020204" pitchFamily="34" charset="0"/>
              </a:rPr>
              <a:t>Questions and answers</a:t>
            </a:r>
          </a:p>
        </p:txBody>
      </p:sp>
    </p:spTree>
    <p:extLst>
      <p:ext uri="{BB962C8B-B14F-4D97-AF65-F5344CB8AC3E}">
        <p14:creationId xmlns:p14="http://schemas.microsoft.com/office/powerpoint/2010/main" val="1749645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0768" y="427504"/>
            <a:ext cx="8739352" cy="523220"/>
          </a:xfrm>
          <a:prstGeom prst="rect">
            <a:avLst/>
          </a:prstGeom>
          <a:noFill/>
          <a:ln>
            <a:noFill/>
          </a:ln>
        </p:spPr>
        <p:txBody>
          <a:bodyPr wrap="square" rtlCol="0">
            <a:spAutoFit/>
          </a:bodyPr>
          <a:lstStyle/>
          <a:p>
            <a:r>
              <a:rPr lang="en-US" sz="2800" b="1" dirty="0">
                <a:solidFill>
                  <a:srgbClr val="002D73"/>
                </a:solidFill>
                <a:latin typeface="Arial" panose="020B0604020202020204" pitchFamily="34" charset="0"/>
                <a:cs typeface="Arial" panose="020B0604020202020204" pitchFamily="34" charset="0"/>
              </a:rPr>
              <a:t>Background</a:t>
            </a:r>
          </a:p>
        </p:txBody>
      </p:sp>
      <p:sp>
        <p:nvSpPr>
          <p:cNvPr id="8" name="Content Placeholder 2"/>
          <p:cNvSpPr txBox="1">
            <a:spLocks/>
          </p:cNvSpPr>
          <p:nvPr/>
        </p:nvSpPr>
        <p:spPr>
          <a:xfrm>
            <a:off x="208998" y="1450343"/>
            <a:ext cx="7943216" cy="1321339"/>
          </a:xfrm>
          <a:prstGeom prst="rect">
            <a:avLst/>
          </a:prstGeom>
        </p:spPr>
        <p:txBody>
          <a:bodyPr>
            <a:noAutofit/>
          </a:bodyPr>
          <a:lst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a:lstStyle>
          <a:p>
            <a:pPr marL="227013" indent="-227013" algn="just">
              <a:buFont typeface="Wingdings" panose="05000000000000000000" pitchFamily="2" charset="2"/>
              <a:buChar char="v"/>
            </a:pPr>
            <a:r>
              <a:rPr lang="en-US" sz="1600" dirty="0">
                <a:latin typeface="Arial" panose="020B0604020202020204" pitchFamily="34" charset="0"/>
                <a:cs typeface="Arial" panose="020B0604020202020204" pitchFamily="34" charset="0"/>
              </a:rPr>
              <a:t>Promote awareness of, and address health disparities in maternal and child health</a:t>
            </a:r>
          </a:p>
          <a:p>
            <a:pPr marL="227013" indent="-227013" algn="just">
              <a:buFont typeface="Wingdings" panose="05000000000000000000" pitchFamily="2" charset="2"/>
              <a:buChar char="v"/>
            </a:pPr>
            <a:endParaRPr lang="en-US" sz="1600" dirty="0">
              <a:latin typeface="Arial" panose="020B0604020202020204" pitchFamily="34" charset="0"/>
              <a:cs typeface="Arial" panose="020B0604020202020204" pitchFamily="34" charset="0"/>
            </a:endParaRPr>
          </a:p>
          <a:p>
            <a:pPr marL="227013" indent="-227013" algn="just">
              <a:buFont typeface="Wingdings" panose="05000000000000000000" pitchFamily="2" charset="2"/>
              <a:buChar char="v"/>
            </a:pPr>
            <a:r>
              <a:rPr lang="en-US" sz="1600" dirty="0">
                <a:latin typeface="Arial" panose="020B0604020202020204" pitchFamily="34" charset="0"/>
                <a:cs typeface="Arial" panose="020B0604020202020204" pitchFamily="34" charset="0"/>
              </a:rPr>
              <a:t>Support initiatives to demonstrate the effective and efficient use of health information technology (HIT) among hospitals, health care systems and community-based organizations to improve coordination and delivery of care to eligible high-risk pregnant women</a:t>
            </a:r>
          </a:p>
          <a:p>
            <a:pPr marL="0" indent="0" algn="just">
              <a:buNone/>
            </a:pPr>
            <a:endParaRPr lang="en-US" sz="1600" dirty="0">
              <a:latin typeface="Arial" panose="020B0604020202020204" pitchFamily="34" charset="0"/>
              <a:cs typeface="Arial" panose="020B0604020202020204" pitchFamily="34" charset="0"/>
            </a:endParaRPr>
          </a:p>
        </p:txBody>
      </p:sp>
      <p:sp>
        <p:nvSpPr>
          <p:cNvPr id="3" name="TextBox 2"/>
          <p:cNvSpPr txBox="1"/>
          <p:nvPr/>
        </p:nvSpPr>
        <p:spPr>
          <a:xfrm>
            <a:off x="225422" y="940530"/>
            <a:ext cx="8544107" cy="400110"/>
          </a:xfrm>
          <a:prstGeom prst="rect">
            <a:avLst/>
          </a:prstGeom>
          <a:noFill/>
        </p:spPr>
        <p:txBody>
          <a:bodyPr wrap="square" rtlCol="0">
            <a:spAutoFit/>
          </a:bodyPr>
          <a:lstStyle/>
          <a:p>
            <a:r>
              <a:rPr lang="en-US" sz="2000" b="1" dirty="0">
                <a:solidFill>
                  <a:srgbClr val="00B0F0"/>
                </a:solidFill>
                <a:latin typeface="Arial" panose="020B0604020202020204" pitchFamily="34" charset="0"/>
                <a:cs typeface="Arial" panose="020B0604020202020204" pitchFamily="34" charset="0"/>
              </a:rPr>
              <a:t>MRT Health Disparities Workgroup’s Key Recommendations</a:t>
            </a:r>
          </a:p>
        </p:txBody>
      </p:sp>
      <p:sp>
        <p:nvSpPr>
          <p:cNvPr id="17" name="TextBox 16"/>
          <p:cNvSpPr txBox="1"/>
          <p:nvPr/>
        </p:nvSpPr>
        <p:spPr>
          <a:xfrm>
            <a:off x="271667" y="4331023"/>
            <a:ext cx="6006110" cy="261610"/>
          </a:xfrm>
          <a:prstGeom prst="rect">
            <a:avLst/>
          </a:prstGeom>
          <a:noFill/>
        </p:spPr>
        <p:txBody>
          <a:bodyPr wrap="square" rtlCol="0">
            <a:spAutoFit/>
          </a:bodyPr>
          <a:lstStyle/>
          <a:p>
            <a:r>
              <a:rPr lang="en-US" sz="1100" b="1" dirty="0">
                <a:latin typeface="Arial" panose="020B0604020202020204" pitchFamily="34" charset="0"/>
                <a:cs typeface="Arial" panose="020B0604020202020204" pitchFamily="34" charset="0"/>
              </a:rPr>
              <a:t>*Source</a:t>
            </a:r>
            <a:r>
              <a:rPr lang="en-US" sz="1100" dirty="0">
                <a:latin typeface="Arial" panose="020B0604020202020204" pitchFamily="34" charset="0"/>
                <a:cs typeface="Arial" panose="020B0604020202020204" pitchFamily="34" charset="0"/>
              </a:rPr>
              <a:t>: MRT Health Disparities Work Group Final Recommendations, October 2011</a:t>
            </a:r>
          </a:p>
        </p:txBody>
      </p:sp>
      <p:sp>
        <p:nvSpPr>
          <p:cNvPr id="29" name="Donut 28"/>
          <p:cNvSpPr/>
          <p:nvPr/>
        </p:nvSpPr>
        <p:spPr>
          <a:xfrm>
            <a:off x="7509121" y="3405560"/>
            <a:ext cx="1053737" cy="1036320"/>
          </a:xfrm>
          <a:prstGeom prst="donut">
            <a:avLst>
              <a:gd name="adj" fmla="val 1910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0" name="Rounded Rectangle 29"/>
          <p:cNvSpPr/>
          <p:nvPr/>
        </p:nvSpPr>
        <p:spPr>
          <a:xfrm>
            <a:off x="7648455" y="4055799"/>
            <a:ext cx="584771" cy="40602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Isosceles Triangle 30"/>
          <p:cNvSpPr/>
          <p:nvPr/>
        </p:nvSpPr>
        <p:spPr>
          <a:xfrm rot="9659538">
            <a:off x="7430306" y="4061071"/>
            <a:ext cx="539288" cy="283022"/>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Isosceles Triangle 31"/>
          <p:cNvSpPr/>
          <p:nvPr/>
        </p:nvSpPr>
        <p:spPr>
          <a:xfrm>
            <a:off x="7989388" y="4182799"/>
            <a:ext cx="460261" cy="259081"/>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Minus 32"/>
          <p:cNvSpPr/>
          <p:nvPr/>
        </p:nvSpPr>
        <p:spPr>
          <a:xfrm rot="20554178">
            <a:off x="7946874" y="3863375"/>
            <a:ext cx="410680" cy="151694"/>
          </a:xfrm>
          <a:prstGeom prst="mathMin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Minus 33"/>
          <p:cNvSpPr/>
          <p:nvPr/>
        </p:nvSpPr>
        <p:spPr>
          <a:xfrm rot="16200000">
            <a:off x="7811982" y="3770916"/>
            <a:ext cx="410680" cy="151694"/>
          </a:xfrm>
          <a:prstGeom prst="mathMin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85572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268908" y="412339"/>
            <a:ext cx="8203665" cy="523220"/>
          </a:xfrm>
          <a:prstGeom prst="rect">
            <a:avLst/>
          </a:prstGeom>
          <a:noFill/>
          <a:ln>
            <a:noFill/>
          </a:ln>
        </p:spPr>
        <p:txBody>
          <a:bodyPr wrap="square" rtlCol="0">
            <a:spAutoFit/>
          </a:bodyPr>
          <a:lstStyle/>
          <a:p>
            <a:r>
              <a:rPr lang="en-US" sz="2800" b="1" dirty="0">
                <a:solidFill>
                  <a:srgbClr val="002D73"/>
                </a:solidFill>
                <a:latin typeface="Arial" panose="020B0604020202020204" pitchFamily="34" charset="0"/>
                <a:cs typeface="Arial" panose="020B0604020202020204" pitchFamily="34" charset="0"/>
              </a:rPr>
              <a:t>Monroe Plan*</a:t>
            </a:r>
          </a:p>
        </p:txBody>
      </p:sp>
      <p:sp>
        <p:nvSpPr>
          <p:cNvPr id="3" name="TextBox 2"/>
          <p:cNvSpPr txBox="1"/>
          <p:nvPr/>
        </p:nvSpPr>
        <p:spPr>
          <a:xfrm>
            <a:off x="310355" y="3434415"/>
            <a:ext cx="1379935" cy="338554"/>
          </a:xfrm>
          <a:prstGeom prst="rect">
            <a:avLst/>
          </a:prstGeom>
          <a:noFill/>
        </p:spPr>
        <p:txBody>
          <a:bodyPr wrap="square" rtlCol="0">
            <a:spAutoFit/>
          </a:bodyPr>
          <a:lstStyle/>
          <a:p>
            <a:r>
              <a:rPr lang="en-US" sz="1600" b="1" dirty="0">
                <a:solidFill>
                  <a:srgbClr val="1F3261"/>
                </a:solidFill>
                <a:latin typeface="Arial" panose="020B0604020202020204" pitchFamily="34" charset="0"/>
                <a:cs typeface="Arial" panose="020B0604020202020204" pitchFamily="34" charset="0"/>
              </a:rPr>
              <a:t>Results</a:t>
            </a:r>
          </a:p>
        </p:txBody>
      </p:sp>
      <p:sp>
        <p:nvSpPr>
          <p:cNvPr id="4" name="TextBox 3"/>
          <p:cNvSpPr txBox="1"/>
          <p:nvPr/>
        </p:nvSpPr>
        <p:spPr>
          <a:xfrm>
            <a:off x="268909" y="1131993"/>
            <a:ext cx="4017865" cy="2150140"/>
          </a:xfrm>
          <a:prstGeom prst="rect">
            <a:avLst/>
          </a:prstGeom>
          <a:noFill/>
        </p:spPr>
        <p:txBody>
          <a:bodyPr wrap="square" rtlCol="0">
            <a:spAutoFit/>
          </a:bodyPr>
          <a:lstStyle/>
          <a:p>
            <a:pPr>
              <a:lnSpc>
                <a:spcPct val="150000"/>
              </a:lnSpc>
            </a:pPr>
            <a:r>
              <a:rPr lang="en-US" sz="1600" b="1" dirty="0">
                <a:solidFill>
                  <a:srgbClr val="002D73"/>
                </a:solidFill>
                <a:latin typeface="Arial" panose="020B0604020202020204" pitchFamily="34" charset="0"/>
                <a:cs typeface="Arial" panose="020B0604020202020204" pitchFamily="34" charset="0"/>
              </a:rPr>
              <a:t>Methods</a:t>
            </a:r>
            <a:endParaRPr lang="en-US" sz="1600" dirty="0">
              <a:solidFill>
                <a:srgbClr val="002D73"/>
              </a:solidFill>
              <a:latin typeface="Arial" panose="020B0604020202020204" pitchFamily="34" charset="0"/>
              <a:cs typeface="Arial" panose="020B0604020202020204" pitchFamily="34" charset="0"/>
            </a:endParaRPr>
          </a:p>
          <a:p>
            <a:pPr marL="169863" indent="-169863">
              <a:lnSpc>
                <a:spcPct val="150000"/>
              </a:lnSpc>
            </a:pPr>
            <a:r>
              <a:rPr lang="en-US" sz="1500" dirty="0">
                <a:latin typeface="Arial" panose="020B0604020202020204" pitchFamily="34" charset="0"/>
                <a:cs typeface="Arial" panose="020B0604020202020204" pitchFamily="34" charset="0"/>
              </a:rPr>
              <a:t>1. Submission of Prenatal Registration Form (PRF) covering social, maternal medical, psycho-neurological &amp; obstetrical history and previous births findings.</a:t>
            </a:r>
          </a:p>
          <a:p>
            <a:pPr>
              <a:lnSpc>
                <a:spcPct val="150000"/>
              </a:lnSpc>
            </a:pPr>
            <a:r>
              <a:rPr lang="en-US" sz="1500" dirty="0">
                <a:latin typeface="Arial" panose="020B0604020202020204" pitchFamily="34" charset="0"/>
                <a:cs typeface="Arial" panose="020B0604020202020204" pitchFamily="34" charset="0"/>
              </a:rPr>
              <a:t>2. Reimbursement for submission of PRF’s.  </a:t>
            </a:r>
          </a:p>
        </p:txBody>
      </p:sp>
      <p:sp>
        <p:nvSpPr>
          <p:cNvPr id="17" name="TextBox 16"/>
          <p:cNvSpPr txBox="1"/>
          <p:nvPr/>
        </p:nvSpPr>
        <p:spPr>
          <a:xfrm>
            <a:off x="268908" y="845809"/>
            <a:ext cx="8730997" cy="338554"/>
          </a:xfrm>
          <a:prstGeom prst="rect">
            <a:avLst/>
          </a:prstGeom>
          <a:noFill/>
          <a:ln>
            <a:noFill/>
          </a:ln>
        </p:spPr>
        <p:txBody>
          <a:bodyPr wrap="square" rtlCol="0">
            <a:spAutoFit/>
          </a:bodyPr>
          <a:lstStyle/>
          <a:p>
            <a:r>
              <a:rPr lang="en-US" sz="1600" b="1" dirty="0">
                <a:solidFill>
                  <a:srgbClr val="00B0F0"/>
                </a:solidFill>
                <a:latin typeface="Arial" panose="020B0604020202020204" pitchFamily="34" charset="0"/>
                <a:cs typeface="Arial" panose="020B0604020202020204" pitchFamily="34" charset="0"/>
              </a:rPr>
              <a:t>Goal - Reduce NICU admissions by at least 15% &amp; maintain that reduction during project</a:t>
            </a:r>
            <a:endParaRPr lang="en-US" sz="1600" b="1" dirty="0">
              <a:solidFill>
                <a:srgbClr val="92D050"/>
              </a:solidFill>
              <a:latin typeface="Arial" panose="020B0604020202020204" pitchFamily="34" charset="0"/>
              <a:cs typeface="Arial" panose="020B0604020202020204" pitchFamily="34" charset="0"/>
            </a:endParaRPr>
          </a:p>
        </p:txBody>
      </p:sp>
      <p:sp>
        <p:nvSpPr>
          <p:cNvPr id="12" name="Rectangle 11"/>
          <p:cNvSpPr/>
          <p:nvPr/>
        </p:nvSpPr>
        <p:spPr>
          <a:xfrm>
            <a:off x="312677" y="3708528"/>
            <a:ext cx="8520968" cy="584775"/>
          </a:xfrm>
          <a:prstGeom prst="rect">
            <a:avLst/>
          </a:prstGeom>
        </p:spPr>
        <p:txBody>
          <a:bodyPr wrap="square">
            <a:spAutoFit/>
          </a:bodyPr>
          <a:lstStyle/>
          <a:p>
            <a:pPr lvl="0">
              <a:spcBef>
                <a:spcPct val="20000"/>
              </a:spcBef>
            </a:pPr>
            <a:r>
              <a:rPr lang="en-US" sz="1600" dirty="0">
                <a:solidFill>
                  <a:prstClr val="black"/>
                </a:solidFill>
                <a:latin typeface="Arial" panose="020B0604020202020204" pitchFamily="34" charset="0"/>
                <a:cs typeface="Arial" panose="020B0604020202020204" pitchFamily="34" charset="0"/>
              </a:rPr>
              <a:t>NICU admissions decreased in Monroe, whereas there was a constant rise in the rest of the Upstate NY. </a:t>
            </a:r>
            <a:endParaRPr lang="en-US" sz="3600" dirty="0">
              <a:solidFill>
                <a:prstClr val="black"/>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08602E7F-011C-41F0-BE4B-D524C120CA34}"/>
              </a:ext>
            </a:extLst>
          </p:cNvPr>
          <p:cNvSpPr/>
          <p:nvPr/>
        </p:nvSpPr>
        <p:spPr>
          <a:xfrm>
            <a:off x="4705713" y="1191400"/>
            <a:ext cx="3875253" cy="1754326"/>
          </a:xfrm>
          <a:prstGeom prst="rect">
            <a:avLst/>
          </a:prstGeom>
        </p:spPr>
        <p:txBody>
          <a:bodyPr wrap="square">
            <a:spAutoFit/>
          </a:bodyPr>
          <a:lstStyle/>
          <a:p>
            <a:r>
              <a:rPr lang="en-US" b="1" dirty="0">
                <a:solidFill>
                  <a:srgbClr val="002D73"/>
                </a:solidFill>
                <a:latin typeface="Arial" panose="020B0604020202020204" pitchFamily="34" charset="0"/>
                <a:cs typeface="Arial" panose="020B0604020202020204" pitchFamily="34" charset="0"/>
              </a:rPr>
              <a:t>Period</a:t>
            </a:r>
          </a:p>
          <a:p>
            <a:pPr>
              <a:lnSpc>
                <a:spcPct val="150000"/>
              </a:lnSpc>
            </a:pPr>
            <a:r>
              <a:rPr lang="en-US" dirty="0">
                <a:latin typeface="Arial" panose="020B0604020202020204" pitchFamily="34" charset="0"/>
                <a:cs typeface="Arial" panose="020B0604020202020204" pitchFamily="34" charset="0"/>
              </a:rPr>
              <a:t>1998 to 2003</a:t>
            </a:r>
          </a:p>
          <a:p>
            <a:pPr>
              <a:lnSpc>
                <a:spcPct val="150000"/>
              </a:lnSpc>
            </a:pPr>
            <a:r>
              <a:rPr lang="en-US" b="1" dirty="0">
                <a:solidFill>
                  <a:srgbClr val="002D73"/>
                </a:solidFill>
                <a:latin typeface="Arial" panose="020B0604020202020204" pitchFamily="34" charset="0"/>
                <a:cs typeface="Arial" panose="020B0604020202020204" pitchFamily="34" charset="0"/>
              </a:rPr>
              <a:t>Clients Served &amp; Network</a:t>
            </a:r>
          </a:p>
          <a:p>
            <a:r>
              <a:rPr lang="en-US" dirty="0">
                <a:latin typeface="Arial" panose="020B0604020202020204" pitchFamily="34" charset="0"/>
                <a:cs typeface="Arial" panose="020B0604020202020204" pitchFamily="34" charset="0"/>
              </a:rPr>
              <a:t>48,000 Medicaid Managed Care enrollees served by 3000+ providers</a:t>
            </a:r>
          </a:p>
        </p:txBody>
      </p:sp>
      <p:sp>
        <p:nvSpPr>
          <p:cNvPr id="5" name="Rectangle 4">
            <a:extLst>
              <a:ext uri="{FF2B5EF4-FFF2-40B4-BE49-F238E27FC236}">
                <a16:creationId xmlns:a16="http://schemas.microsoft.com/office/drawing/2014/main" id="{503CE015-DF3A-4A5E-9A50-7A49D6D76857}"/>
              </a:ext>
            </a:extLst>
          </p:cNvPr>
          <p:cNvSpPr/>
          <p:nvPr/>
        </p:nvSpPr>
        <p:spPr>
          <a:xfrm>
            <a:off x="6922910" y="4411282"/>
            <a:ext cx="2076995" cy="584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310355" y="4426830"/>
            <a:ext cx="8456702" cy="430887"/>
          </a:xfrm>
          <a:prstGeom prst="rect">
            <a:avLst/>
          </a:prstGeom>
          <a:noFill/>
        </p:spPr>
        <p:txBody>
          <a:bodyPr wrap="square" rtlCol="0">
            <a:spAutoFit/>
          </a:bodyPr>
          <a:lstStyle/>
          <a:p>
            <a:r>
              <a:rPr lang="en-US" sz="1100" b="1" dirty="0">
                <a:latin typeface="Arial" panose="020B0604020202020204" pitchFamily="34" charset="0"/>
                <a:cs typeface="Arial" panose="020B0604020202020204" pitchFamily="34" charset="0"/>
              </a:rPr>
              <a:t>*</a:t>
            </a:r>
            <a:r>
              <a:rPr lang="en-US" sz="1100" b="1" dirty="0">
                <a:solidFill>
                  <a:srgbClr val="C00000"/>
                </a:solidFill>
                <a:latin typeface="Arial" panose="020B0604020202020204" pitchFamily="34" charset="0"/>
                <a:cs typeface="Arial" panose="020B0604020202020204" pitchFamily="34" charset="0"/>
              </a:rPr>
              <a:t>Source</a:t>
            </a:r>
            <a:r>
              <a:rPr lang="en-US" sz="1100" dirty="0">
                <a:latin typeface="Arial" panose="020B0604020202020204" pitchFamily="34" charset="0"/>
                <a:cs typeface="Arial" panose="020B0604020202020204" pitchFamily="34" charset="0"/>
              </a:rPr>
              <a:t>: </a:t>
            </a:r>
            <a:r>
              <a:rPr lang="en-US" sz="1100" i="1" dirty="0">
                <a:latin typeface="Arial" panose="020B0604020202020204" pitchFamily="34" charset="0"/>
                <a:cs typeface="Arial" panose="020B0604020202020204" pitchFamily="34" charset="0"/>
              </a:rPr>
              <a:t>Reduction in Neonatal Intensive Care Unit Admission Rates in a Medicaid Managed Care Program - The American Journal of Managed Care, March 2005</a:t>
            </a:r>
          </a:p>
        </p:txBody>
      </p:sp>
    </p:spTree>
    <p:extLst>
      <p:ext uri="{BB962C8B-B14F-4D97-AF65-F5344CB8AC3E}">
        <p14:creationId xmlns:p14="http://schemas.microsoft.com/office/powerpoint/2010/main" val="2613573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259394" y="888066"/>
            <a:ext cx="8405635" cy="538609"/>
          </a:xfrm>
          <a:prstGeom prst="rect">
            <a:avLst/>
          </a:prstGeom>
          <a:noFill/>
          <a:ln>
            <a:noFill/>
          </a:ln>
        </p:spPr>
        <p:txBody>
          <a:bodyPr wrap="square" rtlCol="0">
            <a:spAutoFit/>
          </a:bodyPr>
          <a:lstStyle/>
          <a:p>
            <a:pPr algn="just"/>
            <a:r>
              <a:rPr lang="en-US" sz="1450" b="1" dirty="0">
                <a:solidFill>
                  <a:srgbClr val="92D050"/>
                </a:solidFill>
                <a:latin typeface="Arial" panose="020B0604020202020204" pitchFamily="34" charset="0"/>
                <a:cs typeface="Arial" panose="020B0604020202020204" pitchFamily="34" charset="0"/>
              </a:rPr>
              <a:t>Birth outcomes for women and babies can be greatly improved when high-risk pregnant and postpartum women receive early, comprehensive screening and timely referrals.</a:t>
            </a:r>
          </a:p>
        </p:txBody>
      </p:sp>
      <p:sp>
        <p:nvSpPr>
          <p:cNvPr id="18" name="TextBox 17"/>
          <p:cNvSpPr txBox="1"/>
          <p:nvPr/>
        </p:nvSpPr>
        <p:spPr>
          <a:xfrm>
            <a:off x="256148" y="424006"/>
            <a:ext cx="8203665" cy="523220"/>
          </a:xfrm>
          <a:prstGeom prst="rect">
            <a:avLst/>
          </a:prstGeom>
          <a:noFill/>
          <a:ln>
            <a:noFill/>
          </a:ln>
        </p:spPr>
        <p:txBody>
          <a:bodyPr wrap="square" rtlCol="0">
            <a:spAutoFit/>
          </a:bodyPr>
          <a:lstStyle/>
          <a:p>
            <a:r>
              <a:rPr lang="en-US" sz="2800" b="1" dirty="0">
                <a:solidFill>
                  <a:srgbClr val="002D73"/>
                </a:solidFill>
                <a:latin typeface="Arial" panose="020B0604020202020204" pitchFamily="34" charset="0"/>
                <a:cs typeface="Arial" panose="020B0604020202020204" pitchFamily="34" charset="0"/>
              </a:rPr>
              <a:t>MRT HIT Project Goals</a:t>
            </a:r>
          </a:p>
        </p:txBody>
      </p:sp>
      <p:sp>
        <p:nvSpPr>
          <p:cNvPr id="20" name="Rectangle 19"/>
          <p:cNvSpPr/>
          <p:nvPr/>
        </p:nvSpPr>
        <p:spPr>
          <a:xfrm>
            <a:off x="950826" y="1503922"/>
            <a:ext cx="2158486" cy="136119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solidFill>
                <a:latin typeface="Arial" panose="020B0604020202020204" pitchFamily="34" charset="0"/>
                <a:cs typeface="Arial" panose="020B0604020202020204" pitchFamily="34" charset="0"/>
              </a:rPr>
              <a:t>Early &amp; comprehensive screening of risks for eligible women</a:t>
            </a:r>
          </a:p>
        </p:txBody>
      </p:sp>
      <p:sp>
        <p:nvSpPr>
          <p:cNvPr id="15" name="Rectangle 14"/>
          <p:cNvSpPr/>
          <p:nvPr/>
        </p:nvSpPr>
        <p:spPr>
          <a:xfrm>
            <a:off x="3189053" y="2894236"/>
            <a:ext cx="2158486" cy="136119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solidFill>
                <a:latin typeface="Arial" panose="020B0604020202020204" pitchFamily="34" charset="0"/>
                <a:cs typeface="Arial" panose="020B0604020202020204" pitchFamily="34" charset="0"/>
              </a:rPr>
              <a:t>Timely medical and social interventions addressing risks</a:t>
            </a:r>
          </a:p>
        </p:txBody>
      </p:sp>
      <p:sp>
        <p:nvSpPr>
          <p:cNvPr id="21" name="Rectangle 20"/>
          <p:cNvSpPr/>
          <p:nvPr/>
        </p:nvSpPr>
        <p:spPr>
          <a:xfrm>
            <a:off x="5448092" y="1503921"/>
            <a:ext cx="2158486" cy="1361199"/>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solidFill>
                <a:latin typeface="Arial" panose="020B0604020202020204" pitchFamily="34" charset="0"/>
                <a:cs typeface="Arial" panose="020B0604020202020204" pitchFamily="34" charset="0"/>
              </a:rPr>
              <a:t>Coordinated service delivery, leading to referrals  among community providers</a:t>
            </a:r>
          </a:p>
        </p:txBody>
      </p:sp>
    </p:spTree>
    <p:extLst>
      <p:ext uri="{BB962C8B-B14F-4D97-AF65-F5344CB8AC3E}">
        <p14:creationId xmlns:p14="http://schemas.microsoft.com/office/powerpoint/2010/main" val="1748594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7097484" y="4422530"/>
            <a:ext cx="1712686" cy="6966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245539" y="349654"/>
            <a:ext cx="7888267" cy="523220"/>
          </a:xfrm>
          <a:prstGeom prst="rect">
            <a:avLst/>
          </a:prstGeom>
          <a:noFill/>
          <a:ln>
            <a:noFill/>
          </a:ln>
        </p:spPr>
        <p:txBody>
          <a:bodyPr wrap="square" rtlCol="0">
            <a:spAutoFit/>
          </a:bodyPr>
          <a:lstStyle/>
          <a:p>
            <a:r>
              <a:rPr lang="en-US" sz="2800" b="1" dirty="0">
                <a:solidFill>
                  <a:srgbClr val="002D73"/>
                </a:solidFill>
                <a:latin typeface="Arial" panose="020B0604020202020204" pitchFamily="34" charset="0"/>
                <a:cs typeface="Arial" panose="020B0604020202020204" pitchFamily="34" charset="0"/>
              </a:rPr>
              <a:t>MRT HIT Goals</a:t>
            </a:r>
          </a:p>
        </p:txBody>
      </p:sp>
      <p:sp>
        <p:nvSpPr>
          <p:cNvPr id="2" name="TextBox 1"/>
          <p:cNvSpPr txBox="1"/>
          <p:nvPr/>
        </p:nvSpPr>
        <p:spPr>
          <a:xfrm>
            <a:off x="281258" y="856992"/>
            <a:ext cx="8385243" cy="4124206"/>
          </a:xfrm>
          <a:prstGeom prst="rect">
            <a:avLst/>
          </a:prstGeom>
          <a:noFill/>
        </p:spPr>
        <p:txBody>
          <a:bodyPr wrap="square" rtlCol="0">
            <a:spAutoFit/>
          </a:bodyPr>
          <a:lstStyle/>
          <a:p>
            <a:pPr lvl="0"/>
            <a:r>
              <a:rPr lang="en-US" sz="1400" b="1" dirty="0">
                <a:solidFill>
                  <a:srgbClr val="C00000"/>
                </a:solidFill>
                <a:latin typeface="Arial" panose="020B0604020202020204" pitchFamily="34" charset="0"/>
                <a:cs typeface="Arial" panose="020B0604020202020204" pitchFamily="34" charset="0"/>
              </a:rPr>
              <a:t>#1 </a:t>
            </a:r>
            <a:r>
              <a:rPr lang="en-US" sz="1400" dirty="0">
                <a:latin typeface="Arial" panose="020B0604020202020204" pitchFamily="34" charset="0"/>
                <a:cs typeface="Arial" panose="020B0604020202020204" pitchFamily="34" charset="0"/>
              </a:rPr>
              <a:t>Implement, refine, and enhance the technology infrastructure to meet the intended goals and objectives of the MRT-HIT initiative to support a comprehensive system of prenatal risk assessment, identification, and referral through linkage of a web-based referral and case management system responsive to the needs of the target Medicaid population.  </a:t>
            </a:r>
          </a:p>
          <a:p>
            <a:pPr marL="744538" indent="-287338">
              <a:buFont typeface="Wingdings" panose="05000000000000000000" pitchFamily="2" charset="2"/>
              <a:buChar char="v"/>
            </a:pPr>
            <a:endParaRPr lang="en-US" sz="900" dirty="0">
              <a:latin typeface="Arial" panose="020B0604020202020204" pitchFamily="34" charset="0"/>
              <a:cs typeface="Arial" panose="020B0604020202020204" pitchFamily="34" charset="0"/>
            </a:endParaRPr>
          </a:p>
          <a:p>
            <a:pPr marL="742950" lvl="1" indent="-285750">
              <a:buFont typeface="Wingdings" panose="05000000000000000000" pitchFamily="2" charset="2"/>
              <a:buChar char="v"/>
            </a:pPr>
            <a:r>
              <a:rPr lang="en-US" sz="1400" dirty="0">
                <a:latin typeface="Arial" panose="020B0604020202020204" pitchFamily="34" charset="0"/>
                <a:cs typeface="Arial" panose="020B0604020202020204" pitchFamily="34" charset="0"/>
              </a:rPr>
              <a:t>The system serves a geographically defined Medicaid population.</a:t>
            </a:r>
          </a:p>
          <a:p>
            <a:pPr marL="285750" indent="-285750">
              <a:buFont typeface="Wingdings" panose="05000000000000000000" pitchFamily="2" charset="2"/>
              <a:buChar char="v"/>
            </a:pPr>
            <a:endParaRPr lang="en-US" sz="700" dirty="0">
              <a:latin typeface="Arial" panose="020B0604020202020204" pitchFamily="34" charset="0"/>
              <a:cs typeface="Arial" panose="020B0604020202020204" pitchFamily="34" charset="0"/>
            </a:endParaRPr>
          </a:p>
          <a:p>
            <a:pPr marL="742950" lvl="1" indent="-285750">
              <a:buFont typeface="Wingdings" panose="05000000000000000000" pitchFamily="2" charset="2"/>
              <a:buChar char="v"/>
            </a:pPr>
            <a:r>
              <a:rPr lang="en-US" sz="1400" dirty="0">
                <a:latin typeface="Arial" panose="020B0604020202020204" pitchFamily="34" charset="0"/>
                <a:cs typeface="Arial" panose="020B0604020202020204" pitchFamily="34" charset="0"/>
              </a:rPr>
              <a:t>The system integrates the Medicaid Prenatal Care Coordination form to assess pregnancy-related, medical and psycho-social risk factors as the basis for risk identification and referral to community partners.</a:t>
            </a:r>
          </a:p>
          <a:p>
            <a:pPr marL="742950" lvl="1" indent="-285750">
              <a:buFont typeface="Wingdings" panose="05000000000000000000" pitchFamily="2" charset="2"/>
              <a:buChar char="v"/>
            </a:pPr>
            <a:endParaRPr lang="en-US" sz="700" dirty="0">
              <a:latin typeface="Arial" panose="020B0604020202020204" pitchFamily="34" charset="0"/>
              <a:cs typeface="Arial" panose="020B0604020202020204" pitchFamily="34" charset="0"/>
            </a:endParaRPr>
          </a:p>
          <a:p>
            <a:pPr marL="742950" lvl="1" indent="-285750">
              <a:buFont typeface="Wingdings" panose="05000000000000000000" pitchFamily="2" charset="2"/>
              <a:buChar char="v"/>
            </a:pPr>
            <a:r>
              <a:rPr lang="en-US" sz="1400" dirty="0">
                <a:latin typeface="Arial" panose="020B0604020202020204" pitchFamily="34" charset="0"/>
                <a:cs typeface="Arial" panose="020B0604020202020204" pitchFamily="34" charset="0"/>
              </a:rPr>
              <a:t>Prenatal risk information is accessible by collaborative partners, including community-based health and human service organizations, Medicaid managed care plans, health care providers including prenatal care providers, behavioral health services, hospitals, health care systems and RHIOs to facilitate referrals to needed services. </a:t>
            </a:r>
          </a:p>
          <a:p>
            <a:pPr marL="742950" lvl="1" indent="-285750">
              <a:buFont typeface="Wingdings" panose="05000000000000000000" pitchFamily="2" charset="2"/>
              <a:buChar char="v"/>
            </a:pPr>
            <a:endParaRPr lang="en-US" sz="9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 </a:t>
            </a:r>
            <a:r>
              <a:rPr lang="en-US" sz="1400" b="1" dirty="0">
                <a:solidFill>
                  <a:srgbClr val="C00000"/>
                </a:solidFill>
                <a:latin typeface="Arial" panose="020B0604020202020204" pitchFamily="34" charset="0"/>
                <a:cs typeface="Arial" panose="020B0604020202020204" pitchFamily="34" charset="0"/>
              </a:rPr>
              <a:t>#2 </a:t>
            </a:r>
            <a:r>
              <a:rPr lang="en-US" sz="1400" dirty="0">
                <a:latin typeface="Arial" panose="020B0604020202020204" pitchFamily="34" charset="0"/>
                <a:cs typeface="Arial" panose="020B0604020202020204" pitchFamily="34" charset="0"/>
              </a:rPr>
              <a:t>Addresses and include necessary client consents related to access and sharing of patient records.  Issues related to data privacy, regulatory compliance, healthcare data management, health information sharing and retention are addressed.</a:t>
            </a:r>
          </a:p>
          <a:p>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487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268908" y="412339"/>
            <a:ext cx="8606184" cy="523220"/>
          </a:xfrm>
          <a:prstGeom prst="rect">
            <a:avLst/>
          </a:prstGeom>
          <a:noFill/>
          <a:ln>
            <a:noFill/>
          </a:ln>
        </p:spPr>
        <p:txBody>
          <a:bodyPr wrap="square" rtlCol="0">
            <a:spAutoFit/>
          </a:bodyPr>
          <a:lstStyle/>
          <a:p>
            <a:r>
              <a:rPr lang="en-US" sz="2800" b="1" dirty="0">
                <a:solidFill>
                  <a:srgbClr val="002D73"/>
                </a:solidFill>
                <a:latin typeface="Arial" panose="020B0604020202020204" pitchFamily="34" charset="0"/>
                <a:cs typeface="Arial" panose="020B0604020202020204" pitchFamily="34" charset="0"/>
              </a:rPr>
              <a:t>#5007 Medicaid Prenatal Care Coordination Form</a:t>
            </a:r>
          </a:p>
        </p:txBody>
      </p:sp>
      <p:sp>
        <p:nvSpPr>
          <p:cNvPr id="13" name="Content Placeholder 2">
            <a:extLst>
              <a:ext uri="{FF2B5EF4-FFF2-40B4-BE49-F238E27FC236}">
                <a16:creationId xmlns:a16="http://schemas.microsoft.com/office/drawing/2014/main" id="{A187555F-953F-4CF3-95C1-4EC786D1E7DC}"/>
              </a:ext>
            </a:extLst>
          </p:cNvPr>
          <p:cNvSpPr txBox="1">
            <a:spLocks/>
          </p:cNvSpPr>
          <p:nvPr/>
        </p:nvSpPr>
        <p:spPr>
          <a:xfrm>
            <a:off x="268907" y="1150936"/>
            <a:ext cx="7809691" cy="3387508"/>
          </a:xfrm>
          <a:prstGeom prst="rect">
            <a:avLst/>
          </a:prstGeom>
        </p:spPr>
        <p:txBody>
          <a:bodyPr>
            <a:noAutofit/>
          </a:bodyPr>
          <a:lst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a:lstStyle>
          <a:p>
            <a:pPr marL="285750" indent="-285750" algn="just">
              <a:lnSpc>
                <a:spcPct val="150000"/>
              </a:lnSpc>
              <a:buFont typeface="Wingdings" panose="05000000000000000000" pitchFamily="2" charset="2"/>
              <a:buChar char="v"/>
            </a:pPr>
            <a:r>
              <a:rPr lang="en-US" sz="1800" dirty="0">
                <a:latin typeface="Arial" panose="020B0604020202020204" pitchFamily="34" charset="0"/>
                <a:cs typeface="Arial" panose="020B0604020202020204" pitchFamily="34" charset="0"/>
              </a:rPr>
              <a:t>Developed by a workgroup of NY perinatal experts</a:t>
            </a:r>
          </a:p>
          <a:p>
            <a:pPr marL="285750" indent="-285750" algn="just">
              <a:lnSpc>
                <a:spcPct val="150000"/>
              </a:lnSpc>
              <a:buFont typeface="Wingdings" panose="05000000000000000000" pitchFamily="2" charset="2"/>
              <a:buChar char="v"/>
            </a:pPr>
            <a:r>
              <a:rPr lang="en-US" sz="1800" dirty="0">
                <a:latin typeface="Arial" panose="020B0604020202020204" pitchFamily="34" charset="0"/>
                <a:cs typeface="Arial" panose="020B0604020202020204" pitchFamily="34" charset="0"/>
              </a:rPr>
              <a:t>Form finalized in 2011</a:t>
            </a:r>
          </a:p>
          <a:p>
            <a:pPr marL="285750" indent="-285750" algn="just">
              <a:lnSpc>
                <a:spcPct val="150000"/>
              </a:lnSpc>
              <a:buFont typeface="Wingdings" panose="05000000000000000000" pitchFamily="2" charset="2"/>
              <a:buChar char="v"/>
            </a:pPr>
            <a:r>
              <a:rPr lang="en-US" sz="1800" dirty="0">
                <a:latin typeface="Arial" panose="020B0604020202020204" pitchFamily="34" charset="0"/>
                <a:cs typeface="Arial" panose="020B0604020202020204" pitchFamily="34" charset="0"/>
              </a:rPr>
              <a:t>Communication and referral tool to coordinate the provision of needed services</a:t>
            </a:r>
          </a:p>
        </p:txBody>
      </p:sp>
      <p:sp>
        <p:nvSpPr>
          <p:cNvPr id="15" name="TextBox 14">
            <a:extLst>
              <a:ext uri="{FF2B5EF4-FFF2-40B4-BE49-F238E27FC236}">
                <a16:creationId xmlns:a16="http://schemas.microsoft.com/office/drawing/2014/main" id="{800BAFCE-E3D4-4E7D-91F0-20F305CBE7F9}"/>
              </a:ext>
            </a:extLst>
          </p:cNvPr>
          <p:cNvSpPr txBox="1"/>
          <p:nvPr/>
        </p:nvSpPr>
        <p:spPr>
          <a:xfrm>
            <a:off x="268908" y="838675"/>
            <a:ext cx="8262696" cy="315471"/>
          </a:xfrm>
          <a:prstGeom prst="rect">
            <a:avLst/>
          </a:prstGeom>
          <a:noFill/>
          <a:ln>
            <a:noFill/>
          </a:ln>
        </p:spPr>
        <p:txBody>
          <a:bodyPr wrap="square" rtlCol="0">
            <a:spAutoFit/>
          </a:bodyPr>
          <a:lstStyle/>
          <a:p>
            <a:r>
              <a:rPr lang="en-US" sz="1450" b="1" dirty="0">
                <a:solidFill>
                  <a:srgbClr val="00B0F0"/>
                </a:solidFill>
                <a:latin typeface="Arial" panose="020B0604020202020204" pitchFamily="34" charset="0"/>
                <a:cs typeface="Arial" panose="020B0604020202020204" pitchFamily="34" charset="0"/>
              </a:rPr>
              <a:t>One of the foundational pillars of HIT systems</a:t>
            </a:r>
            <a:endParaRPr lang="en-US" sz="1450" b="1" dirty="0">
              <a:solidFill>
                <a:srgbClr val="92D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05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8324" y="401366"/>
            <a:ext cx="8686800" cy="523220"/>
          </a:xfrm>
          <a:prstGeom prst="rect">
            <a:avLst/>
          </a:prstGeom>
          <a:noFill/>
          <a:ln>
            <a:noFill/>
          </a:ln>
        </p:spPr>
        <p:txBody>
          <a:bodyPr wrap="square" rtlCol="0">
            <a:spAutoFit/>
          </a:bodyPr>
          <a:lstStyle>
            <a:defPPr>
              <a:defRPr lang="en-US"/>
            </a:defPPr>
            <a:lvl1pPr>
              <a:defRPr sz="2800" b="1">
                <a:solidFill>
                  <a:srgbClr val="002D73"/>
                </a:solidFill>
                <a:latin typeface="Arial" panose="020B0604020202020204" pitchFamily="34" charset="0"/>
                <a:cs typeface="Arial" panose="020B0604020202020204" pitchFamily="34" charset="0"/>
              </a:defRPr>
            </a:lvl1pPr>
          </a:lstStyle>
          <a:p>
            <a:r>
              <a:rPr lang="en-US" dirty="0"/>
              <a:t>Key Partners</a:t>
            </a:r>
          </a:p>
        </p:txBody>
      </p:sp>
      <p:sp>
        <p:nvSpPr>
          <p:cNvPr id="7" name="Rectangle 6">
            <a:extLst>
              <a:ext uri="{FF2B5EF4-FFF2-40B4-BE49-F238E27FC236}">
                <a16:creationId xmlns:a16="http://schemas.microsoft.com/office/drawing/2014/main" id="{20B7CE59-A4D5-45A2-9659-67424E996A42}"/>
              </a:ext>
            </a:extLst>
          </p:cNvPr>
          <p:cNvSpPr/>
          <p:nvPr/>
        </p:nvSpPr>
        <p:spPr>
          <a:xfrm>
            <a:off x="7055141" y="4244829"/>
            <a:ext cx="1770077" cy="7801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235708324"/>
              </p:ext>
            </p:extLst>
          </p:nvPr>
        </p:nvGraphicFramePr>
        <p:xfrm>
          <a:off x="345640" y="924586"/>
          <a:ext cx="8286632" cy="3441663"/>
        </p:xfrm>
        <a:graphic>
          <a:graphicData uri="http://schemas.openxmlformats.org/drawingml/2006/table">
            <a:tbl>
              <a:tblPr firstRow="1" bandRow="1">
                <a:tableStyleId>{5C22544A-7EE6-4342-B048-85BDC9FD1C3A}</a:tableStyleId>
              </a:tblPr>
              <a:tblGrid>
                <a:gridCol w="2095556">
                  <a:extLst>
                    <a:ext uri="{9D8B030D-6E8A-4147-A177-3AD203B41FA5}">
                      <a16:colId xmlns:a16="http://schemas.microsoft.com/office/drawing/2014/main" val="20000"/>
                    </a:ext>
                  </a:extLst>
                </a:gridCol>
                <a:gridCol w="1325461">
                  <a:extLst>
                    <a:ext uri="{9D8B030D-6E8A-4147-A177-3AD203B41FA5}">
                      <a16:colId xmlns:a16="http://schemas.microsoft.com/office/drawing/2014/main" val="20001"/>
                    </a:ext>
                  </a:extLst>
                </a:gridCol>
                <a:gridCol w="2254682">
                  <a:extLst>
                    <a:ext uri="{9D8B030D-6E8A-4147-A177-3AD203B41FA5}">
                      <a16:colId xmlns:a16="http://schemas.microsoft.com/office/drawing/2014/main" val="20002"/>
                    </a:ext>
                  </a:extLst>
                </a:gridCol>
                <a:gridCol w="2610933">
                  <a:extLst>
                    <a:ext uri="{9D8B030D-6E8A-4147-A177-3AD203B41FA5}">
                      <a16:colId xmlns:a16="http://schemas.microsoft.com/office/drawing/2014/main" val="20003"/>
                    </a:ext>
                  </a:extLst>
                </a:gridCol>
              </a:tblGrid>
              <a:tr h="281479">
                <a:tc>
                  <a:txBody>
                    <a:bodyPr/>
                    <a:lstStyle/>
                    <a:p>
                      <a:pPr algn="l"/>
                      <a:r>
                        <a:rPr lang="en-US" sz="1600" dirty="0">
                          <a:solidFill>
                            <a:srgbClr val="92D050"/>
                          </a:solidFill>
                          <a:latin typeface="Arial" panose="020B0604020202020204" pitchFamily="34" charset="0"/>
                          <a:cs typeface="Arial" panose="020B0604020202020204" pitchFamily="34" charset="0"/>
                        </a:rPr>
                        <a:t>Grantees</a:t>
                      </a:r>
                    </a:p>
                  </a:txBody>
                  <a:tcPr anchor="ctr">
                    <a:solidFill>
                      <a:schemeClr val="accent1">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92D050"/>
                          </a:solidFill>
                          <a:latin typeface="Arial" panose="020B0604020202020204" pitchFamily="34" charset="0"/>
                          <a:cs typeface="Arial" panose="020B0604020202020204" pitchFamily="34" charset="0"/>
                        </a:rPr>
                        <a:t>Technology  Partner</a:t>
                      </a:r>
                      <a:r>
                        <a:rPr lang="en-US" sz="1400" b="0" dirty="0">
                          <a:solidFill>
                            <a:schemeClr val="tx1"/>
                          </a:solidFill>
                          <a:latin typeface="Arial" panose="020B0604020202020204" pitchFamily="34" charset="0"/>
                          <a:cs typeface="Arial" panose="020B0604020202020204" pitchFamily="34" charset="0"/>
                        </a:rPr>
                        <a:t> </a:t>
                      </a:r>
                      <a:endParaRPr lang="en-US" sz="1600" dirty="0">
                        <a:solidFill>
                          <a:srgbClr val="92D050"/>
                        </a:solidFill>
                        <a:latin typeface="Arial" panose="020B0604020202020204" pitchFamily="34" charset="0"/>
                        <a:cs typeface="Arial" panose="020B0604020202020204" pitchFamily="34" charset="0"/>
                      </a:endParaRPr>
                    </a:p>
                  </a:txBody>
                  <a:tcPr anchor="ctr">
                    <a:solidFill>
                      <a:schemeClr val="accent1">
                        <a:lumMod val="50000"/>
                      </a:schemeClr>
                    </a:solidFill>
                  </a:tcPr>
                </a:tc>
                <a:tc>
                  <a:txBody>
                    <a:bodyPr/>
                    <a:lstStyle/>
                    <a:p>
                      <a:pPr algn="l"/>
                      <a:r>
                        <a:rPr lang="en-US" sz="1600" dirty="0">
                          <a:solidFill>
                            <a:srgbClr val="92D050"/>
                          </a:solidFill>
                          <a:latin typeface="Arial" panose="020B0604020202020204" pitchFamily="34" charset="0"/>
                          <a:cs typeface="Arial" panose="020B0604020202020204" pitchFamily="34" charset="0"/>
                        </a:rPr>
                        <a:t>  RHIO’s</a:t>
                      </a:r>
                    </a:p>
                  </a:txBody>
                  <a:tcPr anchor="ctr">
                    <a:solidFill>
                      <a:schemeClr val="accent1">
                        <a:lumMod val="50000"/>
                      </a:schemeClr>
                    </a:solidFill>
                  </a:tcPr>
                </a:tc>
                <a:tc>
                  <a:txBody>
                    <a:bodyPr/>
                    <a:lstStyle/>
                    <a:p>
                      <a:pPr algn="l"/>
                      <a:r>
                        <a:rPr lang="en-US" sz="1600" dirty="0">
                          <a:solidFill>
                            <a:srgbClr val="92D050"/>
                          </a:solidFill>
                          <a:latin typeface="Arial" panose="020B0604020202020204" pitchFamily="34" charset="0"/>
                          <a:cs typeface="Arial" panose="020B0604020202020204" pitchFamily="34" charset="0"/>
                        </a:rPr>
                        <a:t>   Service Providers</a:t>
                      </a:r>
                    </a:p>
                  </a:txBody>
                  <a:tcPr anchor="ctr">
                    <a:solidFill>
                      <a:schemeClr val="accent1">
                        <a:lumMod val="50000"/>
                      </a:schemeClr>
                    </a:solidFill>
                  </a:tcPr>
                </a:tc>
                <a:extLst>
                  <a:ext uri="{0D108BD9-81ED-4DB2-BD59-A6C34878D82A}">
                    <a16:rowId xmlns:a16="http://schemas.microsoft.com/office/drawing/2014/main" val="10000"/>
                  </a:ext>
                </a:extLst>
              </a:tr>
              <a:tr h="778438">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300" dirty="0">
                          <a:solidFill>
                            <a:schemeClr val="bg1"/>
                          </a:solidFill>
                          <a:latin typeface="Arial" panose="020B0604020202020204" pitchFamily="34" charset="0"/>
                          <a:cs typeface="Arial" panose="020B0604020202020204" pitchFamily="34" charset="0"/>
                        </a:rPr>
                        <a:t>Healthy</a:t>
                      </a:r>
                      <a:r>
                        <a:rPr lang="en-US" sz="1300" baseline="0" dirty="0">
                          <a:solidFill>
                            <a:schemeClr val="bg1"/>
                          </a:solidFill>
                          <a:latin typeface="Arial" panose="020B0604020202020204" pitchFamily="34" charset="0"/>
                          <a:cs typeface="Arial" panose="020B0604020202020204" pitchFamily="34" charset="0"/>
                        </a:rPr>
                        <a:t> Baby </a:t>
                      </a:r>
                      <a:r>
                        <a:rPr lang="en-US" sz="1300" dirty="0">
                          <a:solidFill>
                            <a:schemeClr val="bg1"/>
                          </a:solidFill>
                          <a:latin typeface="Arial" panose="020B0604020202020204" pitchFamily="34" charset="0"/>
                          <a:cs typeface="Arial" panose="020B0604020202020204" pitchFamily="34" charset="0"/>
                        </a:rPr>
                        <a:t>Network (HBN). A CBO, and also a MICHC provider.</a:t>
                      </a:r>
                    </a:p>
                  </a:txBody>
                  <a:tcPr anchor="ctr">
                    <a:solidFill>
                      <a:schemeClr val="accent1">
                        <a:lumMod val="50000"/>
                      </a:schemeClr>
                    </a:solidFill>
                  </a:tcPr>
                </a:tc>
                <a:tc row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0" dirty="0">
                          <a:solidFill>
                            <a:schemeClr val="bg1"/>
                          </a:solidFill>
                          <a:latin typeface="Arial" panose="020B0604020202020204" pitchFamily="34" charset="0"/>
                          <a:cs typeface="Arial" panose="020B0604020202020204" pitchFamily="34" charset="0"/>
                        </a:rPr>
                        <a:t>PeerPlace</a:t>
                      </a:r>
                      <a:r>
                        <a:rPr lang="en-US" sz="1300" b="0" baseline="0" dirty="0">
                          <a:solidFill>
                            <a:schemeClr val="bg1"/>
                          </a:solidFill>
                          <a:latin typeface="Arial" panose="020B0604020202020204" pitchFamily="34" charset="0"/>
                          <a:cs typeface="Arial" panose="020B0604020202020204" pitchFamily="34" charset="0"/>
                        </a:rPr>
                        <a:t> Networks (Web-based Systems)</a:t>
                      </a:r>
                      <a:endParaRPr lang="en-US" sz="1300" b="0" dirty="0">
                        <a:solidFill>
                          <a:schemeClr val="bg1"/>
                        </a:solidFill>
                        <a:latin typeface="Arial" panose="020B0604020202020204" pitchFamily="34" charset="0"/>
                        <a:cs typeface="Arial" panose="020B0604020202020204" pitchFamily="34" charset="0"/>
                      </a:endParaRPr>
                    </a:p>
                    <a:p>
                      <a:pPr algn="l"/>
                      <a:endParaRPr lang="en-US" sz="1300" dirty="0">
                        <a:solidFill>
                          <a:schemeClr val="bg1"/>
                        </a:solidFill>
                        <a:latin typeface="Arial" panose="020B0604020202020204" pitchFamily="34" charset="0"/>
                        <a:cs typeface="Arial" panose="020B0604020202020204" pitchFamily="34" charset="0"/>
                      </a:endParaRPr>
                    </a:p>
                  </a:txBody>
                  <a:tcPr anchor="ctr">
                    <a:solidFill>
                      <a:schemeClr val="accent1">
                        <a:lumMod val="50000"/>
                      </a:schemeClr>
                    </a:solidFill>
                  </a:tcPr>
                </a:tc>
                <a:tc rowSpan="2">
                  <a:txBody>
                    <a:bodyPr/>
                    <a:lstStyle/>
                    <a:p>
                      <a:pPr algn="l"/>
                      <a:r>
                        <a:rPr lang="en-US" sz="1300" dirty="0">
                          <a:solidFill>
                            <a:schemeClr val="bg1"/>
                          </a:solidFill>
                          <a:latin typeface="Arial" panose="020B0604020202020204" pitchFamily="34" charset="0"/>
                          <a:cs typeface="Arial" panose="020B0604020202020204" pitchFamily="34" charset="0"/>
                        </a:rPr>
                        <a:t>Greater Rochester Regional Health Information Organization (GRRHIO)</a:t>
                      </a:r>
                    </a:p>
                  </a:txBody>
                  <a:tcPr anchor="ctr">
                    <a:solidFill>
                      <a:schemeClr val="accent1">
                        <a:lumMod val="50000"/>
                      </a:schemeClr>
                    </a:solidFill>
                  </a:tcPr>
                </a:tc>
                <a:tc rowSpan="5">
                  <a:txBody>
                    <a:bodyPr/>
                    <a:lstStyle/>
                    <a:p>
                      <a:pPr marL="112713" marR="0" lvl="0" indent="-1127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dirty="0">
                          <a:solidFill>
                            <a:schemeClr val="bg1"/>
                          </a:solidFill>
                          <a:latin typeface="Arial" panose="020B0604020202020204" pitchFamily="34" charset="0"/>
                          <a:cs typeface="Arial" panose="020B0604020202020204" pitchFamily="34" charset="0"/>
                        </a:rPr>
                        <a:t>Prenatal Care Providers</a:t>
                      </a:r>
                    </a:p>
                    <a:p>
                      <a:pPr marL="112713" indent="-112713" algn="l">
                        <a:buFont typeface="Arial" panose="020B0604020202020204" pitchFamily="34" charset="0"/>
                        <a:buChar char="•"/>
                      </a:pPr>
                      <a:r>
                        <a:rPr lang="en-US" sz="1300" dirty="0">
                          <a:solidFill>
                            <a:schemeClr val="bg1"/>
                          </a:solidFill>
                          <a:latin typeface="Arial" panose="020B0604020202020204" pitchFamily="34" charset="0"/>
                          <a:cs typeface="Arial" panose="020B0604020202020204" pitchFamily="34" charset="0"/>
                        </a:rPr>
                        <a:t>Hospitals/Medical Centers</a:t>
                      </a:r>
                    </a:p>
                    <a:p>
                      <a:pPr marL="112713" indent="-112713" algn="l">
                        <a:buFont typeface="Arial" panose="020B0604020202020204" pitchFamily="34" charset="0"/>
                        <a:buChar char="•"/>
                      </a:pPr>
                      <a:r>
                        <a:rPr lang="en-US" sz="1300" dirty="0">
                          <a:solidFill>
                            <a:schemeClr val="bg1"/>
                          </a:solidFill>
                          <a:latin typeface="Arial" panose="020B0604020202020204" pitchFamily="34" charset="0"/>
                          <a:cs typeface="Arial" panose="020B0604020202020204" pitchFamily="34" charset="0"/>
                        </a:rPr>
                        <a:t>Social Service Agencies</a:t>
                      </a:r>
                    </a:p>
                    <a:p>
                      <a:pPr marL="112713" indent="-112713" algn="l">
                        <a:buFont typeface="Arial" panose="020B0604020202020204" pitchFamily="34" charset="0"/>
                        <a:buChar char="•"/>
                      </a:pPr>
                      <a:r>
                        <a:rPr lang="en-US" sz="1300" dirty="0">
                          <a:solidFill>
                            <a:schemeClr val="bg1"/>
                          </a:solidFill>
                          <a:latin typeface="Arial" panose="020B0604020202020204" pitchFamily="34" charset="0"/>
                          <a:cs typeface="Arial" panose="020B0604020202020204" pitchFamily="34" charset="0"/>
                        </a:rPr>
                        <a:t>Home Visiting Programs</a:t>
                      </a:r>
                    </a:p>
                    <a:p>
                      <a:pPr marL="112713" indent="-112713" algn="l">
                        <a:buFont typeface="Arial" panose="020B0604020202020204" pitchFamily="34" charset="0"/>
                        <a:buChar char="•"/>
                      </a:pPr>
                      <a:r>
                        <a:rPr lang="en-US" sz="1300" dirty="0">
                          <a:solidFill>
                            <a:schemeClr val="bg1"/>
                          </a:solidFill>
                          <a:latin typeface="Arial" panose="020B0604020202020204" pitchFamily="34" charset="0"/>
                          <a:cs typeface="Arial" panose="020B0604020202020204" pitchFamily="34" charset="0"/>
                        </a:rPr>
                        <a:t>FQHC’s</a:t>
                      </a:r>
                    </a:p>
                    <a:p>
                      <a:pPr marL="112713" indent="-112713" algn="l">
                        <a:buFont typeface="Arial" panose="020B0604020202020204" pitchFamily="34" charset="0"/>
                        <a:buChar char="•"/>
                      </a:pPr>
                      <a:r>
                        <a:rPr lang="en-US" sz="1300" dirty="0">
                          <a:solidFill>
                            <a:schemeClr val="bg1"/>
                          </a:solidFill>
                          <a:latin typeface="Arial" panose="020B0604020202020204" pitchFamily="34" charset="0"/>
                          <a:cs typeface="Arial" panose="020B0604020202020204" pitchFamily="34" charset="0"/>
                        </a:rPr>
                        <a:t>MMCO’s</a:t>
                      </a:r>
                    </a:p>
                    <a:p>
                      <a:pPr marL="112713" indent="-112713" algn="l">
                        <a:buFont typeface="Arial" panose="020B0604020202020204" pitchFamily="34" charset="0"/>
                        <a:buChar char="•"/>
                      </a:pPr>
                      <a:r>
                        <a:rPr lang="en-US" sz="1300" dirty="0">
                          <a:solidFill>
                            <a:schemeClr val="bg1"/>
                          </a:solidFill>
                          <a:latin typeface="Arial" panose="020B0604020202020204" pitchFamily="34" charset="0"/>
                          <a:cs typeface="Arial" panose="020B0604020202020204" pitchFamily="34" charset="0"/>
                        </a:rPr>
                        <a:t>Community Based Org’s</a:t>
                      </a:r>
                    </a:p>
                    <a:p>
                      <a:pPr marL="112713" indent="-112713" algn="l">
                        <a:buFont typeface="Arial" panose="020B0604020202020204" pitchFamily="34" charset="0"/>
                        <a:buChar char="•"/>
                      </a:pPr>
                      <a:r>
                        <a:rPr lang="en-US" sz="1300" dirty="0">
                          <a:solidFill>
                            <a:schemeClr val="bg1"/>
                          </a:solidFill>
                          <a:latin typeface="Arial" panose="020B0604020202020204" pitchFamily="34" charset="0"/>
                          <a:cs typeface="Arial" panose="020B0604020202020204" pitchFamily="34" charset="0"/>
                        </a:rPr>
                        <a:t>Behavioral / Mental Health Outreach Programs</a:t>
                      </a:r>
                    </a:p>
                    <a:p>
                      <a:pPr marL="112713" marR="0" lvl="0" indent="-1127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dirty="0">
                          <a:solidFill>
                            <a:schemeClr val="bg1"/>
                          </a:solidFill>
                          <a:latin typeface="Arial" panose="020B0604020202020204" pitchFamily="34" charset="0"/>
                          <a:cs typeface="Arial" panose="020B0604020202020204" pitchFamily="34" charset="0"/>
                        </a:rPr>
                        <a:t>CHW’s</a:t>
                      </a:r>
                    </a:p>
                    <a:p>
                      <a:pPr marL="112713" marR="0" lvl="0" indent="-1127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dirty="0">
                          <a:solidFill>
                            <a:schemeClr val="bg1"/>
                          </a:solidFill>
                          <a:latin typeface="Arial" panose="020B0604020202020204" pitchFamily="34" charset="0"/>
                          <a:cs typeface="Arial" panose="020B0604020202020204" pitchFamily="34" charset="0"/>
                        </a:rPr>
                        <a:t>Others</a:t>
                      </a:r>
                    </a:p>
                    <a:p>
                      <a:pPr marL="112713" indent="-112713" algn="l">
                        <a:buFont typeface="Arial" panose="020B0604020202020204" pitchFamily="34" charset="0"/>
                        <a:buChar char="•"/>
                      </a:pPr>
                      <a:endParaRPr lang="en-US" sz="1300" dirty="0">
                        <a:solidFill>
                          <a:schemeClr val="bg1"/>
                        </a:solidFill>
                        <a:latin typeface="Arial" panose="020B0604020202020204" pitchFamily="34" charset="0"/>
                        <a:cs typeface="Arial" panose="020B0604020202020204" pitchFamily="34" charset="0"/>
                      </a:endParaRPr>
                    </a:p>
                    <a:p>
                      <a:pPr algn="l"/>
                      <a:endParaRPr lang="en-US" sz="1300" dirty="0">
                        <a:solidFill>
                          <a:schemeClr val="bg1"/>
                        </a:solidFill>
                        <a:latin typeface="Arial" panose="020B0604020202020204" pitchFamily="34" charset="0"/>
                        <a:cs typeface="Arial" panose="020B0604020202020204" pitchFamily="34" charset="0"/>
                      </a:endParaRPr>
                    </a:p>
                  </a:txBody>
                  <a:tcPr>
                    <a:solidFill>
                      <a:schemeClr val="accent1">
                        <a:lumMod val="50000"/>
                      </a:schemeClr>
                    </a:solidFill>
                  </a:tcPr>
                </a:tc>
                <a:extLst>
                  <a:ext uri="{0D108BD9-81ED-4DB2-BD59-A6C34878D82A}">
                    <a16:rowId xmlns:a16="http://schemas.microsoft.com/office/drawing/2014/main" val="10001"/>
                  </a:ext>
                </a:extLst>
              </a:tr>
              <a:tr h="117488">
                <a:tc rowSpan="2">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300" dirty="0">
                          <a:solidFill>
                            <a:schemeClr val="bg1"/>
                          </a:solidFill>
                          <a:latin typeface="Arial" panose="020B0604020202020204" pitchFamily="34" charset="0"/>
                          <a:cs typeface="Arial" panose="020B0604020202020204" pitchFamily="34" charset="0"/>
                        </a:rPr>
                        <a:t>Onondaga County Health Dept. (OCDH). Also a MICHC provider.</a:t>
                      </a:r>
                    </a:p>
                  </a:txBody>
                  <a:tcPr anchor="ctr">
                    <a:solidFill>
                      <a:schemeClr val="accent1">
                        <a:lumMod val="5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2"/>
                  </a:ext>
                </a:extLst>
              </a:tr>
              <a:tr h="553293">
                <a:tc vMerge="1">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1400" dirty="0">
                        <a:solidFill>
                          <a:schemeClr val="bg1"/>
                        </a:solidFill>
                        <a:latin typeface="Arial" panose="020B0604020202020204" pitchFamily="34" charset="0"/>
                        <a:cs typeface="Arial" panose="020B0604020202020204" pitchFamily="34" charset="0"/>
                      </a:endParaRPr>
                    </a:p>
                  </a:txBody>
                  <a:tcPr>
                    <a:solidFill>
                      <a:schemeClr val="accent1">
                        <a:lumMod val="50000"/>
                      </a:schemeClr>
                    </a:solidFill>
                  </a:tcPr>
                </a:tc>
                <a:tc vMerge="1">
                  <a:txBody>
                    <a:bodyPr/>
                    <a:lstStyle/>
                    <a:p>
                      <a:pPr algn="l"/>
                      <a:endParaRPr lang="en-US" sz="1400" dirty="0">
                        <a:latin typeface="Arial" panose="020B0604020202020204" pitchFamily="34" charset="0"/>
                        <a:cs typeface="Arial" panose="020B0604020202020204" pitchFamily="34" charset="0"/>
                      </a:endParaRPr>
                    </a:p>
                  </a:txBody>
                  <a:tcPr>
                    <a:solidFill>
                      <a:srgbClr val="00B0F0">
                        <a:alpha val="5000"/>
                      </a:srgbClr>
                    </a:solidFill>
                  </a:tcPr>
                </a:tc>
                <a:tc>
                  <a:txBody>
                    <a:bodyPr/>
                    <a:lstStyle/>
                    <a:p>
                      <a:pPr algn="l"/>
                      <a:endParaRPr lang="en-US" sz="1300" dirty="0">
                        <a:solidFill>
                          <a:schemeClr val="bg1"/>
                        </a:solidFill>
                        <a:latin typeface="Arial" panose="020B0604020202020204" pitchFamily="34" charset="0"/>
                        <a:cs typeface="Arial" panose="020B0604020202020204" pitchFamily="34" charset="0"/>
                      </a:endParaRPr>
                    </a:p>
                    <a:p>
                      <a:pPr algn="l"/>
                      <a:r>
                        <a:rPr lang="en-US" sz="1300" dirty="0">
                          <a:solidFill>
                            <a:schemeClr val="bg1"/>
                          </a:solidFill>
                          <a:latin typeface="Arial" panose="020B0604020202020204" pitchFamily="34" charset="0"/>
                          <a:cs typeface="Arial" panose="020B0604020202020204" pitchFamily="34" charset="0"/>
                        </a:rPr>
                        <a:t>HealtheConnections</a:t>
                      </a:r>
                      <a:r>
                        <a:rPr lang="en-US" sz="1300" baseline="0" dirty="0">
                          <a:solidFill>
                            <a:schemeClr val="bg1"/>
                          </a:solidFill>
                          <a:latin typeface="Arial" panose="020B0604020202020204" pitchFamily="34" charset="0"/>
                          <a:cs typeface="Arial" panose="020B0604020202020204" pitchFamily="34" charset="0"/>
                        </a:rPr>
                        <a:t> (HeC)</a:t>
                      </a:r>
                      <a:endParaRPr lang="en-US" sz="1300" dirty="0">
                        <a:solidFill>
                          <a:schemeClr val="bg1"/>
                        </a:solidFill>
                        <a:latin typeface="Arial" panose="020B0604020202020204" pitchFamily="34" charset="0"/>
                        <a:cs typeface="Arial" panose="020B0604020202020204" pitchFamily="34" charset="0"/>
                      </a:endParaRPr>
                    </a:p>
                  </a:txBody>
                  <a:tcPr>
                    <a:solidFill>
                      <a:schemeClr val="accent1">
                        <a:lumMod val="50000"/>
                      </a:schemeClr>
                    </a:solidFill>
                  </a:tcPr>
                </a:tc>
                <a:tc vMerge="1">
                  <a:txBody>
                    <a:bodyPr/>
                    <a:lstStyle/>
                    <a:p>
                      <a:pPr algn="l"/>
                      <a:endParaRPr lang="en-US" sz="1400" dirty="0">
                        <a:latin typeface="Arial" panose="020B0604020202020204" pitchFamily="34" charset="0"/>
                        <a:cs typeface="Arial" panose="020B0604020202020204" pitchFamily="34" charset="0"/>
                      </a:endParaRPr>
                    </a:p>
                  </a:txBody>
                  <a:tcPr>
                    <a:solidFill>
                      <a:srgbClr val="00B0F0">
                        <a:alpha val="5000"/>
                      </a:srgbClr>
                    </a:solidFill>
                  </a:tcPr>
                </a:tc>
                <a:extLst>
                  <a:ext uri="{0D108BD9-81ED-4DB2-BD59-A6C34878D82A}">
                    <a16:rowId xmlns:a16="http://schemas.microsoft.com/office/drawing/2014/main" val="10003"/>
                  </a:ext>
                </a:extLst>
              </a:tr>
              <a:tr h="671119">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300" dirty="0">
                          <a:solidFill>
                            <a:schemeClr val="bg1"/>
                          </a:solidFill>
                          <a:latin typeface="Arial" panose="020B0604020202020204" pitchFamily="34" charset="0"/>
                          <a:cs typeface="Arial" panose="020B0604020202020204" pitchFamily="34" charset="0"/>
                        </a:rPr>
                        <a:t>Brooklyn Perinatal Network (BPN) – A community based orgn.</a:t>
                      </a:r>
                    </a:p>
                  </a:txBody>
                  <a:tcPr anchor="ctr">
                    <a:solidFill>
                      <a:schemeClr val="accent1">
                        <a:lumMod val="50000"/>
                      </a:schemeClr>
                    </a:solidFill>
                  </a:tcPr>
                </a:tc>
                <a:tc vMerge="1">
                  <a:txBody>
                    <a:bodyPr/>
                    <a:lstStyle/>
                    <a:p>
                      <a:endParaRPr lang="en-US"/>
                    </a:p>
                  </a:txBody>
                  <a:tcPr/>
                </a:tc>
                <a:tc>
                  <a:txBody>
                    <a:bodyPr/>
                    <a:lstStyle/>
                    <a:p>
                      <a:pPr algn="l"/>
                      <a:r>
                        <a:rPr lang="en-US" sz="1300" dirty="0">
                          <a:solidFill>
                            <a:schemeClr val="bg1"/>
                          </a:solidFill>
                          <a:latin typeface="Arial" panose="020B0604020202020204" pitchFamily="34" charset="0"/>
                          <a:cs typeface="Arial" panose="020B0604020202020204" pitchFamily="34" charset="0"/>
                        </a:rPr>
                        <a:t>Healthix </a:t>
                      </a:r>
                    </a:p>
                  </a:txBody>
                  <a:tcPr anchor="ctr">
                    <a:solidFill>
                      <a:schemeClr val="accent1">
                        <a:lumMod val="50000"/>
                      </a:schemeClr>
                    </a:solidFill>
                  </a:tcPr>
                </a:tc>
                <a:tc vMerge="1">
                  <a:txBody>
                    <a:bodyPr/>
                    <a:lstStyle/>
                    <a:p>
                      <a:endParaRPr lang="en-US"/>
                    </a:p>
                  </a:txBody>
                  <a:tcPr/>
                </a:tc>
                <a:extLst>
                  <a:ext uri="{0D108BD9-81ED-4DB2-BD59-A6C34878D82A}">
                    <a16:rowId xmlns:a16="http://schemas.microsoft.com/office/drawing/2014/main" val="1561178129"/>
                  </a:ext>
                </a:extLst>
              </a:tr>
              <a:tr h="712505">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300" dirty="0">
                          <a:solidFill>
                            <a:schemeClr val="bg1"/>
                          </a:solidFill>
                          <a:latin typeface="Arial" panose="020B0604020202020204" pitchFamily="34" charset="0"/>
                          <a:cs typeface="Arial" panose="020B0604020202020204" pitchFamily="34" charset="0"/>
                        </a:rPr>
                        <a:t>Lower Hudson Valley Perinatal Network </a:t>
                      </a:r>
                      <a:r>
                        <a:rPr lang="en-US" sz="1300" dirty="0">
                          <a:solidFill>
                            <a:srgbClr val="FF0000"/>
                          </a:solidFill>
                          <a:latin typeface="Arial" panose="020B0604020202020204" pitchFamily="34" charset="0"/>
                          <a:cs typeface="Arial" panose="020B0604020202020204" pitchFamily="34" charset="0"/>
                        </a:rPr>
                        <a:t>Discontinued - April 2017</a:t>
                      </a:r>
                      <a:endParaRPr lang="en-US" sz="1300" dirty="0">
                        <a:solidFill>
                          <a:schemeClr val="bg1"/>
                        </a:solidFill>
                        <a:latin typeface="Arial" panose="020B0604020202020204" pitchFamily="34" charset="0"/>
                        <a:cs typeface="Arial" panose="020B0604020202020204" pitchFamily="34" charset="0"/>
                      </a:endParaRPr>
                    </a:p>
                  </a:txBody>
                  <a:tcPr anchor="ctr">
                    <a:solidFill>
                      <a:schemeClr val="accent1">
                        <a:lumMod val="50000"/>
                      </a:schemeClr>
                    </a:solidFill>
                  </a:tcPr>
                </a:tc>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solidFill>
                            <a:schemeClr val="bg1"/>
                          </a:solidFill>
                          <a:latin typeface="Arial" panose="020B0604020202020204" pitchFamily="34" charset="0"/>
                          <a:cs typeface="Arial" panose="020B0604020202020204" pitchFamily="34" charset="0"/>
                        </a:rPr>
                        <a:t>HealthlinkNY</a:t>
                      </a:r>
                    </a:p>
                  </a:txBody>
                  <a:tcPr anchor="ctr">
                    <a:solidFill>
                      <a:schemeClr val="accent1">
                        <a:lumMod val="50000"/>
                      </a:schemeClr>
                    </a:solidFill>
                  </a:tcPr>
                </a:tc>
                <a:tc vMerge="1">
                  <a:txBody>
                    <a:bodyPr/>
                    <a:lstStyle/>
                    <a:p>
                      <a:endParaRPr lang="en-US"/>
                    </a:p>
                  </a:txBody>
                  <a:tcPr/>
                </a:tc>
                <a:extLst>
                  <a:ext uri="{0D108BD9-81ED-4DB2-BD59-A6C34878D82A}">
                    <a16:rowId xmlns:a16="http://schemas.microsoft.com/office/drawing/2014/main" val="2935157604"/>
                  </a:ext>
                </a:extLst>
              </a:tr>
            </a:tbl>
          </a:graphicData>
        </a:graphic>
      </p:graphicFrame>
    </p:spTree>
    <p:extLst>
      <p:ext uri="{BB962C8B-B14F-4D97-AF65-F5344CB8AC3E}">
        <p14:creationId xmlns:p14="http://schemas.microsoft.com/office/powerpoint/2010/main" val="621908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AF646-FE7A-44E7-BF6B-F3F2A5A8DDAF}"/>
              </a:ext>
            </a:extLst>
          </p:cNvPr>
          <p:cNvSpPr>
            <a:spLocks noGrp="1"/>
          </p:cNvSpPr>
          <p:nvPr>
            <p:ph type="title"/>
          </p:nvPr>
        </p:nvSpPr>
        <p:spPr>
          <a:xfrm>
            <a:off x="549955" y="433313"/>
            <a:ext cx="7886700" cy="523220"/>
          </a:xfrm>
          <a:noFill/>
          <a:ln>
            <a:noFill/>
          </a:ln>
        </p:spPr>
        <p:txBody>
          <a:bodyPr wrap="square" rtlCol="0">
            <a:spAutoFit/>
          </a:bodyPr>
          <a:lstStyle/>
          <a:p>
            <a:pPr algn="l"/>
            <a:r>
              <a:rPr lang="en-US" sz="2800" b="1" dirty="0">
                <a:solidFill>
                  <a:srgbClr val="92D050"/>
                </a:solidFill>
                <a:latin typeface="Arial" panose="020B0604020202020204" pitchFamily="34" charset="0"/>
                <a:ea typeface="+mn-ea"/>
                <a:cs typeface="Arial" panose="020B0604020202020204" pitchFamily="34" charset="0"/>
              </a:rPr>
              <a:t>Accomplishments So Far</a:t>
            </a:r>
          </a:p>
        </p:txBody>
      </p:sp>
      <p:sp>
        <p:nvSpPr>
          <p:cNvPr id="3" name="Content Placeholder 2">
            <a:extLst>
              <a:ext uri="{FF2B5EF4-FFF2-40B4-BE49-F238E27FC236}">
                <a16:creationId xmlns:a16="http://schemas.microsoft.com/office/drawing/2014/main" id="{2A262683-DAE0-40EA-B43F-EEA64D35FF3A}"/>
              </a:ext>
            </a:extLst>
          </p:cNvPr>
          <p:cNvSpPr>
            <a:spLocks noGrp="1"/>
          </p:cNvSpPr>
          <p:nvPr>
            <p:ph idx="1"/>
          </p:nvPr>
        </p:nvSpPr>
        <p:spPr>
          <a:xfrm>
            <a:off x="347794" y="1054298"/>
            <a:ext cx="8050761" cy="3263503"/>
          </a:xfrm>
        </p:spPr>
        <p:txBody>
          <a:bodyPr/>
          <a:lstStyle/>
          <a:p>
            <a:pPr marL="512762" indent="-285750">
              <a:spcBef>
                <a:spcPts val="300"/>
              </a:spcBef>
              <a:buFont typeface="Wingdings" panose="05000000000000000000" pitchFamily="2" charset="2"/>
              <a:buChar char="v"/>
            </a:pPr>
            <a:r>
              <a:rPr lang="en-US" sz="1600" dirty="0"/>
              <a:t>Integrating DOH 5007 form, scalable HIT systems and DOH statistical summary reports are developed, tested and implemented for the three projects. </a:t>
            </a:r>
          </a:p>
          <a:p>
            <a:pPr marL="512762" indent="-285750">
              <a:spcBef>
                <a:spcPts val="300"/>
              </a:spcBef>
              <a:buFont typeface="Wingdings" panose="05000000000000000000" pitchFamily="2" charset="2"/>
              <a:buChar char="v"/>
            </a:pPr>
            <a:endParaRPr lang="en-US" sz="1100" dirty="0"/>
          </a:p>
          <a:p>
            <a:pPr marL="512762" indent="-285750">
              <a:spcBef>
                <a:spcPts val="300"/>
              </a:spcBef>
              <a:buFont typeface="Wingdings" panose="05000000000000000000" pitchFamily="2" charset="2"/>
              <a:buChar char="v"/>
            </a:pPr>
            <a:r>
              <a:rPr lang="en-US" sz="1600" dirty="0"/>
              <a:t>Consent language approved by DOH Division of Legal Affairs.</a:t>
            </a:r>
          </a:p>
          <a:p>
            <a:pPr marL="403225" indent="-176213">
              <a:spcBef>
                <a:spcPts val="300"/>
              </a:spcBef>
              <a:buFont typeface="Wingdings" panose="05000000000000000000" pitchFamily="2" charset="2"/>
              <a:buChar char="v"/>
            </a:pPr>
            <a:endParaRPr lang="en-US" sz="1100" dirty="0"/>
          </a:p>
          <a:p>
            <a:pPr marL="512762" indent="-285750">
              <a:spcBef>
                <a:spcPts val="300"/>
              </a:spcBef>
              <a:buFont typeface="Wingdings" panose="05000000000000000000" pitchFamily="2" charset="2"/>
              <a:buChar char="v"/>
            </a:pPr>
            <a:r>
              <a:rPr lang="en-US" sz="1600" dirty="0"/>
              <a:t>Two versions of PRF were deployed to limit access to PHI for non-clinical providers.</a:t>
            </a:r>
          </a:p>
          <a:p>
            <a:pPr marL="403225" indent="-176213">
              <a:spcBef>
                <a:spcPts val="300"/>
              </a:spcBef>
              <a:buFont typeface="Wingdings" panose="05000000000000000000" pitchFamily="2" charset="2"/>
              <a:buChar char="v"/>
            </a:pPr>
            <a:endParaRPr lang="en-US" sz="1200" dirty="0"/>
          </a:p>
          <a:p>
            <a:pPr marL="512762" indent="-285750">
              <a:spcBef>
                <a:spcPts val="300"/>
              </a:spcBef>
              <a:buFont typeface="Wingdings" panose="05000000000000000000" pitchFamily="2" charset="2"/>
              <a:buChar char="v"/>
            </a:pPr>
            <a:r>
              <a:rPr lang="en-US" sz="1600" dirty="0"/>
              <a:t>All three projects connection/re-connection established with the RHIOs’. Perinatal Care Summaries available at the RHIOs, with client consent.</a:t>
            </a:r>
          </a:p>
        </p:txBody>
      </p:sp>
      <p:sp>
        <p:nvSpPr>
          <p:cNvPr id="4" name="Rectangle 43">
            <a:extLst>
              <a:ext uri="{FF2B5EF4-FFF2-40B4-BE49-F238E27FC236}">
                <a16:creationId xmlns:a16="http://schemas.microsoft.com/office/drawing/2014/main" id="{8F0B5D83-66DA-4F91-970F-4BA814619B78}"/>
              </a:ext>
            </a:extLst>
          </p:cNvPr>
          <p:cNvSpPr>
            <a:spLocks noChangeAspect="1" noChangeArrowheads="1"/>
          </p:cNvSpPr>
          <p:nvPr/>
        </p:nvSpPr>
        <p:spPr bwMode="gray">
          <a:xfrm>
            <a:off x="366161" y="4496431"/>
            <a:ext cx="8480788" cy="384429"/>
          </a:xfrm>
          <a:prstGeom prst="rect">
            <a:avLst/>
          </a:prstGeom>
          <a:solidFill>
            <a:schemeClr val="bg1"/>
          </a:solidFill>
          <a:ln w="22225" algn="ctr">
            <a:solidFill>
              <a:srgbClr val="92D400"/>
            </a:solidFill>
            <a:miter lim="800000"/>
            <a:headEnd/>
            <a:tailEnd/>
          </a:ln>
        </p:spPr>
        <p:txBody>
          <a:bodyPr tIns="36576" bIns="36576" anchor="ctr"/>
          <a:lstStyle/>
          <a:p>
            <a:r>
              <a:rPr lang="en-US" sz="1400" b="1" dirty="0">
                <a:solidFill>
                  <a:schemeClr val="accent1">
                    <a:lumMod val="50000"/>
                  </a:schemeClr>
                </a:solidFill>
                <a:latin typeface="Arial" panose="020B0604020202020204" pitchFamily="34" charset="0"/>
                <a:cs typeface="Arial" panose="020B0604020202020204" pitchFamily="34" charset="0"/>
              </a:rPr>
              <a:t>           HIT systems went live on 2/26/18 for all three projects – with full data collection 9/18. </a:t>
            </a:r>
          </a:p>
        </p:txBody>
      </p:sp>
      <p:sp>
        <p:nvSpPr>
          <p:cNvPr id="5" name="Freeform 44">
            <a:extLst>
              <a:ext uri="{FF2B5EF4-FFF2-40B4-BE49-F238E27FC236}">
                <a16:creationId xmlns:a16="http://schemas.microsoft.com/office/drawing/2014/main" id="{7446620D-4D37-42B0-997A-E86B8E2C3924}"/>
              </a:ext>
            </a:extLst>
          </p:cNvPr>
          <p:cNvSpPr>
            <a:spLocks/>
          </p:cNvSpPr>
          <p:nvPr/>
        </p:nvSpPr>
        <p:spPr bwMode="auto">
          <a:xfrm>
            <a:off x="437652" y="4531454"/>
            <a:ext cx="395267" cy="314382"/>
          </a:xfrm>
          <a:custGeom>
            <a:avLst/>
            <a:gdLst>
              <a:gd name="T0" fmla="*/ 2147483647 w 1017"/>
              <a:gd name="T1" fmla="*/ 2147483647 h 1017"/>
              <a:gd name="T2" fmla="*/ 2147483647 w 1017"/>
              <a:gd name="T3" fmla="*/ 2147483647 h 1017"/>
              <a:gd name="T4" fmla="*/ 2147483647 w 1017"/>
              <a:gd name="T5" fmla="*/ 2147483647 h 1017"/>
              <a:gd name="T6" fmla="*/ 2147483647 w 1017"/>
              <a:gd name="T7" fmla="*/ 2147483647 h 1017"/>
              <a:gd name="T8" fmla="*/ 2147483647 w 1017"/>
              <a:gd name="T9" fmla="*/ 2147483647 h 1017"/>
              <a:gd name="T10" fmla="*/ 2147483647 w 1017"/>
              <a:gd name="T11" fmla="*/ 2147483647 h 1017"/>
              <a:gd name="T12" fmla="*/ 2147483647 w 1017"/>
              <a:gd name="T13" fmla="*/ 2147483647 h 1017"/>
              <a:gd name="T14" fmla="*/ 2147483647 w 1017"/>
              <a:gd name="T15" fmla="*/ 2147483647 h 1017"/>
              <a:gd name="T16" fmla="*/ 2147483647 w 1017"/>
              <a:gd name="T17" fmla="*/ 2147483647 h 1017"/>
              <a:gd name="T18" fmla="*/ 2147483647 w 1017"/>
              <a:gd name="T19" fmla="*/ 2147483647 h 1017"/>
              <a:gd name="T20" fmla="*/ 2147483647 w 1017"/>
              <a:gd name="T21" fmla="*/ 2147483647 h 1017"/>
              <a:gd name="T22" fmla="*/ 2147483647 w 1017"/>
              <a:gd name="T23" fmla="*/ 2147483647 h 1017"/>
              <a:gd name="T24" fmla="*/ 2147483647 w 1017"/>
              <a:gd name="T25" fmla="*/ 2147483647 h 1017"/>
              <a:gd name="T26" fmla="*/ 2147483647 w 1017"/>
              <a:gd name="T27" fmla="*/ 2147483647 h 1017"/>
              <a:gd name="T28" fmla="*/ 2147483647 w 1017"/>
              <a:gd name="T29" fmla="*/ 2147483647 h 1017"/>
              <a:gd name="T30" fmla="*/ 2147483647 w 1017"/>
              <a:gd name="T31" fmla="*/ 2147483647 h 1017"/>
              <a:gd name="T32" fmla="*/ 2147483647 w 1017"/>
              <a:gd name="T33" fmla="*/ 2147483647 h 1017"/>
              <a:gd name="T34" fmla="*/ 2147483647 w 1017"/>
              <a:gd name="T35" fmla="*/ 2147483647 h 1017"/>
              <a:gd name="T36" fmla="*/ 2147483647 w 1017"/>
              <a:gd name="T37" fmla="*/ 2147483647 h 1017"/>
              <a:gd name="T38" fmla="*/ 2147483647 w 1017"/>
              <a:gd name="T39" fmla="*/ 2147483647 h 1017"/>
              <a:gd name="T40" fmla="*/ 2147483647 w 1017"/>
              <a:gd name="T41" fmla="*/ 2147483647 h 1017"/>
              <a:gd name="T42" fmla="*/ 2147483647 w 1017"/>
              <a:gd name="T43" fmla="*/ 2147483647 h 1017"/>
              <a:gd name="T44" fmla="*/ 2147483647 w 1017"/>
              <a:gd name="T45" fmla="*/ 2147483647 h 1017"/>
              <a:gd name="T46" fmla="*/ 2147483647 w 1017"/>
              <a:gd name="T47" fmla="*/ 2147483647 h 1017"/>
              <a:gd name="T48" fmla="*/ 2147483647 w 1017"/>
              <a:gd name="T49" fmla="*/ 2147483647 h 1017"/>
              <a:gd name="T50" fmla="*/ 2147483647 w 1017"/>
              <a:gd name="T51" fmla="*/ 2147483647 h 1017"/>
              <a:gd name="T52" fmla="*/ 2147483647 w 1017"/>
              <a:gd name="T53" fmla="*/ 2147483647 h 1017"/>
              <a:gd name="T54" fmla="*/ 2147483647 w 1017"/>
              <a:gd name="T55" fmla="*/ 2147483647 h 1017"/>
              <a:gd name="T56" fmla="*/ 2147483647 w 1017"/>
              <a:gd name="T57" fmla="*/ 2147483647 h 1017"/>
              <a:gd name="T58" fmla="*/ 2147483647 w 1017"/>
              <a:gd name="T59" fmla="*/ 2147483647 h 1017"/>
              <a:gd name="T60" fmla="*/ 2147483647 w 1017"/>
              <a:gd name="T61" fmla="*/ 2147483647 h 1017"/>
              <a:gd name="T62" fmla="*/ 2147483647 w 1017"/>
              <a:gd name="T63" fmla="*/ 2147483647 h 1017"/>
              <a:gd name="T64" fmla="*/ 2147483647 w 1017"/>
              <a:gd name="T65" fmla="*/ 2147483647 h 1017"/>
              <a:gd name="T66" fmla="*/ 2147483647 w 1017"/>
              <a:gd name="T67" fmla="*/ 2147483647 h 1017"/>
              <a:gd name="T68" fmla="*/ 2147483647 w 1017"/>
              <a:gd name="T69" fmla="*/ 2147483647 h 1017"/>
              <a:gd name="T70" fmla="*/ 2147483647 w 1017"/>
              <a:gd name="T71" fmla="*/ 2147483647 h 1017"/>
              <a:gd name="T72" fmla="*/ 2147483647 w 1017"/>
              <a:gd name="T73" fmla="*/ 2147483647 h 1017"/>
              <a:gd name="T74" fmla="*/ 2147483647 w 1017"/>
              <a:gd name="T75" fmla="*/ 2147483647 h 1017"/>
              <a:gd name="T76" fmla="*/ 2147483647 w 1017"/>
              <a:gd name="T77" fmla="*/ 2147483647 h 1017"/>
              <a:gd name="T78" fmla="*/ 2147483647 w 1017"/>
              <a:gd name="T79" fmla="*/ 2147483647 h 1017"/>
              <a:gd name="T80" fmla="*/ 2147483647 w 1017"/>
              <a:gd name="T81" fmla="*/ 2147483647 h 1017"/>
              <a:gd name="T82" fmla="*/ 2147483647 w 1017"/>
              <a:gd name="T83" fmla="*/ 2147483647 h 1017"/>
              <a:gd name="T84" fmla="*/ 2147483647 w 1017"/>
              <a:gd name="T85" fmla="*/ 2147483647 h 1017"/>
              <a:gd name="T86" fmla="*/ 2147483647 w 1017"/>
              <a:gd name="T87" fmla="*/ 2147483647 h 1017"/>
              <a:gd name="T88" fmla="*/ 2147483647 w 1017"/>
              <a:gd name="T89" fmla="*/ 2147483647 h 1017"/>
              <a:gd name="T90" fmla="*/ 2147483647 w 1017"/>
              <a:gd name="T91" fmla="*/ 0 h 1017"/>
              <a:gd name="T92" fmla="*/ 2147483647 w 1017"/>
              <a:gd name="T93" fmla="*/ 2147483647 h 1017"/>
              <a:gd name="T94" fmla="*/ 2147483647 w 1017"/>
              <a:gd name="T95" fmla="*/ 2147483647 h 1017"/>
              <a:gd name="T96" fmla="*/ 2147483647 w 1017"/>
              <a:gd name="T97" fmla="*/ 2147483647 h 1017"/>
              <a:gd name="T98" fmla="*/ 2147483647 w 1017"/>
              <a:gd name="T99" fmla="*/ 2147483647 h 1017"/>
              <a:gd name="T100" fmla="*/ 2147483647 w 1017"/>
              <a:gd name="T101" fmla="*/ 2147483647 h 1017"/>
              <a:gd name="T102" fmla="*/ 2147483647 w 1017"/>
              <a:gd name="T103" fmla="*/ 2147483647 h 1017"/>
              <a:gd name="T104" fmla="*/ 2147483647 w 1017"/>
              <a:gd name="T105" fmla="*/ 2147483647 h 1017"/>
              <a:gd name="T106" fmla="*/ 2147483647 w 1017"/>
              <a:gd name="T107" fmla="*/ 2147483647 h 1017"/>
              <a:gd name="T108" fmla="*/ 2147483647 w 1017"/>
              <a:gd name="T109" fmla="*/ 2147483647 h 1017"/>
              <a:gd name="T110" fmla="*/ 2147483647 w 1017"/>
              <a:gd name="T111" fmla="*/ 2147483647 h 1017"/>
              <a:gd name="T112" fmla="*/ 2147483647 w 1017"/>
              <a:gd name="T113" fmla="*/ 2147483647 h 1017"/>
              <a:gd name="T114" fmla="*/ 2147483647 w 1017"/>
              <a:gd name="T115" fmla="*/ 2147483647 h 1017"/>
              <a:gd name="T116" fmla="*/ 2147483647 w 1017"/>
              <a:gd name="T117" fmla="*/ 2147483647 h 101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017"/>
              <a:gd name="T178" fmla="*/ 0 h 1017"/>
              <a:gd name="T179" fmla="*/ 1017 w 1017"/>
              <a:gd name="T180" fmla="*/ 1017 h 101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017" h="1017">
                <a:moveTo>
                  <a:pt x="738" y="56"/>
                </a:moveTo>
                <a:lnTo>
                  <a:pt x="768" y="73"/>
                </a:lnTo>
                <a:lnTo>
                  <a:pt x="798" y="91"/>
                </a:lnTo>
                <a:lnTo>
                  <a:pt x="826" y="112"/>
                </a:lnTo>
                <a:lnTo>
                  <a:pt x="852" y="134"/>
                </a:lnTo>
                <a:lnTo>
                  <a:pt x="877" y="158"/>
                </a:lnTo>
                <a:lnTo>
                  <a:pt x="900" y="183"/>
                </a:lnTo>
                <a:lnTo>
                  <a:pt x="920" y="211"/>
                </a:lnTo>
                <a:lnTo>
                  <a:pt x="940" y="240"/>
                </a:lnTo>
                <a:lnTo>
                  <a:pt x="957" y="270"/>
                </a:lnTo>
                <a:lnTo>
                  <a:pt x="972" y="301"/>
                </a:lnTo>
                <a:lnTo>
                  <a:pt x="986" y="333"/>
                </a:lnTo>
                <a:lnTo>
                  <a:pt x="996" y="366"/>
                </a:lnTo>
                <a:lnTo>
                  <a:pt x="1006" y="401"/>
                </a:lnTo>
                <a:lnTo>
                  <a:pt x="1013" y="437"/>
                </a:lnTo>
                <a:lnTo>
                  <a:pt x="1016" y="472"/>
                </a:lnTo>
                <a:lnTo>
                  <a:pt x="1017" y="509"/>
                </a:lnTo>
                <a:lnTo>
                  <a:pt x="1015" y="561"/>
                </a:lnTo>
                <a:lnTo>
                  <a:pt x="1007" y="612"/>
                </a:lnTo>
                <a:lnTo>
                  <a:pt x="994" y="660"/>
                </a:lnTo>
                <a:lnTo>
                  <a:pt x="977" y="706"/>
                </a:lnTo>
                <a:lnTo>
                  <a:pt x="956" y="751"/>
                </a:lnTo>
                <a:lnTo>
                  <a:pt x="930" y="792"/>
                </a:lnTo>
                <a:lnTo>
                  <a:pt x="901" y="832"/>
                </a:lnTo>
                <a:lnTo>
                  <a:pt x="869" y="868"/>
                </a:lnTo>
                <a:lnTo>
                  <a:pt x="832" y="901"/>
                </a:lnTo>
                <a:lnTo>
                  <a:pt x="793" y="931"/>
                </a:lnTo>
                <a:lnTo>
                  <a:pt x="751" y="956"/>
                </a:lnTo>
                <a:lnTo>
                  <a:pt x="706" y="977"/>
                </a:lnTo>
                <a:lnTo>
                  <a:pt x="659" y="994"/>
                </a:lnTo>
                <a:lnTo>
                  <a:pt x="611" y="1006"/>
                </a:lnTo>
                <a:lnTo>
                  <a:pt x="560" y="1015"/>
                </a:lnTo>
                <a:lnTo>
                  <a:pt x="508" y="1017"/>
                </a:lnTo>
                <a:lnTo>
                  <a:pt x="456" y="1015"/>
                </a:lnTo>
                <a:lnTo>
                  <a:pt x="406" y="1006"/>
                </a:lnTo>
                <a:lnTo>
                  <a:pt x="357" y="994"/>
                </a:lnTo>
                <a:lnTo>
                  <a:pt x="311" y="977"/>
                </a:lnTo>
                <a:lnTo>
                  <a:pt x="266" y="956"/>
                </a:lnTo>
                <a:lnTo>
                  <a:pt x="225" y="931"/>
                </a:lnTo>
                <a:lnTo>
                  <a:pt x="186" y="901"/>
                </a:lnTo>
                <a:lnTo>
                  <a:pt x="149" y="868"/>
                </a:lnTo>
                <a:lnTo>
                  <a:pt x="116" y="832"/>
                </a:lnTo>
                <a:lnTo>
                  <a:pt x="86" y="792"/>
                </a:lnTo>
                <a:lnTo>
                  <a:pt x="61" y="751"/>
                </a:lnTo>
                <a:lnTo>
                  <a:pt x="40" y="706"/>
                </a:lnTo>
                <a:lnTo>
                  <a:pt x="23" y="660"/>
                </a:lnTo>
                <a:lnTo>
                  <a:pt x="10" y="612"/>
                </a:lnTo>
                <a:lnTo>
                  <a:pt x="2" y="561"/>
                </a:lnTo>
                <a:lnTo>
                  <a:pt x="0" y="509"/>
                </a:lnTo>
                <a:lnTo>
                  <a:pt x="1" y="473"/>
                </a:lnTo>
                <a:lnTo>
                  <a:pt x="5" y="439"/>
                </a:lnTo>
                <a:lnTo>
                  <a:pt x="10" y="406"/>
                </a:lnTo>
                <a:lnTo>
                  <a:pt x="19" y="372"/>
                </a:lnTo>
                <a:lnTo>
                  <a:pt x="29" y="340"/>
                </a:lnTo>
                <a:lnTo>
                  <a:pt x="42" y="309"/>
                </a:lnTo>
                <a:lnTo>
                  <a:pt x="55" y="278"/>
                </a:lnTo>
                <a:lnTo>
                  <a:pt x="71" y="249"/>
                </a:lnTo>
                <a:lnTo>
                  <a:pt x="90" y="221"/>
                </a:lnTo>
                <a:lnTo>
                  <a:pt x="110" y="195"/>
                </a:lnTo>
                <a:lnTo>
                  <a:pt x="130" y="170"/>
                </a:lnTo>
                <a:lnTo>
                  <a:pt x="153" y="145"/>
                </a:lnTo>
                <a:lnTo>
                  <a:pt x="177" y="124"/>
                </a:lnTo>
                <a:lnTo>
                  <a:pt x="204" y="103"/>
                </a:lnTo>
                <a:lnTo>
                  <a:pt x="230" y="83"/>
                </a:lnTo>
                <a:lnTo>
                  <a:pt x="259" y="66"/>
                </a:lnTo>
                <a:lnTo>
                  <a:pt x="435" y="363"/>
                </a:lnTo>
                <a:lnTo>
                  <a:pt x="427" y="368"/>
                </a:lnTo>
                <a:lnTo>
                  <a:pt x="419" y="373"/>
                </a:lnTo>
                <a:lnTo>
                  <a:pt x="411" y="378"/>
                </a:lnTo>
                <a:lnTo>
                  <a:pt x="404" y="384"/>
                </a:lnTo>
                <a:lnTo>
                  <a:pt x="396" y="389"/>
                </a:lnTo>
                <a:lnTo>
                  <a:pt x="389" y="395"/>
                </a:lnTo>
                <a:lnTo>
                  <a:pt x="382" y="401"/>
                </a:lnTo>
                <a:lnTo>
                  <a:pt x="376" y="408"/>
                </a:lnTo>
                <a:lnTo>
                  <a:pt x="368" y="415"/>
                </a:lnTo>
                <a:lnTo>
                  <a:pt x="358" y="425"/>
                </a:lnTo>
                <a:lnTo>
                  <a:pt x="347" y="435"/>
                </a:lnTo>
                <a:lnTo>
                  <a:pt x="336" y="448"/>
                </a:lnTo>
                <a:lnTo>
                  <a:pt x="326" y="461"/>
                </a:lnTo>
                <a:lnTo>
                  <a:pt x="317" y="473"/>
                </a:lnTo>
                <a:lnTo>
                  <a:pt x="311" y="485"/>
                </a:lnTo>
                <a:lnTo>
                  <a:pt x="309" y="494"/>
                </a:lnTo>
                <a:lnTo>
                  <a:pt x="310" y="500"/>
                </a:lnTo>
                <a:lnTo>
                  <a:pt x="313" y="505"/>
                </a:lnTo>
                <a:lnTo>
                  <a:pt x="318" y="508"/>
                </a:lnTo>
                <a:lnTo>
                  <a:pt x="324" y="509"/>
                </a:lnTo>
                <a:lnTo>
                  <a:pt x="333" y="506"/>
                </a:lnTo>
                <a:lnTo>
                  <a:pt x="343" y="498"/>
                </a:lnTo>
                <a:lnTo>
                  <a:pt x="356" y="485"/>
                </a:lnTo>
                <a:lnTo>
                  <a:pt x="370" y="470"/>
                </a:lnTo>
                <a:lnTo>
                  <a:pt x="385" y="456"/>
                </a:lnTo>
                <a:lnTo>
                  <a:pt x="400" y="444"/>
                </a:lnTo>
                <a:lnTo>
                  <a:pt x="416" y="435"/>
                </a:lnTo>
                <a:lnTo>
                  <a:pt x="432" y="432"/>
                </a:lnTo>
                <a:lnTo>
                  <a:pt x="439" y="434"/>
                </a:lnTo>
                <a:lnTo>
                  <a:pt x="445" y="440"/>
                </a:lnTo>
                <a:lnTo>
                  <a:pt x="447" y="450"/>
                </a:lnTo>
                <a:lnTo>
                  <a:pt x="444" y="464"/>
                </a:lnTo>
                <a:lnTo>
                  <a:pt x="374" y="644"/>
                </a:lnTo>
                <a:lnTo>
                  <a:pt x="370" y="654"/>
                </a:lnTo>
                <a:lnTo>
                  <a:pt x="363" y="671"/>
                </a:lnTo>
                <a:lnTo>
                  <a:pt x="355" y="692"/>
                </a:lnTo>
                <a:lnTo>
                  <a:pt x="347" y="716"/>
                </a:lnTo>
                <a:lnTo>
                  <a:pt x="339" y="742"/>
                </a:lnTo>
                <a:lnTo>
                  <a:pt x="332" y="768"/>
                </a:lnTo>
                <a:lnTo>
                  <a:pt x="327" y="794"/>
                </a:lnTo>
                <a:lnTo>
                  <a:pt x="326" y="815"/>
                </a:lnTo>
                <a:lnTo>
                  <a:pt x="327" y="832"/>
                </a:lnTo>
                <a:lnTo>
                  <a:pt x="331" y="844"/>
                </a:lnTo>
                <a:lnTo>
                  <a:pt x="338" y="856"/>
                </a:lnTo>
                <a:lnTo>
                  <a:pt x="346" y="865"/>
                </a:lnTo>
                <a:lnTo>
                  <a:pt x="356" y="872"/>
                </a:lnTo>
                <a:lnTo>
                  <a:pt x="369" y="876"/>
                </a:lnTo>
                <a:lnTo>
                  <a:pt x="382" y="879"/>
                </a:lnTo>
                <a:lnTo>
                  <a:pt x="397" y="880"/>
                </a:lnTo>
                <a:lnTo>
                  <a:pt x="419" y="879"/>
                </a:lnTo>
                <a:lnTo>
                  <a:pt x="442" y="874"/>
                </a:lnTo>
                <a:lnTo>
                  <a:pt x="465" y="866"/>
                </a:lnTo>
                <a:lnTo>
                  <a:pt x="487" y="857"/>
                </a:lnTo>
                <a:lnTo>
                  <a:pt x="509" y="845"/>
                </a:lnTo>
                <a:lnTo>
                  <a:pt x="531" y="833"/>
                </a:lnTo>
                <a:lnTo>
                  <a:pt x="551" y="818"/>
                </a:lnTo>
                <a:lnTo>
                  <a:pt x="570" y="803"/>
                </a:lnTo>
                <a:lnTo>
                  <a:pt x="588" y="788"/>
                </a:lnTo>
                <a:lnTo>
                  <a:pt x="604" y="773"/>
                </a:lnTo>
                <a:lnTo>
                  <a:pt x="617" y="758"/>
                </a:lnTo>
                <a:lnTo>
                  <a:pt x="630" y="743"/>
                </a:lnTo>
                <a:lnTo>
                  <a:pt x="639" y="730"/>
                </a:lnTo>
                <a:lnTo>
                  <a:pt x="647" y="719"/>
                </a:lnTo>
                <a:lnTo>
                  <a:pt x="652" y="709"/>
                </a:lnTo>
                <a:lnTo>
                  <a:pt x="653" y="701"/>
                </a:lnTo>
                <a:lnTo>
                  <a:pt x="652" y="695"/>
                </a:lnTo>
                <a:lnTo>
                  <a:pt x="649" y="689"/>
                </a:lnTo>
                <a:lnTo>
                  <a:pt x="644" y="684"/>
                </a:lnTo>
                <a:lnTo>
                  <a:pt x="639" y="683"/>
                </a:lnTo>
                <a:lnTo>
                  <a:pt x="631" y="686"/>
                </a:lnTo>
                <a:lnTo>
                  <a:pt x="621" y="695"/>
                </a:lnTo>
                <a:lnTo>
                  <a:pt x="607" y="705"/>
                </a:lnTo>
                <a:lnTo>
                  <a:pt x="593" y="718"/>
                </a:lnTo>
                <a:lnTo>
                  <a:pt x="577" y="731"/>
                </a:lnTo>
                <a:lnTo>
                  <a:pt x="562" y="742"/>
                </a:lnTo>
                <a:lnTo>
                  <a:pt x="546" y="750"/>
                </a:lnTo>
                <a:lnTo>
                  <a:pt x="532" y="753"/>
                </a:lnTo>
                <a:lnTo>
                  <a:pt x="526" y="752"/>
                </a:lnTo>
                <a:lnTo>
                  <a:pt x="522" y="749"/>
                </a:lnTo>
                <a:lnTo>
                  <a:pt x="520" y="743"/>
                </a:lnTo>
                <a:lnTo>
                  <a:pt x="518" y="737"/>
                </a:lnTo>
                <a:lnTo>
                  <a:pt x="521" y="721"/>
                </a:lnTo>
                <a:lnTo>
                  <a:pt x="525" y="704"/>
                </a:lnTo>
                <a:lnTo>
                  <a:pt x="532" y="686"/>
                </a:lnTo>
                <a:lnTo>
                  <a:pt x="538" y="671"/>
                </a:lnTo>
                <a:lnTo>
                  <a:pt x="613" y="473"/>
                </a:lnTo>
                <a:lnTo>
                  <a:pt x="624" y="434"/>
                </a:lnTo>
                <a:lnTo>
                  <a:pt x="628" y="403"/>
                </a:lnTo>
                <a:lnTo>
                  <a:pt x="626" y="378"/>
                </a:lnTo>
                <a:lnTo>
                  <a:pt x="616" y="358"/>
                </a:lnTo>
                <a:lnTo>
                  <a:pt x="604" y="345"/>
                </a:lnTo>
                <a:lnTo>
                  <a:pt x="588" y="336"/>
                </a:lnTo>
                <a:lnTo>
                  <a:pt x="569" y="331"/>
                </a:lnTo>
                <a:lnTo>
                  <a:pt x="551" y="330"/>
                </a:lnTo>
                <a:lnTo>
                  <a:pt x="536" y="331"/>
                </a:lnTo>
                <a:lnTo>
                  <a:pt x="520" y="332"/>
                </a:lnTo>
                <a:lnTo>
                  <a:pt x="505" y="334"/>
                </a:lnTo>
                <a:lnTo>
                  <a:pt x="491" y="339"/>
                </a:lnTo>
                <a:lnTo>
                  <a:pt x="476" y="343"/>
                </a:lnTo>
                <a:lnTo>
                  <a:pt x="462" y="349"/>
                </a:lnTo>
                <a:lnTo>
                  <a:pt x="448" y="356"/>
                </a:lnTo>
                <a:lnTo>
                  <a:pt x="435" y="363"/>
                </a:lnTo>
                <a:lnTo>
                  <a:pt x="259" y="66"/>
                </a:lnTo>
                <a:lnTo>
                  <a:pt x="273" y="58"/>
                </a:lnTo>
                <a:lnTo>
                  <a:pt x="287" y="51"/>
                </a:lnTo>
                <a:lnTo>
                  <a:pt x="302" y="44"/>
                </a:lnTo>
                <a:lnTo>
                  <a:pt x="316" y="38"/>
                </a:lnTo>
                <a:lnTo>
                  <a:pt x="331" y="33"/>
                </a:lnTo>
                <a:lnTo>
                  <a:pt x="346" y="27"/>
                </a:lnTo>
                <a:lnTo>
                  <a:pt x="362" y="22"/>
                </a:lnTo>
                <a:lnTo>
                  <a:pt x="377" y="18"/>
                </a:lnTo>
                <a:lnTo>
                  <a:pt x="393" y="14"/>
                </a:lnTo>
                <a:lnTo>
                  <a:pt x="409" y="11"/>
                </a:lnTo>
                <a:lnTo>
                  <a:pt x="425" y="7"/>
                </a:lnTo>
                <a:lnTo>
                  <a:pt x="441" y="5"/>
                </a:lnTo>
                <a:lnTo>
                  <a:pt x="457" y="3"/>
                </a:lnTo>
                <a:lnTo>
                  <a:pt x="475" y="1"/>
                </a:lnTo>
                <a:lnTo>
                  <a:pt x="491" y="0"/>
                </a:lnTo>
                <a:lnTo>
                  <a:pt x="508" y="0"/>
                </a:lnTo>
                <a:lnTo>
                  <a:pt x="523" y="0"/>
                </a:lnTo>
                <a:lnTo>
                  <a:pt x="539" y="1"/>
                </a:lnTo>
                <a:lnTo>
                  <a:pt x="554" y="3"/>
                </a:lnTo>
                <a:lnTo>
                  <a:pt x="569" y="4"/>
                </a:lnTo>
                <a:lnTo>
                  <a:pt x="584" y="6"/>
                </a:lnTo>
                <a:lnTo>
                  <a:pt x="599" y="8"/>
                </a:lnTo>
                <a:lnTo>
                  <a:pt x="614" y="12"/>
                </a:lnTo>
                <a:lnTo>
                  <a:pt x="629" y="14"/>
                </a:lnTo>
                <a:lnTo>
                  <a:pt x="643" y="19"/>
                </a:lnTo>
                <a:lnTo>
                  <a:pt x="657" y="22"/>
                </a:lnTo>
                <a:lnTo>
                  <a:pt x="672" y="27"/>
                </a:lnTo>
                <a:lnTo>
                  <a:pt x="685" y="31"/>
                </a:lnTo>
                <a:lnTo>
                  <a:pt x="698" y="37"/>
                </a:lnTo>
                <a:lnTo>
                  <a:pt x="712" y="43"/>
                </a:lnTo>
                <a:lnTo>
                  <a:pt x="726" y="49"/>
                </a:lnTo>
                <a:lnTo>
                  <a:pt x="738" y="56"/>
                </a:lnTo>
                <a:lnTo>
                  <a:pt x="664" y="128"/>
                </a:lnTo>
                <a:lnTo>
                  <a:pt x="659" y="125"/>
                </a:lnTo>
                <a:lnTo>
                  <a:pt x="653" y="122"/>
                </a:lnTo>
                <a:lnTo>
                  <a:pt x="647" y="120"/>
                </a:lnTo>
                <a:lnTo>
                  <a:pt x="642" y="118"/>
                </a:lnTo>
                <a:lnTo>
                  <a:pt x="635" y="117"/>
                </a:lnTo>
                <a:lnTo>
                  <a:pt x="629" y="115"/>
                </a:lnTo>
                <a:lnTo>
                  <a:pt x="622" y="114"/>
                </a:lnTo>
                <a:lnTo>
                  <a:pt x="615" y="114"/>
                </a:lnTo>
                <a:lnTo>
                  <a:pt x="596" y="117"/>
                </a:lnTo>
                <a:lnTo>
                  <a:pt x="578" y="121"/>
                </a:lnTo>
                <a:lnTo>
                  <a:pt x="562" y="130"/>
                </a:lnTo>
                <a:lnTo>
                  <a:pt x="547" y="142"/>
                </a:lnTo>
                <a:lnTo>
                  <a:pt x="536" y="156"/>
                </a:lnTo>
                <a:lnTo>
                  <a:pt x="526" y="171"/>
                </a:lnTo>
                <a:lnTo>
                  <a:pt x="521" y="189"/>
                </a:lnTo>
                <a:lnTo>
                  <a:pt x="518" y="208"/>
                </a:lnTo>
                <a:lnTo>
                  <a:pt x="520" y="225"/>
                </a:lnTo>
                <a:lnTo>
                  <a:pt x="524" y="240"/>
                </a:lnTo>
                <a:lnTo>
                  <a:pt x="531" y="254"/>
                </a:lnTo>
                <a:lnTo>
                  <a:pt x="540" y="265"/>
                </a:lnTo>
                <a:lnTo>
                  <a:pt x="552" y="274"/>
                </a:lnTo>
                <a:lnTo>
                  <a:pt x="566" y="281"/>
                </a:lnTo>
                <a:lnTo>
                  <a:pt x="582" y="286"/>
                </a:lnTo>
                <a:lnTo>
                  <a:pt x="599" y="287"/>
                </a:lnTo>
                <a:lnTo>
                  <a:pt x="619" y="285"/>
                </a:lnTo>
                <a:lnTo>
                  <a:pt x="637" y="280"/>
                </a:lnTo>
                <a:lnTo>
                  <a:pt x="653" y="272"/>
                </a:lnTo>
                <a:lnTo>
                  <a:pt x="667" y="261"/>
                </a:lnTo>
                <a:lnTo>
                  <a:pt x="680" y="247"/>
                </a:lnTo>
                <a:lnTo>
                  <a:pt x="688" y="231"/>
                </a:lnTo>
                <a:lnTo>
                  <a:pt x="693" y="213"/>
                </a:lnTo>
                <a:lnTo>
                  <a:pt x="696" y="194"/>
                </a:lnTo>
                <a:lnTo>
                  <a:pt x="693" y="173"/>
                </a:lnTo>
                <a:lnTo>
                  <a:pt x="688" y="156"/>
                </a:lnTo>
                <a:lnTo>
                  <a:pt x="677" y="140"/>
                </a:lnTo>
                <a:lnTo>
                  <a:pt x="664" y="128"/>
                </a:lnTo>
                <a:lnTo>
                  <a:pt x="738" y="56"/>
                </a:lnTo>
                <a:close/>
              </a:path>
            </a:pathLst>
          </a:custGeom>
          <a:solidFill>
            <a:srgbClr val="002060"/>
          </a:solidFill>
          <a:ln>
            <a:noFill/>
          </a:ln>
        </p:spPr>
        <p:txBody>
          <a:bodyPr/>
          <a:lstStyle/>
          <a:p>
            <a:endParaRPr lang="en-US" dirty="0"/>
          </a:p>
        </p:txBody>
      </p:sp>
    </p:spTree>
    <p:extLst>
      <p:ext uri="{BB962C8B-B14F-4D97-AF65-F5344CB8AC3E}">
        <p14:creationId xmlns:p14="http://schemas.microsoft.com/office/powerpoint/2010/main" val="1723817826"/>
      </p:ext>
    </p:extLst>
  </p:cSld>
  <p:clrMapOvr>
    <a:masterClrMapping/>
  </p:clrMapOvr>
</p:sld>
</file>

<file path=ppt/theme/theme1.xml><?xml version="1.0" encoding="utf-8"?>
<a:theme xmlns:a="http://schemas.openxmlformats.org/drawingml/2006/main" name="Cov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onte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7DE4E1FF2852C4AB94E009ECD2CE37F" ma:contentTypeVersion="1" ma:contentTypeDescription="Create a new document." ma:contentTypeScope="" ma:versionID="eb85edbaba29c6168d05838dd3bcaa64">
  <xsd:schema xmlns:xsd="http://www.w3.org/2001/XMLSchema" xmlns:xs="http://www.w3.org/2001/XMLSchema" xmlns:p="http://schemas.microsoft.com/office/2006/metadata/properties" xmlns:ns2="d7ba0638-ee3c-42f0-be76-41efb289a28a" targetNamespace="http://schemas.microsoft.com/office/2006/metadata/properties" ma:root="true" ma:fieldsID="0599839fb040190b03bf4f257d2257fd" ns2:_="">
    <xsd:import namespace="d7ba0638-ee3c-42f0-be76-41efb289a28a"/>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ba0638-ee3c-42f0-be76-41efb289a28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D5EBFF1-1AC8-41C7-A2AD-72D9C59AE1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ba0638-ee3c-42f0-be76-41efb289a2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3F86441-E60D-4495-9820-50FFC7B27329}">
  <ds:schemaRefs>
    <ds:schemaRef ds:uri="d7ba0638-ee3c-42f0-be76-41efb289a28a"/>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5373712F-8FAF-4E78-8CC0-FB8B33919E5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92909</TotalTime>
  <Words>1664</Words>
  <Application>Microsoft Office PowerPoint</Application>
  <PresentationFormat>On-screen Show (16:9)</PresentationFormat>
  <Paragraphs>339</Paragraphs>
  <Slides>27</Slides>
  <Notes>26</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27</vt:i4>
      </vt:variant>
    </vt:vector>
  </HeadingPairs>
  <TitlesOfParts>
    <vt:vector size="35" baseType="lpstr">
      <vt:lpstr>Arial</vt:lpstr>
      <vt:lpstr>Calibri</vt:lpstr>
      <vt:lpstr>Wingdings</vt:lpstr>
      <vt:lpstr>Wingdings 2</vt:lpstr>
      <vt:lpstr>Cover Master</vt:lpstr>
      <vt:lpstr>Section Master</vt:lpstr>
      <vt:lpstr>Content Master</vt:lpstr>
      <vt:lpstr>2_Custom Design</vt:lpstr>
      <vt:lpstr>PowerPoint Presentation</vt:lpstr>
      <vt:lpstr>Agenda</vt:lpstr>
      <vt:lpstr>PowerPoint Presentation</vt:lpstr>
      <vt:lpstr>PowerPoint Presentation</vt:lpstr>
      <vt:lpstr>PowerPoint Presentation</vt:lpstr>
      <vt:lpstr>PowerPoint Presentation</vt:lpstr>
      <vt:lpstr>PowerPoint Presentation</vt:lpstr>
      <vt:lpstr>PowerPoint Presentation</vt:lpstr>
      <vt:lpstr>Accomplishments So Far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DOH Reports Summary</vt:lpstr>
      <vt:lpstr>PowerPoint Presentation</vt:lpstr>
      <vt:lpstr>PowerPoint Presentation</vt:lpstr>
      <vt:lpstr>Challenges Onboarding New Providers</vt:lpstr>
      <vt:lpstr>DOH - Next Steps</vt:lpstr>
      <vt:lpstr>PowerPoint Presentation</vt:lpstr>
    </vt:vector>
  </TitlesOfParts>
  <Company>New York State - Office of General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Warner, Jennifer</dc:creator>
  <cp:lastModifiedBy>Cassidy, Samantha L (HEALTH)</cp:lastModifiedBy>
  <cp:revision>649</cp:revision>
  <cp:lastPrinted>2019-02-26T15:49:22Z</cp:lastPrinted>
  <dcterms:created xsi:type="dcterms:W3CDTF">2014-12-09T18:34:34Z</dcterms:created>
  <dcterms:modified xsi:type="dcterms:W3CDTF">2019-05-21T14:23:50Z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0x01010007DE4E1FF2852C4AB94E009ECD2CE37F</vt:lpwstr>
  </property>
</Properties>
</file>