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72" r:id="rId2"/>
  </p:sldMasterIdLst>
  <p:notesMasterIdLst>
    <p:notesMasterId r:id="rId61"/>
  </p:notesMasterIdLst>
  <p:handoutMasterIdLst>
    <p:handoutMasterId r:id="rId62"/>
  </p:handoutMasterIdLst>
  <p:sldIdLst>
    <p:sldId id="257" r:id="rId3"/>
    <p:sldId id="259" r:id="rId4"/>
    <p:sldId id="311" r:id="rId5"/>
    <p:sldId id="388" r:id="rId6"/>
    <p:sldId id="260" r:id="rId7"/>
    <p:sldId id="402" r:id="rId8"/>
    <p:sldId id="393" r:id="rId9"/>
    <p:sldId id="390" r:id="rId10"/>
    <p:sldId id="391" r:id="rId11"/>
    <p:sldId id="392" r:id="rId12"/>
    <p:sldId id="381" r:id="rId13"/>
    <p:sldId id="332" r:id="rId14"/>
    <p:sldId id="337" r:id="rId15"/>
    <p:sldId id="387" r:id="rId16"/>
    <p:sldId id="323" r:id="rId17"/>
    <p:sldId id="385" r:id="rId18"/>
    <p:sldId id="386" r:id="rId19"/>
    <p:sldId id="305" r:id="rId20"/>
    <p:sldId id="268" r:id="rId21"/>
    <p:sldId id="370" r:id="rId22"/>
    <p:sldId id="273" r:id="rId23"/>
    <p:sldId id="274" r:id="rId24"/>
    <p:sldId id="310" r:id="rId25"/>
    <p:sldId id="383" r:id="rId26"/>
    <p:sldId id="270" r:id="rId27"/>
    <p:sldId id="271" r:id="rId28"/>
    <p:sldId id="288" r:id="rId29"/>
    <p:sldId id="290" r:id="rId30"/>
    <p:sldId id="284" r:id="rId31"/>
    <p:sldId id="307" r:id="rId32"/>
    <p:sldId id="276" r:id="rId33"/>
    <p:sldId id="306" r:id="rId34"/>
    <p:sldId id="336" r:id="rId35"/>
    <p:sldId id="275" r:id="rId36"/>
    <p:sldId id="285" r:id="rId37"/>
    <p:sldId id="300" r:id="rId38"/>
    <p:sldId id="399" r:id="rId39"/>
    <p:sldId id="309" r:id="rId40"/>
    <p:sldId id="298" r:id="rId41"/>
    <p:sldId id="308" r:id="rId42"/>
    <p:sldId id="283" r:id="rId43"/>
    <p:sldId id="289" r:id="rId44"/>
    <p:sldId id="368" r:id="rId45"/>
    <p:sldId id="293" r:id="rId46"/>
    <p:sldId id="295" r:id="rId47"/>
    <p:sldId id="296" r:id="rId48"/>
    <p:sldId id="401" r:id="rId49"/>
    <p:sldId id="400" r:id="rId50"/>
    <p:sldId id="382" r:id="rId51"/>
    <p:sldId id="394" r:id="rId52"/>
    <p:sldId id="395" r:id="rId53"/>
    <p:sldId id="396" r:id="rId54"/>
    <p:sldId id="397" r:id="rId55"/>
    <p:sldId id="398" r:id="rId56"/>
    <p:sldId id="373" r:id="rId57"/>
    <p:sldId id="374" r:id="rId58"/>
    <p:sldId id="372" r:id="rId59"/>
    <p:sldId id="380" r:id="rId60"/>
  </p:sldIdLst>
  <p:sldSz cx="9144000" cy="6858000" type="screen4x3"/>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aniak, Lynn M (HEALTH)" initials="BLM(" lastIdx="1" clrIdx="0">
    <p:extLst>
      <p:ext uri="{19B8F6BF-5375-455C-9EA6-DF929625EA0E}">
        <p15:presenceInfo xmlns:p15="http://schemas.microsoft.com/office/powerpoint/2012/main" userId="S-1-5-21-1141342763-1778295836-3201674781-63140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A137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3364" autoAdjust="0"/>
    <p:restoredTop sz="90063" autoAdjust="0"/>
  </p:normalViewPr>
  <p:slideViewPr>
    <p:cSldViewPr>
      <p:cViewPr varScale="1">
        <p:scale>
          <a:sx n="103" d="100"/>
          <a:sy n="103" d="100"/>
        </p:scale>
        <p:origin x="145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presProps" Target="presProp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tableStyles" Target="tableStyle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sz="quarter" idx="1"/>
          </p:nvPr>
        </p:nvSpPr>
        <p:spPr>
          <a:xfrm>
            <a:off x="3936768" y="0"/>
            <a:ext cx="3011699" cy="461804"/>
          </a:xfrm>
          <a:prstGeom prst="rect">
            <a:avLst/>
          </a:prstGeom>
        </p:spPr>
        <p:txBody>
          <a:bodyPr vert="horz" lIns="92487" tIns="46244" rIns="92487" bIns="46244" rtlCol="0"/>
          <a:lstStyle>
            <a:lvl1pPr algn="r">
              <a:defRPr sz="1200"/>
            </a:lvl1pPr>
          </a:lstStyle>
          <a:p>
            <a:fld id="{377ECEBF-D784-6D48-8595-7AB6DE1EA94C}" type="datetime1">
              <a:rPr lang="en-US" smtClean="0"/>
              <a:t>3/19/2019</a:t>
            </a:fld>
            <a:endParaRPr lang="en-US"/>
          </a:p>
        </p:txBody>
      </p:sp>
      <p:sp>
        <p:nvSpPr>
          <p:cNvPr id="4" name="Footer Placeholder 3"/>
          <p:cNvSpPr>
            <a:spLocks noGrp="1"/>
          </p:cNvSpPr>
          <p:nvPr>
            <p:ph type="ftr" sz="quarter" idx="2"/>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5" name="Slide Number Placeholder 4"/>
          <p:cNvSpPr>
            <a:spLocks noGrp="1"/>
          </p:cNvSpPr>
          <p:nvPr>
            <p:ph type="sldNum" sz="quarter" idx="3"/>
          </p:nvPr>
        </p:nvSpPr>
        <p:spPr>
          <a:xfrm>
            <a:off x="3936768" y="8772668"/>
            <a:ext cx="3011699" cy="461804"/>
          </a:xfrm>
          <a:prstGeom prst="rect">
            <a:avLst/>
          </a:prstGeom>
        </p:spPr>
        <p:txBody>
          <a:bodyPr vert="horz" lIns="92487" tIns="46244" rIns="92487" bIns="46244" rtlCol="0" anchor="b"/>
          <a:lstStyle>
            <a:lvl1pPr algn="r">
              <a:defRPr sz="1200"/>
            </a:lvl1pPr>
          </a:lstStyle>
          <a:p>
            <a:fld id="{AC415EDC-5C54-334E-970C-7A1BB3666A00}" type="slidenum">
              <a:rPr lang="en-US" smtClean="0"/>
              <a:t>‹#›</a:t>
            </a:fld>
            <a:endParaRPr lang="en-US"/>
          </a:p>
        </p:txBody>
      </p:sp>
    </p:spTree>
    <p:extLst>
      <p:ext uri="{BB962C8B-B14F-4D97-AF65-F5344CB8AC3E}">
        <p14:creationId xmlns:p14="http://schemas.microsoft.com/office/powerpoint/2010/main" val="130380735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1804"/>
          </a:xfrm>
          <a:prstGeom prst="rect">
            <a:avLst/>
          </a:prstGeom>
        </p:spPr>
        <p:txBody>
          <a:bodyPr vert="horz" lIns="92487" tIns="46244" rIns="92487" bIns="46244" rtlCol="0"/>
          <a:lstStyle>
            <a:lvl1pPr algn="l">
              <a:defRPr sz="1200"/>
            </a:lvl1pPr>
          </a:lstStyle>
          <a:p>
            <a:endParaRPr lang="en-US"/>
          </a:p>
        </p:txBody>
      </p:sp>
      <p:sp>
        <p:nvSpPr>
          <p:cNvPr id="3" name="Date Placeholder 2"/>
          <p:cNvSpPr>
            <a:spLocks noGrp="1"/>
          </p:cNvSpPr>
          <p:nvPr>
            <p:ph type="dt" idx="1"/>
          </p:nvPr>
        </p:nvSpPr>
        <p:spPr>
          <a:xfrm>
            <a:off x="3936768" y="0"/>
            <a:ext cx="3011699" cy="461804"/>
          </a:xfrm>
          <a:prstGeom prst="rect">
            <a:avLst/>
          </a:prstGeom>
        </p:spPr>
        <p:txBody>
          <a:bodyPr vert="horz" lIns="92487" tIns="46244" rIns="92487" bIns="46244" rtlCol="0"/>
          <a:lstStyle>
            <a:lvl1pPr algn="r">
              <a:defRPr sz="1200"/>
            </a:lvl1pPr>
          </a:lstStyle>
          <a:p>
            <a:fld id="{898E5B69-B0D8-5E45-9F22-4561C084097E}" type="datetime1">
              <a:rPr lang="en-US" smtClean="0"/>
              <a:t>3/19/2019</a:t>
            </a:fld>
            <a:endParaRPr lang="en-US"/>
          </a:p>
        </p:txBody>
      </p:sp>
      <p:sp>
        <p:nvSpPr>
          <p:cNvPr id="4" name="Slide Image Placeholder 3"/>
          <p:cNvSpPr>
            <a:spLocks noGrp="1" noRot="1" noChangeAspect="1"/>
          </p:cNvSpPr>
          <p:nvPr>
            <p:ph type="sldImg" idx="2"/>
          </p:nvPr>
        </p:nvSpPr>
        <p:spPr>
          <a:xfrm>
            <a:off x="1166813" y="692150"/>
            <a:ext cx="4616450" cy="3463925"/>
          </a:xfrm>
          <a:prstGeom prst="rect">
            <a:avLst/>
          </a:prstGeom>
          <a:noFill/>
          <a:ln w="12700">
            <a:solidFill>
              <a:prstClr val="black"/>
            </a:solidFill>
          </a:ln>
        </p:spPr>
        <p:txBody>
          <a:bodyPr vert="horz" lIns="92487" tIns="46244" rIns="92487" bIns="46244" rtlCol="0" anchor="ctr"/>
          <a:lstStyle/>
          <a:p>
            <a:endParaRPr lang="en-US"/>
          </a:p>
        </p:txBody>
      </p:sp>
      <p:sp>
        <p:nvSpPr>
          <p:cNvPr id="5" name="Notes Placeholder 4"/>
          <p:cNvSpPr>
            <a:spLocks noGrp="1"/>
          </p:cNvSpPr>
          <p:nvPr>
            <p:ph type="body" sz="quarter" idx="3"/>
          </p:nvPr>
        </p:nvSpPr>
        <p:spPr>
          <a:xfrm>
            <a:off x="695008" y="4387136"/>
            <a:ext cx="5560060" cy="4156234"/>
          </a:xfrm>
          <a:prstGeom prst="rect">
            <a:avLst/>
          </a:prstGeom>
        </p:spPr>
        <p:txBody>
          <a:bodyPr vert="horz" lIns="92487" tIns="46244" rIns="92487" bIns="46244"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8"/>
            <a:ext cx="3011699" cy="461804"/>
          </a:xfrm>
          <a:prstGeom prst="rect">
            <a:avLst/>
          </a:prstGeom>
        </p:spPr>
        <p:txBody>
          <a:bodyPr vert="horz" lIns="92487" tIns="46244" rIns="92487" bIns="46244" rtlCol="0" anchor="b"/>
          <a:lstStyle>
            <a:lvl1pPr algn="l">
              <a:defRPr sz="1200"/>
            </a:lvl1pPr>
          </a:lstStyle>
          <a:p>
            <a:endParaRPr lang="en-US"/>
          </a:p>
        </p:txBody>
      </p:sp>
      <p:sp>
        <p:nvSpPr>
          <p:cNvPr id="7" name="Slide Number Placeholder 6"/>
          <p:cNvSpPr>
            <a:spLocks noGrp="1"/>
          </p:cNvSpPr>
          <p:nvPr>
            <p:ph type="sldNum" sz="quarter" idx="5"/>
          </p:nvPr>
        </p:nvSpPr>
        <p:spPr>
          <a:xfrm>
            <a:off x="3936768" y="8772668"/>
            <a:ext cx="3011699" cy="461804"/>
          </a:xfrm>
          <a:prstGeom prst="rect">
            <a:avLst/>
          </a:prstGeom>
        </p:spPr>
        <p:txBody>
          <a:bodyPr vert="horz" lIns="92487" tIns="46244" rIns="92487" bIns="46244" rtlCol="0" anchor="b"/>
          <a:lstStyle>
            <a:lvl1pPr algn="r">
              <a:defRPr sz="1200"/>
            </a:lvl1pPr>
          </a:lstStyle>
          <a:p>
            <a:fld id="{633F4822-15B2-498E-A2A8-DC3BA515C3D0}" type="slidenum">
              <a:rPr lang="en-US" smtClean="0"/>
              <a:pPr/>
              <a:t>‹#›</a:t>
            </a:fld>
            <a:endParaRPr lang="en-US"/>
          </a:p>
        </p:txBody>
      </p:sp>
    </p:spTree>
    <p:extLst>
      <p:ext uri="{BB962C8B-B14F-4D97-AF65-F5344CB8AC3E}">
        <p14:creationId xmlns:p14="http://schemas.microsoft.com/office/powerpoint/2010/main" val="3830884010"/>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journals.sagepub.com/doi/abs/10.1177/1077801215610862?journalCode=vawa"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b="0" i="0"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047367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633F4822-15B2-498E-A2A8-DC3BA515C3D0}" type="slidenum">
              <a:rPr lang="en-US" smtClean="0"/>
              <a:pPr/>
              <a:t>10</a:t>
            </a:fld>
            <a:endParaRPr lang="en-US"/>
          </a:p>
        </p:txBody>
      </p:sp>
    </p:spTree>
    <p:extLst>
      <p:ext uri="{BB962C8B-B14F-4D97-AF65-F5344CB8AC3E}">
        <p14:creationId xmlns:p14="http://schemas.microsoft.com/office/powerpoint/2010/main" val="209909969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11</a:t>
            </a:fld>
            <a:endParaRPr lang="en-US"/>
          </a:p>
        </p:txBody>
      </p:sp>
    </p:spTree>
    <p:extLst>
      <p:ext uri="{BB962C8B-B14F-4D97-AF65-F5344CB8AC3E}">
        <p14:creationId xmlns:p14="http://schemas.microsoft.com/office/powerpoint/2010/main" val="294524576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12</a:t>
            </a:fld>
            <a:endParaRPr lang="en-US"/>
          </a:p>
        </p:txBody>
      </p:sp>
    </p:spTree>
    <p:extLst>
      <p:ext uri="{BB962C8B-B14F-4D97-AF65-F5344CB8AC3E}">
        <p14:creationId xmlns:p14="http://schemas.microsoft.com/office/powerpoint/2010/main" val="9840610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13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57044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14</a:t>
            </a:fld>
            <a:endParaRPr lang="en-US"/>
          </a:p>
        </p:txBody>
      </p:sp>
    </p:spTree>
    <p:extLst>
      <p:ext uri="{BB962C8B-B14F-4D97-AF65-F5344CB8AC3E}">
        <p14:creationId xmlns:p14="http://schemas.microsoft.com/office/powerpoint/2010/main" val="31382566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Go over terminology and tactics, such as “leashing”</a:t>
            </a:r>
          </a:p>
        </p:txBody>
      </p:sp>
      <p:sp>
        <p:nvSpPr>
          <p:cNvPr id="4" name="Slide Number Placeholder 3"/>
          <p:cNvSpPr>
            <a:spLocks noGrp="1"/>
          </p:cNvSpPr>
          <p:nvPr>
            <p:ph type="sldNum" sz="quarter" idx="10"/>
          </p:nvPr>
        </p:nvSpPr>
        <p:spPr/>
        <p:txBody>
          <a:bodyPr/>
          <a:lstStyle/>
          <a:p>
            <a:fld id="{425BDC6B-B93B-4A48-9D41-E4BA1652C4C8}" type="slidenum">
              <a:rPr lang="en-US" smtClean="0"/>
              <a:pPr/>
              <a:t>15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570444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16</a:t>
            </a:fld>
            <a:endParaRPr lang="en-US"/>
          </a:p>
        </p:txBody>
      </p:sp>
    </p:spTree>
    <p:extLst>
      <p:ext uri="{BB962C8B-B14F-4D97-AF65-F5344CB8AC3E}">
        <p14:creationId xmlns:p14="http://schemas.microsoft.com/office/powerpoint/2010/main" val="260688766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18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348927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defTabSz="924872">
              <a:defRPr/>
            </a:pPr>
            <a:r>
              <a:rPr lang="en-US" b="1" dirty="0"/>
              <a:t>TALKING POINTS: </a:t>
            </a:r>
          </a:p>
          <a:p>
            <a:pPr defTabSz="924872">
              <a:defRPr/>
            </a:pPr>
            <a:r>
              <a:rPr lang="en-US" dirty="0"/>
              <a:t>(e.g. AT&amp;T Digital Life) https://www.youtube.com/watch?v=7xx7jVTFTHE</a:t>
            </a:r>
          </a:p>
          <a:p>
            <a:pPr defTabSz="924872">
              <a:defRPr/>
            </a:pPr>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19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8987514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962759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480746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a:t>Insert spoof call demo video</a:t>
            </a:r>
          </a:p>
          <a:p>
            <a:r>
              <a:rPr lang="en-US" baseline="0" dirty="0"/>
              <a:t>https://www.youtube.com/watch?v=frSiBOrhgxI</a:t>
            </a:r>
          </a:p>
          <a:p>
            <a:endParaRPr lang="en-US" baseline="0" dirty="0"/>
          </a:p>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92709348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4158220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23</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33131981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24</a:t>
            </a:fld>
            <a:endParaRPr lang="en-US"/>
          </a:p>
        </p:txBody>
      </p:sp>
    </p:spTree>
    <p:extLst>
      <p:ext uri="{BB962C8B-B14F-4D97-AF65-F5344CB8AC3E}">
        <p14:creationId xmlns:p14="http://schemas.microsoft.com/office/powerpoint/2010/main" val="122835335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25</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97772090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25605094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969306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5400054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29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391005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385240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3</a:t>
            </a:fld>
            <a:endParaRPr lang="en-US"/>
          </a:p>
        </p:txBody>
      </p:sp>
    </p:spTree>
    <p:extLst>
      <p:ext uri="{BB962C8B-B14F-4D97-AF65-F5344CB8AC3E}">
        <p14:creationId xmlns:p14="http://schemas.microsoft.com/office/powerpoint/2010/main" val="3787464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89443633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32</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792175016"/>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33</a:t>
            </a:fld>
            <a:endParaRPr lang="en-US"/>
          </a:p>
        </p:txBody>
      </p:sp>
    </p:spTree>
    <p:extLst>
      <p:ext uri="{BB962C8B-B14F-4D97-AF65-F5344CB8AC3E}">
        <p14:creationId xmlns:p14="http://schemas.microsoft.com/office/powerpoint/2010/main" val="37110704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849090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5BDC6B-B93B-4A48-9D41-E4BA1652C4C8}" type="slidenum">
              <a:rPr lang="en-US" smtClean="0"/>
              <a:pPr/>
              <a:t>35</a:t>
            </a:fld>
            <a:endParaRPr lang="en-US"/>
          </a:p>
        </p:txBody>
      </p:sp>
    </p:spTree>
    <p:extLst>
      <p:ext uri="{BB962C8B-B14F-4D97-AF65-F5344CB8AC3E}">
        <p14:creationId xmlns:p14="http://schemas.microsoft.com/office/powerpoint/2010/main" val="9434381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36</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65693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6165693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38</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649408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39</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313100728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40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41078455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4</a:t>
            </a:fld>
            <a:endParaRPr lang="en-US"/>
          </a:p>
        </p:txBody>
      </p:sp>
    </p:spTree>
    <p:extLst>
      <p:ext uri="{BB962C8B-B14F-4D97-AF65-F5344CB8AC3E}">
        <p14:creationId xmlns:p14="http://schemas.microsoft.com/office/powerpoint/2010/main" val="378746424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41</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07649408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5BDC6B-B93B-4A48-9D41-E4BA1652C4C8}" type="slidenum">
              <a:rPr lang="en-US" smtClean="0"/>
              <a:pPr/>
              <a:t>42</a:t>
            </a:fld>
            <a:endParaRPr lang="en-US"/>
          </a:p>
        </p:txBody>
      </p:sp>
    </p:spTree>
    <p:extLst>
      <p:ext uri="{BB962C8B-B14F-4D97-AF65-F5344CB8AC3E}">
        <p14:creationId xmlns:p14="http://schemas.microsoft.com/office/powerpoint/2010/main" val="3520176416"/>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5BDC6B-B93B-4A48-9D41-E4BA1652C4C8}" type="slidenum">
              <a:rPr lang="en-US" smtClean="0"/>
              <a:pPr/>
              <a:t>43</a:t>
            </a:fld>
            <a:endParaRPr lang="en-US"/>
          </a:p>
        </p:txBody>
      </p:sp>
    </p:spTree>
    <p:extLst>
      <p:ext uri="{BB962C8B-B14F-4D97-AF65-F5344CB8AC3E}">
        <p14:creationId xmlns:p14="http://schemas.microsoft.com/office/powerpoint/2010/main" val="352017641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44</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1507931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5BDC6B-B93B-4A48-9D41-E4BA1652C4C8}" type="slidenum">
              <a:rPr lang="en-US" smtClean="0"/>
              <a:pPr/>
              <a:t>45</a:t>
            </a:fld>
            <a:endParaRPr lang="en-US"/>
          </a:p>
        </p:txBody>
      </p:sp>
    </p:spTree>
    <p:extLst>
      <p:ext uri="{BB962C8B-B14F-4D97-AF65-F5344CB8AC3E}">
        <p14:creationId xmlns:p14="http://schemas.microsoft.com/office/powerpoint/2010/main" val="297847374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5BDC6B-B93B-4A48-9D41-E4BA1652C4C8}" type="slidenum">
              <a:rPr lang="en-US" smtClean="0"/>
              <a:pPr/>
              <a:t>46</a:t>
            </a:fld>
            <a:endParaRPr lang="en-US"/>
          </a:p>
        </p:txBody>
      </p:sp>
    </p:spTree>
    <p:extLst>
      <p:ext uri="{BB962C8B-B14F-4D97-AF65-F5344CB8AC3E}">
        <p14:creationId xmlns:p14="http://schemas.microsoft.com/office/powerpoint/2010/main" val="170841088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5BDC6B-B93B-4A48-9D41-E4BA1652C4C8}" type="slidenum">
              <a:rPr lang="en-US" smtClean="0"/>
              <a:pPr/>
              <a:t>47</a:t>
            </a:fld>
            <a:endParaRPr lang="en-US"/>
          </a:p>
        </p:txBody>
      </p:sp>
    </p:spTree>
    <p:extLst>
      <p:ext uri="{BB962C8B-B14F-4D97-AF65-F5344CB8AC3E}">
        <p14:creationId xmlns:p14="http://schemas.microsoft.com/office/powerpoint/2010/main" val="170841088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p>
        </p:txBody>
      </p:sp>
      <p:sp>
        <p:nvSpPr>
          <p:cNvPr id="5" name="Slide Number Placeholder 4"/>
          <p:cNvSpPr>
            <a:spLocks noGrp="1"/>
          </p:cNvSpPr>
          <p:nvPr>
            <p:ph type="sldNum" sz="quarter" idx="11"/>
          </p:nvPr>
        </p:nvSpPr>
        <p:spPr/>
        <p:txBody>
          <a:bodyPr/>
          <a:lstStyle/>
          <a:p>
            <a:fld id="{425BDC6B-B93B-4A48-9D41-E4BA1652C4C8}" type="slidenum">
              <a:rPr lang="en-US" smtClean="0"/>
              <a:pPr/>
              <a:t>48</a:t>
            </a:fld>
            <a:endParaRPr lang="en-US"/>
          </a:p>
        </p:txBody>
      </p:sp>
    </p:spTree>
    <p:extLst>
      <p:ext uri="{BB962C8B-B14F-4D97-AF65-F5344CB8AC3E}">
        <p14:creationId xmlns:p14="http://schemas.microsoft.com/office/powerpoint/2010/main" val="170841088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50</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135704444"/>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51</a:t>
            </a:fld>
            <a:endParaRPr lang="en-US"/>
          </a:p>
        </p:txBody>
      </p:sp>
    </p:spTree>
    <p:extLst>
      <p:ext uri="{BB962C8B-B14F-4D97-AF65-F5344CB8AC3E}">
        <p14:creationId xmlns:p14="http://schemas.microsoft.com/office/powerpoint/2010/main" val="1275661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633F4822-15B2-498E-A2A8-DC3BA515C3D0}" type="slidenum">
              <a:rPr lang="en-US" smtClean="0"/>
              <a:pPr/>
              <a:t>5</a:t>
            </a:fld>
            <a:endParaRPr lang="en-US"/>
          </a:p>
        </p:txBody>
      </p:sp>
    </p:spTree>
    <p:extLst>
      <p:ext uri="{BB962C8B-B14F-4D97-AF65-F5344CB8AC3E}">
        <p14:creationId xmlns:p14="http://schemas.microsoft.com/office/powerpoint/2010/main" val="2099099698"/>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52</a:t>
            </a:fld>
            <a:endParaRPr lang="en-US"/>
          </a:p>
        </p:txBody>
      </p:sp>
    </p:spTree>
    <p:extLst>
      <p:ext uri="{BB962C8B-B14F-4D97-AF65-F5344CB8AC3E}">
        <p14:creationId xmlns:p14="http://schemas.microsoft.com/office/powerpoint/2010/main" val="12756612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53</a:t>
            </a:fld>
            <a:endParaRPr lang="en-US"/>
          </a:p>
        </p:txBody>
      </p:sp>
    </p:spTree>
    <p:extLst>
      <p:ext uri="{BB962C8B-B14F-4D97-AF65-F5344CB8AC3E}">
        <p14:creationId xmlns:p14="http://schemas.microsoft.com/office/powerpoint/2010/main" val="240240869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54</a:t>
            </a:fld>
            <a:endParaRPr lang="en-US"/>
          </a:p>
        </p:txBody>
      </p:sp>
    </p:spTree>
    <p:extLst>
      <p:ext uri="{BB962C8B-B14F-4D97-AF65-F5344CB8AC3E}">
        <p14:creationId xmlns:p14="http://schemas.microsoft.com/office/powerpoint/2010/main" val="2402408690"/>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173413" indent="-173413">
              <a:buFont typeface="Arial" panose="020B0604020202020204" pitchFamily="34" charset="0"/>
              <a:buChar char="•"/>
            </a:pPr>
            <a:endParaRPr lang="en-US" dirty="0"/>
          </a:p>
        </p:txBody>
      </p:sp>
      <p:sp>
        <p:nvSpPr>
          <p:cNvPr id="4" name="Footer Placeholder 3"/>
          <p:cNvSpPr>
            <a:spLocks noGrp="1"/>
          </p:cNvSpPr>
          <p:nvPr>
            <p:ph type="ft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25BDC6B-B93B-4A48-9D41-E4BA1652C4C8}" type="slidenum">
              <a:rPr lang="en-US" smtClean="0">
                <a:solidFill>
                  <a:prstClr val="black"/>
                </a:solidFill>
              </a:rPr>
              <a:pPr/>
              <a:t>55</a:t>
            </a:fld>
            <a:endParaRPr lang="en-US">
              <a:solidFill>
                <a:prstClr val="black"/>
              </a:solidFill>
            </a:endParaRPr>
          </a:p>
        </p:txBody>
      </p:sp>
    </p:spTree>
    <p:extLst>
      <p:ext uri="{BB962C8B-B14F-4D97-AF65-F5344CB8AC3E}">
        <p14:creationId xmlns:p14="http://schemas.microsoft.com/office/powerpoint/2010/main" val="3380058978"/>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Footer Placeholder 3"/>
          <p:cNvSpPr>
            <a:spLocks noGrp="1"/>
          </p:cNvSpPr>
          <p:nvPr>
            <p:ph type="ftr" sz="quarter" idx="10"/>
          </p:nvPr>
        </p:nvSpPr>
        <p:spPr/>
        <p:txBody>
          <a:bodyPr/>
          <a:lstStyle/>
          <a:p>
            <a:endParaRPr lang="en-US">
              <a:solidFill>
                <a:prstClr val="black"/>
              </a:solidFill>
            </a:endParaRPr>
          </a:p>
        </p:txBody>
      </p:sp>
      <p:sp>
        <p:nvSpPr>
          <p:cNvPr id="5" name="Slide Number Placeholder 4"/>
          <p:cNvSpPr>
            <a:spLocks noGrp="1"/>
          </p:cNvSpPr>
          <p:nvPr>
            <p:ph type="sldNum" sz="quarter" idx="11"/>
          </p:nvPr>
        </p:nvSpPr>
        <p:spPr/>
        <p:txBody>
          <a:bodyPr/>
          <a:lstStyle/>
          <a:p>
            <a:fld id="{425BDC6B-B93B-4A48-9D41-E4BA1652C4C8}" type="slidenum">
              <a:rPr lang="en-US" smtClean="0">
                <a:solidFill>
                  <a:prstClr val="black"/>
                </a:solidFill>
              </a:rPr>
              <a:pPr/>
              <a:t>56</a:t>
            </a:fld>
            <a:endParaRPr lang="en-US">
              <a:solidFill>
                <a:prstClr val="black"/>
              </a:solidFill>
            </a:endParaRPr>
          </a:p>
        </p:txBody>
      </p:sp>
    </p:spTree>
    <p:extLst>
      <p:ext uri="{BB962C8B-B14F-4D97-AF65-F5344CB8AC3E}">
        <p14:creationId xmlns:p14="http://schemas.microsoft.com/office/powerpoint/2010/main" val="3380058978"/>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25BDC6B-B93B-4A48-9D41-E4BA1652C4C8}" type="slidenum">
              <a:rPr lang="en-US" smtClean="0"/>
              <a:pPr/>
              <a:t>57</a:t>
            </a:fld>
            <a:endParaRPr lang="en-US"/>
          </a:p>
        </p:txBody>
      </p:sp>
      <p:sp>
        <p:nvSpPr>
          <p:cNvPr id="5" name="Footer Placeholder 4"/>
          <p:cNvSpPr>
            <a:spLocks noGrp="1"/>
          </p:cNvSpPr>
          <p:nvPr>
            <p:ph type="ftr" sz="quarter" idx="11"/>
          </p:nvPr>
        </p:nvSpPr>
        <p:spPr/>
        <p:txBody>
          <a:bodyPr/>
          <a:lstStyle/>
          <a:p>
            <a:endParaRPr lang="en-US"/>
          </a:p>
        </p:txBody>
      </p:sp>
    </p:spTree>
    <p:extLst>
      <p:ext uri="{BB962C8B-B14F-4D97-AF65-F5344CB8AC3E}">
        <p14:creationId xmlns:p14="http://schemas.microsoft.com/office/powerpoint/2010/main" val="2393715113"/>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https://www.youtube.com/watch?v=t7DmsuDHLm0</a:t>
            </a:r>
          </a:p>
          <a:p>
            <a:endParaRPr lang="en-US" dirty="0"/>
          </a:p>
          <a:p>
            <a:r>
              <a:rPr lang="en-US" dirty="0"/>
              <a:t>https://nnalytics.azurewebsites.net/v1/media/download/636397103605238508.mp4</a:t>
            </a:r>
          </a:p>
        </p:txBody>
      </p:sp>
      <p:sp>
        <p:nvSpPr>
          <p:cNvPr id="4" name="Slide Number Placeholder 3"/>
          <p:cNvSpPr>
            <a:spLocks noGrp="1"/>
          </p:cNvSpPr>
          <p:nvPr>
            <p:ph type="sldNum" sz="quarter" idx="10"/>
          </p:nvPr>
        </p:nvSpPr>
        <p:spPr/>
        <p:txBody>
          <a:bodyPr/>
          <a:lstStyle/>
          <a:p>
            <a:fld id="{633F4822-15B2-498E-A2A8-DC3BA515C3D0}" type="slidenum">
              <a:rPr lang="en-US" smtClean="0"/>
              <a:pPr/>
              <a:t>58</a:t>
            </a:fld>
            <a:endParaRPr lang="en-US"/>
          </a:p>
        </p:txBody>
      </p:sp>
    </p:spTree>
    <p:extLst>
      <p:ext uri="{BB962C8B-B14F-4D97-AF65-F5344CB8AC3E}">
        <p14:creationId xmlns:p14="http://schemas.microsoft.com/office/powerpoint/2010/main" val="16265515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Women are</a:t>
            </a:r>
            <a:r>
              <a:rPr lang="en-US" baseline="0" dirty="0"/>
              <a:t> 4 X more likely to be physically assaulted, sexually assaulted and stalked post separation. </a:t>
            </a:r>
          </a:p>
          <a:p>
            <a:endParaRPr lang="en-US" baseline="0" dirty="0"/>
          </a:p>
          <a:p>
            <a:r>
              <a:rPr lang="en-US" sz="1200" b="0" i="0" kern="1200" dirty="0">
                <a:solidFill>
                  <a:schemeClr val="tx1"/>
                </a:solidFill>
                <a:effectLst/>
                <a:latin typeface="+mn-lt"/>
                <a:ea typeface="+mn-ea"/>
                <a:cs typeface="+mn-cs"/>
              </a:rPr>
              <a:t>Patricia </a:t>
            </a:r>
            <a:r>
              <a:rPr lang="en-US" sz="1200" b="1" i="0" kern="1200" dirty="0" err="1">
                <a:solidFill>
                  <a:schemeClr val="tx1"/>
                </a:solidFill>
                <a:effectLst/>
                <a:latin typeface="+mn-lt"/>
                <a:ea typeface="+mn-ea"/>
                <a:cs typeface="+mn-cs"/>
              </a:rPr>
              <a:t>Tjaden</a:t>
            </a:r>
            <a:r>
              <a:rPr lang="en-US" sz="1200" b="0" i="0" kern="1200" dirty="0">
                <a:solidFill>
                  <a:schemeClr val="tx1"/>
                </a:solidFill>
                <a:effectLst/>
                <a:latin typeface="+mn-lt"/>
                <a:ea typeface="+mn-ea"/>
                <a:cs typeface="+mn-cs"/>
              </a:rPr>
              <a:t> and Nancy </a:t>
            </a:r>
            <a:r>
              <a:rPr lang="en-US" sz="1200" b="1" i="0" kern="1200" dirty="0" err="1">
                <a:solidFill>
                  <a:schemeClr val="tx1"/>
                </a:solidFill>
                <a:effectLst/>
                <a:latin typeface="+mn-lt"/>
                <a:ea typeface="+mn-ea"/>
                <a:cs typeface="+mn-cs"/>
              </a:rPr>
              <a:t>Thoennes</a:t>
            </a:r>
            <a:r>
              <a:rPr lang="en-US" sz="1200" b="1" i="0" kern="1200" dirty="0">
                <a:solidFill>
                  <a:schemeClr val="tx1"/>
                </a:solidFill>
                <a:effectLst/>
                <a:latin typeface="+mn-lt"/>
                <a:ea typeface="+mn-ea"/>
                <a:cs typeface="+mn-cs"/>
              </a:rPr>
              <a:t>,</a:t>
            </a:r>
            <a:r>
              <a:rPr lang="en-US" sz="1200" b="1" i="0" kern="1200" baseline="0" dirty="0">
                <a:solidFill>
                  <a:schemeClr val="tx1"/>
                </a:solidFill>
                <a:effectLst/>
                <a:latin typeface="+mn-lt"/>
                <a:ea typeface="+mn-ea"/>
                <a:cs typeface="+mn-cs"/>
              </a:rPr>
              <a:t> </a:t>
            </a:r>
            <a:r>
              <a:rPr lang="en-US" sz="1200" b="1" i="0" kern="1200" dirty="0">
                <a:solidFill>
                  <a:schemeClr val="tx1"/>
                </a:solidFill>
                <a:effectLst/>
                <a:latin typeface="+mn-lt"/>
                <a:ea typeface="+mn-ea"/>
                <a:cs typeface="+mn-cs"/>
              </a:rPr>
              <a:t>NIJ</a:t>
            </a:r>
          </a:p>
          <a:p>
            <a:endParaRPr lang="en-US" sz="1200" b="1" i="0" kern="1200" dirty="0">
              <a:solidFill>
                <a:schemeClr val="tx1"/>
              </a:solidFill>
              <a:effectLst/>
              <a:latin typeface="+mn-lt"/>
              <a:ea typeface="+mn-ea"/>
              <a:cs typeface="+mn-cs"/>
            </a:endParaRPr>
          </a:p>
          <a:p>
            <a:r>
              <a:rPr lang="en-US" sz="1200" b="1" i="0" kern="1200" dirty="0">
                <a:solidFill>
                  <a:schemeClr val="tx1"/>
                </a:solidFill>
                <a:effectLst/>
                <a:latin typeface="+mn-lt"/>
                <a:ea typeface="+mn-ea"/>
                <a:cs typeface="+mn-cs"/>
              </a:rPr>
              <a:t>Stalking Victimization, Labeling, and Reporting: Findings From the NCVS Stalking Victimization Supplement</a:t>
            </a:r>
          </a:p>
          <a:p>
            <a:r>
              <a:rPr lang="en-US" sz="1200" b="0" i="0" u="none" strike="noStrike" kern="1200" dirty="0">
                <a:solidFill>
                  <a:schemeClr val="tx1"/>
                </a:solidFill>
                <a:effectLst/>
                <a:latin typeface="+mn-lt"/>
                <a:ea typeface="+mn-ea"/>
                <a:cs typeface="+mn-cs"/>
                <a:hlinkClick r:id="rId3"/>
              </a:rPr>
              <a:t>Kim S. </a:t>
            </a:r>
            <a:r>
              <a:rPr lang="en-US" sz="1200" b="0" i="0" u="none" strike="noStrike" kern="1200" dirty="0" err="1">
                <a:solidFill>
                  <a:schemeClr val="tx1"/>
                </a:solidFill>
                <a:effectLst/>
                <a:latin typeface="+mn-lt"/>
                <a:ea typeface="+mn-ea"/>
                <a:cs typeface="+mn-cs"/>
                <a:hlinkClick r:id="rId3"/>
              </a:rPr>
              <a:t>Ménard</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hlinkClick r:id="rId3"/>
              </a:rPr>
              <a:t>Amanda K. Cox</a:t>
            </a:r>
            <a:endParaRPr lang="en-US" sz="1200" b="0" i="0" u="none" strike="noStrike" kern="1200" dirty="0">
              <a:solidFill>
                <a:schemeClr val="tx1"/>
              </a:solidFill>
              <a:effectLst/>
              <a:latin typeface="+mn-lt"/>
              <a:ea typeface="+mn-ea"/>
              <a:cs typeface="+mn-cs"/>
            </a:endParaRPr>
          </a:p>
          <a:p>
            <a:endParaRPr lang="en-US" sz="1200" b="0" i="0" u="none" strike="noStrike" kern="1200" dirty="0">
              <a:solidFill>
                <a:schemeClr val="tx1"/>
              </a:solidFill>
              <a:effectLst/>
              <a:latin typeface="+mn-lt"/>
              <a:ea typeface="+mn-ea"/>
              <a:cs typeface="+mn-cs"/>
            </a:endParaRPr>
          </a:p>
          <a:p>
            <a:r>
              <a:rPr lang="en-US" sz="1200" b="0" i="0" u="none" strike="noStrike" kern="1200" dirty="0">
                <a:solidFill>
                  <a:schemeClr val="tx1"/>
                </a:solidFill>
                <a:effectLst/>
                <a:latin typeface="+mn-lt"/>
                <a:ea typeface="+mn-ea"/>
                <a:cs typeface="+mn-cs"/>
              </a:rPr>
              <a:t>Helmer, </a:t>
            </a:r>
            <a:r>
              <a:rPr lang="en-US" dirty="0"/>
              <a:t>Bureau of Justice Statistics Data User’s Workshop</a:t>
            </a:r>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633F4822-15B2-498E-A2A8-DC3BA515C3D0}" type="slidenum">
              <a:rPr lang="en-US" smtClean="0"/>
              <a:pPr/>
              <a:t>6</a:t>
            </a:fld>
            <a:endParaRPr lang="en-US"/>
          </a:p>
        </p:txBody>
      </p:sp>
    </p:spTree>
    <p:extLst>
      <p:ext uri="{BB962C8B-B14F-4D97-AF65-F5344CB8AC3E}">
        <p14:creationId xmlns:p14="http://schemas.microsoft.com/office/powerpoint/2010/main" val="11522701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633F4822-15B2-498E-A2A8-DC3BA515C3D0}" type="slidenum">
              <a:rPr lang="en-US" smtClean="0"/>
              <a:pPr/>
              <a:t>7</a:t>
            </a:fld>
            <a:endParaRPr lang="en-US"/>
          </a:p>
        </p:txBody>
      </p:sp>
    </p:spTree>
    <p:extLst>
      <p:ext uri="{BB962C8B-B14F-4D97-AF65-F5344CB8AC3E}">
        <p14:creationId xmlns:p14="http://schemas.microsoft.com/office/powerpoint/2010/main" val="20990996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633F4822-15B2-498E-A2A8-DC3BA515C3D0}" type="slidenum">
              <a:rPr lang="en-US" smtClean="0"/>
              <a:pPr/>
              <a:t>8</a:t>
            </a:fld>
            <a:endParaRPr lang="en-US"/>
          </a:p>
        </p:txBody>
      </p:sp>
    </p:spTree>
    <p:extLst>
      <p:ext uri="{BB962C8B-B14F-4D97-AF65-F5344CB8AC3E}">
        <p14:creationId xmlns:p14="http://schemas.microsoft.com/office/powerpoint/2010/main" val="20990996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latin typeface="+mn-lt"/>
            </a:endParaRPr>
          </a:p>
        </p:txBody>
      </p:sp>
      <p:sp>
        <p:nvSpPr>
          <p:cNvPr id="4" name="Slide Number Placeholder 3"/>
          <p:cNvSpPr>
            <a:spLocks noGrp="1"/>
          </p:cNvSpPr>
          <p:nvPr>
            <p:ph type="sldNum" sz="quarter" idx="10"/>
          </p:nvPr>
        </p:nvSpPr>
        <p:spPr/>
        <p:txBody>
          <a:bodyPr/>
          <a:lstStyle/>
          <a:p>
            <a:fld id="{633F4822-15B2-498E-A2A8-DC3BA515C3D0}" type="slidenum">
              <a:rPr lang="en-US" smtClean="0"/>
              <a:pPr/>
              <a:t>9</a:t>
            </a:fld>
            <a:endParaRPr lang="en-US"/>
          </a:p>
        </p:txBody>
      </p:sp>
    </p:spTree>
    <p:extLst>
      <p:ext uri="{BB962C8B-B14F-4D97-AF65-F5344CB8AC3E}">
        <p14:creationId xmlns:p14="http://schemas.microsoft.com/office/powerpoint/2010/main" val="20990996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F024B5-0A5A-CE47-B84F-B9AE9116277D}" type="datetime1">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D3B2-40FB-3942-899A-B72B8D0CC704}" type="datetime1">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B0AB-8C54-BA40-AB77-F321AB09E2D8}" type="datetime1">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CDF024B5-0A5A-CE47-B84F-B9AE9116277D}" type="datetime1">
              <a:rPr lang="en-US" smtClean="0">
                <a:solidFill>
                  <a:prstClr val="white"/>
                </a:solidFill>
              </a:rPr>
              <a:pPr/>
              <a:t>3/19/2019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172626559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B4A29-487F-FF4B-8540-6C6B55831742}" type="datetime1">
              <a:rPr lang="en-US" smtClean="0">
                <a:solidFill>
                  <a:prstClr val="white"/>
                </a:solidFill>
              </a:rPr>
              <a:pPr/>
              <a:t>3/19/2019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0F5D793-ECC5-43FC-91C9-4FE338234E86}" type="slidenum">
              <a:rPr lang="en-US" smtClean="0">
                <a:solidFill>
                  <a:prstClr val="black"/>
                </a:solidFill>
              </a:rPr>
              <a:pPr/>
              <a:t>‹#›</a:t>
            </a:fld>
            <a:endParaRPr lang="en-US">
              <a:solidFill>
                <a:prstClr val="black"/>
              </a:solidFill>
            </a:endParaRPr>
          </a:p>
        </p:txBody>
      </p:sp>
    </p:spTree>
    <p:extLst>
      <p:ext uri="{BB962C8B-B14F-4D97-AF65-F5344CB8AC3E}">
        <p14:creationId xmlns:p14="http://schemas.microsoft.com/office/powerpoint/2010/main" val="158141814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1A38E-E293-6647-85D5-8532745E7DAB}" type="datetime1">
              <a:rPr lang="en-US" smtClean="0">
                <a:solidFill>
                  <a:prstClr val="white"/>
                </a:solidFill>
              </a:rPr>
              <a:pPr/>
              <a:t>3/19/2019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8477922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A753FD-F3CD-744C-888D-E576EFBA8887}" type="datetime1">
              <a:rPr lang="en-US" smtClean="0">
                <a:solidFill>
                  <a:prstClr val="white"/>
                </a:solidFill>
              </a:rPr>
              <a:pPr/>
              <a:t>3/19/2019</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3931924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2A1678-A9B3-4045-A8D0-07BD6287A57F}" type="datetime1">
              <a:rPr lang="en-US" smtClean="0">
                <a:solidFill>
                  <a:prstClr val="white"/>
                </a:solidFill>
              </a:rPr>
              <a:pPr/>
              <a:t>3/19/2019</a:t>
            </a:fld>
            <a:endParaRPr lang="en-US">
              <a:solidFill>
                <a:prstClr val="white"/>
              </a:solidFill>
            </a:endParaRPr>
          </a:p>
        </p:txBody>
      </p:sp>
      <p:sp>
        <p:nvSpPr>
          <p:cNvPr id="8" name="Footer Placeholder 7"/>
          <p:cNvSpPr>
            <a:spLocks noGrp="1"/>
          </p:cNvSpPr>
          <p:nvPr>
            <p:ph type="ftr" sz="quarter" idx="11"/>
          </p:nvPr>
        </p:nvSpPr>
        <p:spPr/>
        <p:txBody>
          <a:bodyPr/>
          <a:lstStyle/>
          <a:p>
            <a:endParaRPr lang="en-US">
              <a:solidFill>
                <a:prstClr val="white"/>
              </a:solidFill>
            </a:endParaRPr>
          </a:p>
        </p:txBody>
      </p:sp>
      <p:sp>
        <p:nvSpPr>
          <p:cNvPr id="9" name="Slide Number Placeholder 8"/>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64105923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Date Placeholder 2"/>
          <p:cNvSpPr>
            <a:spLocks noGrp="1"/>
          </p:cNvSpPr>
          <p:nvPr>
            <p:ph type="dt" sz="half" idx="10"/>
          </p:nvPr>
        </p:nvSpPr>
        <p:spPr/>
        <p:txBody>
          <a:bodyPr/>
          <a:lstStyle/>
          <a:p>
            <a:fld id="{8B275B7D-C9DE-6741-B613-600B4137FFCE}" type="datetime1">
              <a:rPr lang="en-US" smtClean="0">
                <a:solidFill>
                  <a:prstClr val="white"/>
                </a:solidFill>
              </a:rPr>
              <a:pPr/>
              <a:t>3/19/2019</a:t>
            </a:fld>
            <a:endParaRPr lang="en-US">
              <a:solidFill>
                <a:prstClr val="white"/>
              </a:solidFill>
            </a:endParaRPr>
          </a:p>
        </p:txBody>
      </p:sp>
      <p:sp>
        <p:nvSpPr>
          <p:cNvPr id="4" name="Footer Placeholder 3"/>
          <p:cNvSpPr>
            <a:spLocks noGrp="1"/>
          </p:cNvSpPr>
          <p:nvPr>
            <p:ph type="ftr" sz="quarter" idx="11"/>
          </p:nvPr>
        </p:nvSpPr>
        <p:spPr/>
        <p:txBody>
          <a:bodyPr/>
          <a:lstStyle/>
          <a:p>
            <a:endParaRPr lang="en-US">
              <a:solidFill>
                <a:prstClr val="white"/>
              </a:solidFill>
            </a:endParaRPr>
          </a:p>
        </p:txBody>
      </p:sp>
      <p:sp>
        <p:nvSpPr>
          <p:cNvPr id="5" name="Slide Number Placeholder 4"/>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365553112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734BD-429E-D54D-B9BB-F57297C99D25}" type="datetime1">
              <a:rPr lang="en-US" smtClean="0">
                <a:solidFill>
                  <a:prstClr val="white"/>
                </a:solidFill>
              </a:rPr>
              <a:pPr/>
              <a:t>3/19/2019</a:t>
            </a:fld>
            <a:endParaRPr lang="en-US">
              <a:solidFill>
                <a:prstClr val="white"/>
              </a:solidFill>
            </a:endParaRPr>
          </a:p>
        </p:txBody>
      </p:sp>
      <p:sp>
        <p:nvSpPr>
          <p:cNvPr id="3" name="Footer Placeholder 2"/>
          <p:cNvSpPr>
            <a:spLocks noGrp="1"/>
          </p:cNvSpPr>
          <p:nvPr>
            <p:ph type="ftr" sz="quarter" idx="11"/>
          </p:nvPr>
        </p:nvSpPr>
        <p:spPr/>
        <p:txBody>
          <a:bodyPr/>
          <a:lstStyle/>
          <a:p>
            <a:endParaRPr lang="en-US">
              <a:solidFill>
                <a:prstClr val="white"/>
              </a:solidFill>
            </a:endParaRPr>
          </a:p>
        </p:txBody>
      </p:sp>
      <p:sp>
        <p:nvSpPr>
          <p:cNvPr id="4" name="Slide Number Placeholder 3"/>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75361175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4EA17-6E2F-884C-8082-B9F84E32D5A2}" type="datetime1">
              <a:rPr lang="en-US" smtClean="0">
                <a:solidFill>
                  <a:prstClr val="white"/>
                </a:solidFill>
              </a:rPr>
              <a:pPr/>
              <a:t>3/19/2019</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4893561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lvl1pP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AF0B4A29-487F-FF4B-8540-6C6B55831742}" type="datetime1">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20F5D793-ECC5-43FC-91C9-4FE338234E86}"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4A861-F706-C84E-86D4-BB6A01C96FB5}" type="datetime1">
              <a:rPr lang="en-US" smtClean="0">
                <a:solidFill>
                  <a:prstClr val="white"/>
                </a:solidFill>
              </a:rPr>
              <a:pPr/>
              <a:t>3/19/2019</a:t>
            </a:fld>
            <a:endParaRPr lang="en-US">
              <a:solidFill>
                <a:prstClr val="white"/>
              </a:solidFill>
            </a:endParaRPr>
          </a:p>
        </p:txBody>
      </p:sp>
      <p:sp>
        <p:nvSpPr>
          <p:cNvPr id="6" name="Footer Placeholder 5"/>
          <p:cNvSpPr>
            <a:spLocks noGrp="1"/>
          </p:cNvSpPr>
          <p:nvPr>
            <p:ph type="ftr" sz="quarter" idx="11"/>
          </p:nvPr>
        </p:nvSpPr>
        <p:spPr/>
        <p:txBody>
          <a:bodyPr/>
          <a:lstStyle/>
          <a:p>
            <a:endParaRPr lang="en-US">
              <a:solidFill>
                <a:prstClr val="white"/>
              </a:solidFill>
            </a:endParaRPr>
          </a:p>
        </p:txBody>
      </p:sp>
      <p:sp>
        <p:nvSpPr>
          <p:cNvPr id="7" name="Slide Number Placeholder 6"/>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3801553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279D3B2-40FB-3942-899A-B72B8D0CC704}" type="datetime1">
              <a:rPr lang="en-US" smtClean="0">
                <a:solidFill>
                  <a:prstClr val="white"/>
                </a:solidFill>
              </a:rPr>
              <a:pPr/>
              <a:t>3/19/2019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421325111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31B0AB-8C54-BA40-AB77-F321AB09E2D8}" type="datetime1">
              <a:rPr lang="en-US" smtClean="0">
                <a:solidFill>
                  <a:prstClr val="white"/>
                </a:solidFill>
              </a:rPr>
              <a:pPr/>
              <a:t>3/19/2019</a:t>
            </a:fld>
            <a:endParaRPr lang="en-US">
              <a:solidFill>
                <a:prstClr val="white"/>
              </a:solidFill>
            </a:endParaRPr>
          </a:p>
        </p:txBody>
      </p:sp>
      <p:sp>
        <p:nvSpPr>
          <p:cNvPr id="5" name="Footer Placeholder 4"/>
          <p:cNvSpPr>
            <a:spLocks noGrp="1"/>
          </p:cNvSpPr>
          <p:nvPr>
            <p:ph type="ftr" sz="quarter" idx="11"/>
          </p:nvPr>
        </p:nvSpPr>
        <p:spPr/>
        <p:txBody>
          <a:bodyPr/>
          <a:lstStyle/>
          <a:p>
            <a:endParaRPr lang="en-US">
              <a:solidFill>
                <a:prstClr val="white"/>
              </a:solidFill>
            </a:endParaRPr>
          </a:p>
        </p:txBody>
      </p:sp>
      <p:sp>
        <p:nvSpPr>
          <p:cNvPr id="6" name="Slide Number Placeholder 5"/>
          <p:cNvSpPr>
            <a:spLocks noGrp="1"/>
          </p:cNvSpPr>
          <p:nvPr>
            <p:ph type="sldNum" sz="quarter" idx="12"/>
          </p:nvPr>
        </p:nvSpPr>
        <p:spPr/>
        <p:txBody>
          <a:bodyPr/>
          <a:lstStyle/>
          <a:p>
            <a:fld id="{20F5D793-ECC5-43FC-91C9-4FE338234E86}" type="slidenum">
              <a:rPr lang="en-US" smtClean="0">
                <a:solidFill>
                  <a:prstClr val="white"/>
                </a:solidFill>
              </a:rPr>
              <a:pPr/>
              <a:t>‹#›</a:t>
            </a:fld>
            <a:endParaRPr lang="en-US">
              <a:solidFill>
                <a:prstClr val="white"/>
              </a:solidFill>
            </a:endParaRPr>
          </a:p>
        </p:txBody>
      </p:sp>
    </p:spTree>
    <p:extLst>
      <p:ext uri="{BB962C8B-B14F-4D97-AF65-F5344CB8AC3E}">
        <p14:creationId xmlns:p14="http://schemas.microsoft.com/office/powerpoint/2010/main" val="22929567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851A38E-E293-6647-85D5-8532745E7DAB}" type="datetime1">
              <a:rPr lang="en-US" smtClean="0"/>
              <a:t>3/19/2019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A753FD-F3CD-744C-888D-E576EFBA8887}" type="datetime1">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3F2A1678-A9B3-4045-A8D0-07BD6287A57F}" type="datetime1">
              <a:rPr lang="en-US" smtClean="0"/>
              <a:t>3/19/2019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cap="all"/>
            </a:lvl1pPr>
          </a:lstStyle>
          <a:p>
            <a:r>
              <a:rPr lang="en-US" dirty="0"/>
              <a:t>Click to edit Master title style</a:t>
            </a:r>
          </a:p>
        </p:txBody>
      </p:sp>
      <p:sp>
        <p:nvSpPr>
          <p:cNvPr id="3" name="Date Placeholder 2"/>
          <p:cNvSpPr>
            <a:spLocks noGrp="1"/>
          </p:cNvSpPr>
          <p:nvPr>
            <p:ph type="dt" sz="half" idx="10"/>
          </p:nvPr>
        </p:nvSpPr>
        <p:spPr/>
        <p:txBody>
          <a:bodyPr/>
          <a:lstStyle/>
          <a:p>
            <a:fld id="{8B275B7D-C9DE-6741-B613-600B4137FFCE}" type="datetime1">
              <a:rPr lang="en-US" smtClean="0"/>
              <a:t>3/19/2019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6734BD-429E-D54D-B9BB-F57297C99D25}" type="datetime1">
              <a:rPr lang="en-US" smtClean="0"/>
              <a:t>3/19/2019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3A74EA17-6E2F-884C-8082-B9F84E32D5A2}" type="datetime1">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DB4A861-F706-C84E-86D4-BB6A01C96FB5}" type="datetime1">
              <a:rPr lang="en-US" smtClean="0"/>
              <a:t>3/19/2019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F5D793-ECC5-43FC-91C9-4FE338234E8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5000"/>
                <a:lumOff val="95000"/>
              </a:schemeClr>
            </a:gs>
            <a:gs pos="100000">
              <a:schemeClr val="accent6">
                <a:lumMod val="45000"/>
                <a:lumOff val="55000"/>
              </a:schemeClr>
            </a:gs>
            <a:gs pos="83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152400"/>
            <a:ext cx="5715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Tw Cen MT" pitchFamily="34" charset="0"/>
              </a:defRPr>
            </a:lvl1pPr>
          </a:lstStyle>
          <a:p>
            <a:fld id="{ADD4D2EF-9C30-2B49-B3DB-2455693A0A81}" type="datetime1">
              <a:rPr lang="en-US" smtClean="0"/>
              <a:t>3/19/2019</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Tw Cen MT"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Tw Cen MT" pitchFamily="34" charset="0"/>
              </a:defRPr>
            </a:lvl1pPr>
          </a:lstStyle>
          <a:p>
            <a:fld id="{20F5D793-ECC5-43FC-91C9-4FE338234E86}" type="slidenum">
              <a:rPr lang="en-US" smtClean="0"/>
              <a:pPr/>
              <a:t>‹#›</a:t>
            </a:fld>
            <a:endParaRPr lang="en-US" dirty="0"/>
          </a:p>
        </p:txBody>
      </p:sp>
      <p:pic>
        <p:nvPicPr>
          <p:cNvPr id="7" name="Picture 3" descr="H:\Official Documents\NYSCADV Logo &amp; Branding\Print Logos\NYSCADV Logo Print Color Final 201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 y="182880"/>
            <a:ext cx="2776735" cy="952252"/>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3600" b="0" kern="1200" cap="small" baseline="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w Cen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w Cen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Tw Cen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w Cen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chemeClr val="accent6">
                <a:lumMod val="5000"/>
                <a:lumOff val="95000"/>
              </a:schemeClr>
            </a:gs>
            <a:gs pos="100000">
              <a:schemeClr val="accent6">
                <a:lumMod val="45000"/>
                <a:lumOff val="55000"/>
              </a:schemeClr>
            </a:gs>
            <a:gs pos="83000">
              <a:schemeClr val="accent6">
                <a:lumMod val="45000"/>
                <a:lumOff val="55000"/>
              </a:schemeClr>
            </a:gs>
            <a:gs pos="100000">
              <a:schemeClr val="accent6">
                <a:lumMod val="30000"/>
                <a:lumOff val="70000"/>
              </a:schemeClr>
            </a:gs>
          </a:gsLst>
          <a:path path="shap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71800" y="152400"/>
            <a:ext cx="57150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447800"/>
            <a:ext cx="8229600" cy="4724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bg1"/>
                </a:solidFill>
                <a:latin typeface="Tw Cen MT" pitchFamily="34" charset="0"/>
              </a:defRPr>
            </a:lvl1pPr>
          </a:lstStyle>
          <a:p>
            <a:fld id="{ADD4D2EF-9C30-2B49-B3DB-2455693A0A81}" type="datetime1">
              <a:rPr lang="en-US" smtClean="0">
                <a:solidFill>
                  <a:prstClr val="white"/>
                </a:solidFill>
              </a:rPr>
              <a:pPr/>
              <a:t>3/19/2019</a:t>
            </a:fld>
            <a:endParaRPr lang="en-US" dirty="0">
              <a:solidFill>
                <a:prstClr val="white"/>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bg1"/>
                </a:solidFill>
                <a:latin typeface="Tw Cen MT" pitchFamily="34" charset="0"/>
              </a:defRPr>
            </a:lvl1pPr>
          </a:lstStyle>
          <a:p>
            <a:endParaRPr lang="en-US" dirty="0">
              <a:solidFill>
                <a:prstClr val="white"/>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bg1"/>
                </a:solidFill>
                <a:latin typeface="Tw Cen MT" pitchFamily="34" charset="0"/>
              </a:defRPr>
            </a:lvl1pPr>
          </a:lstStyle>
          <a:p>
            <a:fld id="{20F5D793-ECC5-43FC-91C9-4FE338234E86}" type="slidenum">
              <a:rPr lang="en-US" smtClean="0">
                <a:solidFill>
                  <a:prstClr val="white"/>
                </a:solidFill>
              </a:rPr>
              <a:pPr/>
              <a:t>‹#›</a:t>
            </a:fld>
            <a:endParaRPr lang="en-US" dirty="0">
              <a:solidFill>
                <a:prstClr val="white"/>
              </a:solidFill>
            </a:endParaRPr>
          </a:p>
        </p:txBody>
      </p:sp>
      <p:pic>
        <p:nvPicPr>
          <p:cNvPr id="7" name="Picture 3" descr="H:\Official Documents\NYSCADV Logo &amp; Branding\Print Logos\NYSCADV Logo Print Color Final 2014.png"/>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182880" y="182880"/>
            <a:ext cx="2776735" cy="952252"/>
          </a:xfrm>
          <a:prstGeom prst="rect">
            <a:avLst/>
          </a:prstGeom>
          <a:noFill/>
          <a:extLst>
            <a:ext uri="{909E8E84-426E-40DD-AFC4-6F175D3DCCD1}">
              <a14:hiddenFill xmlns:a14="http://schemas.microsoft.com/office/drawing/2010/main">
                <a:solidFill>
                  <a:srgbClr val="FFFFFF"/>
                </a:solidFill>
              </a14:hiddenFill>
            </a:ext>
          </a:extLst>
        </p:spPr>
      </p:pic>
      <p:cxnSp>
        <p:nvCxnSpPr>
          <p:cNvPr id="9" name="Straight Connector 8"/>
          <p:cNvCxnSpPr/>
          <p:nvPr/>
        </p:nvCxnSpPr>
        <p:spPr>
          <a:xfrm>
            <a:off x="0" y="6248400"/>
            <a:ext cx="9144000" cy="0"/>
          </a:xfrm>
          <a:prstGeom prst="line">
            <a:avLst/>
          </a:prstGeom>
          <a:ln w="165100" cmpd="sng">
            <a:gradFill flip="none" rotWithShape="1">
              <a:gsLst>
                <a:gs pos="53000">
                  <a:srgbClr val="2A137B"/>
                </a:gs>
                <a:gs pos="53000">
                  <a:srgbClr val="2A137B"/>
                </a:gs>
                <a:gs pos="53000">
                  <a:srgbClr val="2A137B"/>
                </a:gs>
                <a:gs pos="53000">
                  <a:srgbClr val="2A137B"/>
                </a:gs>
                <a:gs pos="53000">
                  <a:srgbClr val="D4DEFF"/>
                </a:gs>
                <a:gs pos="83000">
                  <a:srgbClr val="D4DEFF"/>
                </a:gs>
                <a:gs pos="100000">
                  <a:srgbClr val="96AB94"/>
                </a:gs>
              </a:gsLst>
              <a:lin ang="4800000" scaled="0"/>
              <a:tileRect/>
            </a:gradFill>
            <a:prstDash val="solid"/>
          </a:ln>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68201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hf hdr="0" ftr="0" dt="0"/>
  <p:txStyles>
    <p:titleStyle>
      <a:lvl1pPr algn="ctr" defTabSz="914400" rtl="0" eaLnBrk="1" latinLnBrk="0" hangingPunct="1">
        <a:spcBef>
          <a:spcPct val="0"/>
        </a:spcBef>
        <a:buNone/>
        <a:defRPr sz="3600" b="0" kern="1200" cap="small" baseline="0">
          <a:solidFill>
            <a:schemeClr val="tx1"/>
          </a:solidFill>
          <a:latin typeface="Century Gothic" pitchFamily="34" charset="0"/>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baseline="0">
          <a:solidFill>
            <a:schemeClr val="tx1"/>
          </a:solidFill>
          <a:latin typeface="Tw Cen MT" pitchFamily="34" charset="0"/>
          <a:ea typeface="+mn-ea"/>
          <a:cs typeface="+mn-cs"/>
        </a:defRPr>
      </a:lvl1pPr>
      <a:lvl2pPr marL="742950" indent="-285750" algn="l" defTabSz="914400" rtl="0" eaLnBrk="1" latinLnBrk="0" hangingPunct="1">
        <a:spcBef>
          <a:spcPct val="20000"/>
        </a:spcBef>
        <a:buFont typeface="Arial" pitchFamily="34" charset="0"/>
        <a:buChar char="–"/>
        <a:defRPr sz="2800" kern="1200" baseline="0">
          <a:solidFill>
            <a:schemeClr val="tx1"/>
          </a:solidFill>
          <a:latin typeface="Tw Cen MT" pitchFamily="34" charset="0"/>
          <a:ea typeface="+mn-ea"/>
          <a:cs typeface="+mn-cs"/>
        </a:defRPr>
      </a:lvl2pPr>
      <a:lvl3pPr marL="1143000" indent="-228600" algn="l" defTabSz="914400" rtl="0" eaLnBrk="1" latinLnBrk="0" hangingPunct="1">
        <a:spcBef>
          <a:spcPct val="20000"/>
        </a:spcBef>
        <a:buFont typeface="Arial" pitchFamily="34" charset="0"/>
        <a:buChar char="•"/>
        <a:defRPr sz="2400" kern="1200" baseline="0">
          <a:solidFill>
            <a:schemeClr val="tx1"/>
          </a:solidFill>
          <a:latin typeface="Tw Cen MT" pitchFamily="34" charset="0"/>
          <a:ea typeface="+mn-ea"/>
          <a:cs typeface="+mn-cs"/>
        </a:defRPr>
      </a:lvl3pPr>
      <a:lvl4pPr marL="1600200" indent="-228600" algn="l" defTabSz="914400" rtl="0" eaLnBrk="1" latinLnBrk="0" hangingPunct="1">
        <a:spcBef>
          <a:spcPct val="20000"/>
        </a:spcBef>
        <a:buFont typeface="Arial" pitchFamily="34" charset="0"/>
        <a:buChar char="–"/>
        <a:defRPr sz="2000" kern="1200" baseline="0">
          <a:solidFill>
            <a:schemeClr val="tx1"/>
          </a:solidFill>
          <a:latin typeface="Tw Cen MT" pitchFamily="34" charset="0"/>
          <a:ea typeface="+mn-ea"/>
          <a:cs typeface="+mn-cs"/>
        </a:defRPr>
      </a:lvl4pPr>
      <a:lvl5pPr marL="2057400" indent="-228600" algn="l" defTabSz="914400" rtl="0" eaLnBrk="1" latinLnBrk="0" hangingPunct="1">
        <a:spcBef>
          <a:spcPct val="20000"/>
        </a:spcBef>
        <a:buFont typeface="Arial" pitchFamily="34" charset="0"/>
        <a:buChar char="»"/>
        <a:defRPr sz="2000" kern="1200" baseline="0">
          <a:solidFill>
            <a:schemeClr val="tx1"/>
          </a:solidFill>
          <a:latin typeface="Tw Cen MT"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hyperlink" Target="https://www.youtube.com/watch?v=bwMVEpubuBo"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https://www.youtube.com/watch?v=frSiBOrhgxI" TargetMode="Externa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www.bing.com/videos/search?q=ip+address+in+email+header&amp;FORM=HDRSC3" TargetMode="Externa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hyperlink" Target="http://www.trapcall.com/" TargetMode="External"/><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hyperlink" Target="https://www.thetileapp.com/"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hyperlink" Target="http://www.malware.com/" TargetMode="External"/><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hyperlink" Target="http://techsafety.org/selecting-a-database" TargetMode="External"/><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hyperlink" Target="https://www.facebook.com/New-York-State-Coalition-Against-Domestic-Violence-102203313153531/info/?tab=page_info" TargetMode="External"/><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hyperlink" Target="mailto:cstreett@nyscadv.org" TargetMode="External"/><Relationship Id="rId7" Type="http://schemas.openxmlformats.org/officeDocument/2006/relationships/hyperlink" Target="https://www.stalkingawareness.org/" TargetMode="External"/><Relationship Id="rId2" Type="http://schemas.openxmlformats.org/officeDocument/2006/relationships/notesSlide" Target="../notesSlides/notesSlide56.xml"/><Relationship Id="rId1" Type="http://schemas.openxmlformats.org/officeDocument/2006/relationships/slideLayout" Target="../slideLayouts/slideLayout13.xml"/><Relationship Id="rId6" Type="http://schemas.openxmlformats.org/officeDocument/2006/relationships/hyperlink" Target="http://www.cdar.uky.edu/CoerciveControl/sharp.html" TargetMode="External"/><Relationship Id="rId5" Type="http://schemas.openxmlformats.org/officeDocument/2006/relationships/hyperlink" Target="http://techsafety.org/" TargetMode="External"/><Relationship Id="rId4" Type="http://schemas.openxmlformats.org/officeDocument/2006/relationships/hyperlink" Target="https://nnedv.org/content/safety-net/" TargetMode="Externa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2057401"/>
            <a:ext cx="8839200" cy="2438399"/>
          </a:xfrm>
        </p:spPr>
        <p:txBody>
          <a:bodyPr>
            <a:noAutofit/>
          </a:bodyPr>
          <a:lstStyle/>
          <a:p>
            <a:r>
              <a:rPr lang="en-US" sz="3200" b="1" cap="none" dirty="0"/>
              <a:t>Understanding and Addressing </a:t>
            </a:r>
            <a:br>
              <a:rPr lang="en-US" sz="3200" b="1" cap="none" dirty="0"/>
            </a:br>
            <a:r>
              <a:rPr lang="en-US" sz="3200" b="1" cap="none" dirty="0"/>
              <a:t>the Impact of Stalking on Young People</a:t>
            </a:r>
            <a:endParaRPr lang="en-US" sz="3200" b="1" cap="none" dirty="0">
              <a:latin typeface="Century Gothic" pitchFamily="34" charset="0"/>
            </a:endParaRPr>
          </a:p>
        </p:txBody>
      </p:sp>
      <p:sp>
        <p:nvSpPr>
          <p:cNvPr id="3" name="Subtitle 2"/>
          <p:cNvSpPr>
            <a:spLocks noGrp="1"/>
          </p:cNvSpPr>
          <p:nvPr>
            <p:ph type="subTitle" idx="1"/>
          </p:nvPr>
        </p:nvSpPr>
        <p:spPr>
          <a:xfrm>
            <a:off x="152400" y="4495800"/>
            <a:ext cx="8763000" cy="2160713"/>
          </a:xfrm>
        </p:spPr>
        <p:txBody>
          <a:bodyPr>
            <a:normAutofit/>
          </a:bodyPr>
          <a:lstStyle/>
          <a:p>
            <a:pPr algn="ctr"/>
            <a:r>
              <a:rPr lang="en-US" sz="2000" b="1" dirty="0">
                <a:solidFill>
                  <a:schemeClr val="tx1"/>
                </a:solidFill>
              </a:rPr>
              <a:t>Presented by: </a:t>
            </a:r>
          </a:p>
          <a:p>
            <a:pPr algn="ctr"/>
            <a:r>
              <a:rPr lang="en-US" sz="2000" dirty="0">
                <a:solidFill>
                  <a:schemeClr val="tx1"/>
                </a:solidFill>
              </a:rPr>
              <a:t>Lorien Castelle, Director of Prevention</a:t>
            </a:r>
            <a:br>
              <a:rPr lang="en-US" sz="2000" dirty="0">
                <a:solidFill>
                  <a:schemeClr val="tx1"/>
                </a:solidFill>
              </a:rPr>
            </a:br>
            <a:r>
              <a:rPr lang="en-US" sz="2000" dirty="0">
                <a:solidFill>
                  <a:schemeClr val="tx1"/>
                </a:solidFill>
              </a:rPr>
              <a:t>Nasim Sarbandi, Project Coordinator</a:t>
            </a:r>
          </a:p>
        </p:txBody>
      </p:sp>
    </p:spTree>
    <p:extLst>
      <p:ext uri="{BB962C8B-B14F-4D97-AF65-F5344CB8AC3E}">
        <p14:creationId xmlns:p14="http://schemas.microsoft.com/office/powerpoint/2010/main" val="8659986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 Pattern of Behavior</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srgbClr val="000000"/>
                </a:solidFill>
              </a:rPr>
              <a:pPr/>
              <a:t>10</a:t>
            </a:fld>
            <a:endParaRPr lang="en-US">
              <a:solidFill>
                <a:srgbClr val="000000"/>
              </a:solidFill>
            </a:endParaRPr>
          </a:p>
        </p:txBody>
      </p:sp>
      <p:sp>
        <p:nvSpPr>
          <p:cNvPr id="6" name="Footer Placeholder 5"/>
          <p:cNvSpPr>
            <a:spLocks noGrp="1"/>
          </p:cNvSpPr>
          <p:nvPr>
            <p:ph type="ftr" sz="quarter" idx="11"/>
          </p:nvPr>
        </p:nvSpPr>
        <p:spPr>
          <a:xfrm>
            <a:off x="381000" y="6324600"/>
            <a:ext cx="2895600" cy="365125"/>
          </a:xfrm>
        </p:spPr>
        <p:txBody>
          <a:bodyPr/>
          <a:lstStyle/>
          <a:p>
            <a:r>
              <a:rPr lang="en-US" dirty="0">
                <a:solidFill>
                  <a:schemeClr val="tx1"/>
                </a:solidFill>
              </a:rPr>
              <a:t>* Slide from SPARC</a:t>
            </a:r>
          </a:p>
          <a:p>
            <a:endParaRPr lang="en-US" dirty="0"/>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399822" y="1447800"/>
            <a:ext cx="6344355" cy="4724400"/>
          </a:xfrm>
        </p:spPr>
      </p:pic>
    </p:spTree>
    <p:extLst>
      <p:ext uri="{BB962C8B-B14F-4D97-AF65-F5344CB8AC3E}">
        <p14:creationId xmlns:p14="http://schemas.microsoft.com/office/powerpoint/2010/main" val="9734647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400" cap="none" dirty="0"/>
              <a:t>Understanding and Addressing the Impact of Stalking on Young People</a:t>
            </a:r>
            <a:endParaRPr lang="en-US" sz="2400" dirty="0"/>
          </a:p>
        </p:txBody>
      </p:sp>
      <p:sp>
        <p:nvSpPr>
          <p:cNvPr id="3" name="Content Placeholder 2"/>
          <p:cNvSpPr>
            <a:spLocks noGrp="1"/>
          </p:cNvSpPr>
          <p:nvPr>
            <p:ph idx="1"/>
          </p:nvPr>
        </p:nvSpPr>
        <p:spPr/>
        <p:txBody>
          <a:bodyPr>
            <a:normAutofit fontScale="77500" lnSpcReduction="20000"/>
          </a:bodyPr>
          <a:lstStyle/>
          <a:p>
            <a:pPr marL="0" indent="0" algn="ctr">
              <a:buNone/>
            </a:pPr>
            <a:endParaRPr lang="en-US" sz="4800" dirty="0"/>
          </a:p>
          <a:p>
            <a:pPr marL="0" indent="0" algn="ctr">
              <a:buNone/>
            </a:pPr>
            <a:endParaRPr lang="en-US" sz="4800" dirty="0"/>
          </a:p>
          <a:p>
            <a:pPr marL="0" indent="0" algn="ctr">
              <a:spcBef>
                <a:spcPts val="1800"/>
              </a:spcBef>
              <a:buNone/>
            </a:pPr>
            <a:r>
              <a:rPr lang="en-US" sz="4400" b="1" dirty="0">
                <a:solidFill>
                  <a:srgbClr val="2A137B"/>
                </a:solidFill>
              </a:rPr>
              <a:t>Section 2: Technology Abuse, Safety Planning, Evidence Gathering, And Using Technology To Increase Safety</a:t>
            </a:r>
          </a:p>
          <a:p>
            <a:pPr algn="ctr">
              <a:spcBef>
                <a:spcPts val="1800"/>
              </a:spcBef>
            </a:pPr>
            <a:r>
              <a:rPr lang="en-US" sz="4400" dirty="0"/>
              <a:t>Tools Abusers Use To Stalk And Harass</a:t>
            </a:r>
          </a:p>
          <a:p>
            <a:pPr algn="ctr">
              <a:spcBef>
                <a:spcPts val="1800"/>
              </a:spcBef>
            </a:pPr>
            <a:r>
              <a:rPr lang="en-US" sz="4400" dirty="0"/>
              <a:t>Safety Planning With Survivors </a:t>
            </a:r>
          </a:p>
          <a:p>
            <a:pPr algn="ctr">
              <a:spcBef>
                <a:spcPts val="1800"/>
              </a:spcBef>
            </a:pPr>
            <a:r>
              <a:rPr lang="en-US" sz="4400" dirty="0"/>
              <a:t>Gathering Evidence Of Technology Abuse</a:t>
            </a:r>
          </a:p>
        </p:txBody>
      </p:sp>
      <p:sp>
        <p:nvSpPr>
          <p:cNvPr id="4" name="Slide Number Placeholder 3"/>
          <p:cNvSpPr>
            <a:spLocks noGrp="1"/>
          </p:cNvSpPr>
          <p:nvPr>
            <p:ph type="sldNum" sz="quarter" idx="12"/>
          </p:nvPr>
        </p:nvSpPr>
        <p:spPr/>
        <p:txBody>
          <a:bodyPr/>
          <a:lstStyle/>
          <a:p>
            <a:fld id="{20F5D793-ECC5-43FC-91C9-4FE338234E86}" type="slidenum">
              <a:rPr lang="en-US" smtClean="0"/>
              <a:pPr/>
              <a:t>11</a:t>
            </a:fld>
            <a:endParaRPr lang="en-US"/>
          </a:p>
        </p:txBody>
      </p:sp>
    </p:spTree>
    <p:extLst>
      <p:ext uri="{BB962C8B-B14F-4D97-AF65-F5344CB8AC3E}">
        <p14:creationId xmlns:p14="http://schemas.microsoft.com/office/powerpoint/2010/main" val="510054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ABUSE</a:t>
            </a:r>
          </a:p>
        </p:txBody>
      </p:sp>
      <p:sp>
        <p:nvSpPr>
          <p:cNvPr id="3" name="Content Placeholder 2"/>
          <p:cNvSpPr>
            <a:spLocks noGrp="1"/>
          </p:cNvSpPr>
          <p:nvPr>
            <p:ph idx="1"/>
          </p:nvPr>
        </p:nvSpPr>
        <p:spPr/>
        <p:txBody>
          <a:bodyPr>
            <a:normAutofit/>
          </a:bodyPr>
          <a:lstStyle/>
          <a:p>
            <a:pPr marL="0" indent="0" algn="ctr">
              <a:buNone/>
            </a:pPr>
            <a:r>
              <a:rPr lang="en-US" b="1" dirty="0"/>
              <a:t>Simple</a:t>
            </a:r>
            <a:r>
              <a:rPr lang="en-US" dirty="0"/>
              <a:t>                                              </a:t>
            </a:r>
            <a:r>
              <a:rPr lang="en-US" b="1" dirty="0"/>
              <a:t>Complex</a:t>
            </a:r>
          </a:p>
          <a:p>
            <a:endParaRPr lang="en-US" dirty="0"/>
          </a:p>
          <a:p>
            <a:r>
              <a:rPr lang="en-US" dirty="0"/>
              <a:t>Monitoring or changing functions or features</a:t>
            </a:r>
          </a:p>
          <a:p>
            <a:r>
              <a:rPr lang="en-US" dirty="0"/>
              <a:t>Manipulating features</a:t>
            </a:r>
          </a:p>
          <a:p>
            <a:r>
              <a:rPr lang="en-US" dirty="0"/>
              <a:t>Eavesdropping on calls</a:t>
            </a:r>
          </a:p>
          <a:p>
            <a:r>
              <a:rPr lang="en-US" dirty="0"/>
              <a:t>Spying on activity</a:t>
            </a:r>
          </a:p>
          <a:p>
            <a:r>
              <a:rPr lang="en-US" dirty="0"/>
              <a:t>Track location via phone app such as family location feature or find my phone</a:t>
            </a:r>
          </a:p>
          <a:p>
            <a:pPr marL="0" indent="0">
              <a:buNone/>
            </a:pPr>
            <a:endParaRPr lang="en-US" dirty="0"/>
          </a:p>
        </p:txBody>
      </p:sp>
      <p:sp>
        <p:nvSpPr>
          <p:cNvPr id="4" name="Slide Number Placeholder 3"/>
          <p:cNvSpPr>
            <a:spLocks noGrp="1"/>
          </p:cNvSpPr>
          <p:nvPr>
            <p:ph type="sldNum" sz="quarter" idx="12"/>
          </p:nvPr>
        </p:nvSpPr>
        <p:spPr/>
        <p:txBody>
          <a:bodyPr/>
          <a:lstStyle/>
          <a:p>
            <a:fld id="{20F5D793-ECC5-43FC-91C9-4FE338234E86}" type="slidenum">
              <a:rPr lang="en-US" smtClean="0"/>
              <a:pPr/>
              <a:t>12</a:t>
            </a:fld>
            <a:endParaRPr lang="en-US"/>
          </a:p>
        </p:txBody>
      </p:sp>
      <p:cxnSp>
        <p:nvCxnSpPr>
          <p:cNvPr id="6" name="Straight Arrow Connector 5"/>
          <p:cNvCxnSpPr/>
          <p:nvPr/>
        </p:nvCxnSpPr>
        <p:spPr>
          <a:xfrm>
            <a:off x="2057400" y="1752600"/>
            <a:ext cx="4800600" cy="0"/>
          </a:xfrm>
          <a:prstGeom prst="straightConnector1">
            <a:avLst/>
          </a:prstGeom>
          <a:ln w="28575">
            <a:solidFill>
              <a:srgbClr val="2A137B"/>
            </a:solidFill>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13252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3" end="3"/>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TECHNOLOGY ABUSE</a:t>
            </a:r>
          </a:p>
        </p:txBody>
      </p:sp>
      <p:sp>
        <p:nvSpPr>
          <p:cNvPr id="3" name="Content Placeholder 2"/>
          <p:cNvSpPr>
            <a:spLocks noGrp="1"/>
          </p:cNvSpPr>
          <p:nvPr>
            <p:ph idx="1"/>
          </p:nvPr>
        </p:nvSpPr>
        <p:spPr/>
        <p:txBody>
          <a:bodyPr>
            <a:normAutofit/>
          </a:bodyPr>
          <a:lstStyle/>
          <a:p>
            <a:pPr marL="0" indent="0" algn="ctr">
              <a:buNone/>
            </a:pPr>
            <a:r>
              <a:rPr lang="en-US" b="1" dirty="0"/>
              <a:t>Email &amp; Messaging</a:t>
            </a:r>
          </a:p>
          <a:p>
            <a:r>
              <a:rPr lang="en-US" dirty="0"/>
              <a:t>Abusers can gain access to email accounts, phones, etc.</a:t>
            </a:r>
          </a:p>
          <a:p>
            <a:pPr lvl="1">
              <a:spcBef>
                <a:spcPts val="1200"/>
              </a:spcBef>
            </a:pPr>
            <a:r>
              <a:rPr lang="en-US" dirty="0"/>
              <a:t>Delete messages</a:t>
            </a:r>
          </a:p>
          <a:p>
            <a:pPr lvl="1"/>
            <a:r>
              <a:rPr lang="en-US" dirty="0"/>
              <a:t>Send fraudulent messages to coworkers, family and friends</a:t>
            </a:r>
          </a:p>
          <a:p>
            <a:pPr lvl="1"/>
            <a:r>
              <a:rPr lang="en-US" dirty="0"/>
              <a:t>Intercept and monitor messages</a:t>
            </a:r>
          </a:p>
        </p:txBody>
      </p:sp>
      <p:sp>
        <p:nvSpPr>
          <p:cNvPr id="6" name="Slide Number Placeholder 5"/>
          <p:cNvSpPr>
            <a:spLocks noGrp="1"/>
          </p:cNvSpPr>
          <p:nvPr>
            <p:ph type="sldNum" sz="quarter" idx="12"/>
          </p:nvPr>
        </p:nvSpPr>
        <p:spPr/>
        <p:txBody>
          <a:bodyPr/>
          <a:lstStyle/>
          <a:p>
            <a:fld id="{0CFEC368-1D7A-4F81-ABF6-AE0E36BAF64C}" type="slidenum">
              <a:rPr lang="en-US" smtClean="0"/>
              <a:pPr/>
              <a:t>13</a:t>
            </a:fld>
            <a:endParaRPr lang="en-US"/>
          </a:p>
        </p:txBody>
      </p:sp>
    </p:spTree>
    <p:extLst>
      <p:ext uri="{BB962C8B-B14F-4D97-AF65-F5344CB8AC3E}">
        <p14:creationId xmlns:p14="http://schemas.microsoft.com/office/powerpoint/2010/main" val="22262115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Active sessions on Gmail</a:t>
            </a:r>
          </a:p>
        </p:txBody>
      </p:sp>
      <p:sp>
        <p:nvSpPr>
          <p:cNvPr id="4" name="Slide Number Placeholder 3"/>
          <p:cNvSpPr>
            <a:spLocks noGrp="1"/>
          </p:cNvSpPr>
          <p:nvPr>
            <p:ph type="sldNum" sz="quarter" idx="12"/>
          </p:nvPr>
        </p:nvSpPr>
        <p:spPr/>
        <p:txBody>
          <a:bodyPr/>
          <a:lstStyle/>
          <a:p>
            <a:fld id="{20F5D793-ECC5-43FC-91C9-4FE338234E86}" type="slidenum">
              <a:rPr lang="en-US" smtClean="0"/>
              <a:pPr/>
              <a:t>14</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1143000"/>
            <a:ext cx="7222779" cy="938604"/>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057400" y="2109498"/>
            <a:ext cx="4887320" cy="4672302"/>
          </a:xfrm>
          <a:prstGeom prst="rect">
            <a:avLst/>
          </a:prstGeom>
        </p:spPr>
      </p:pic>
    </p:spTree>
    <p:extLst>
      <p:ext uri="{BB962C8B-B14F-4D97-AF65-F5344CB8AC3E}">
        <p14:creationId xmlns:p14="http://schemas.microsoft.com/office/powerpoint/2010/main" val="1056525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TECHNOLOGY ABUSE</a:t>
            </a:r>
          </a:p>
        </p:txBody>
      </p:sp>
      <p:sp>
        <p:nvSpPr>
          <p:cNvPr id="3" name="Content Placeholder 2"/>
          <p:cNvSpPr>
            <a:spLocks noGrp="1"/>
          </p:cNvSpPr>
          <p:nvPr>
            <p:ph idx="1"/>
          </p:nvPr>
        </p:nvSpPr>
        <p:spPr/>
        <p:txBody>
          <a:bodyPr>
            <a:normAutofit/>
          </a:bodyPr>
          <a:lstStyle/>
          <a:p>
            <a:pPr marL="0" indent="0" algn="ctr">
              <a:buNone/>
            </a:pPr>
            <a:r>
              <a:rPr lang="en-US" b="1" dirty="0"/>
              <a:t>Text Messaging &amp; Instant Messaging</a:t>
            </a:r>
          </a:p>
          <a:p>
            <a:pPr>
              <a:spcBef>
                <a:spcPts val="600"/>
              </a:spcBef>
            </a:pPr>
            <a:r>
              <a:rPr lang="en-US" dirty="0"/>
              <a:t>Messages can be falsified, spoofed, or sent anonymously from the carrier’s website or other third party services</a:t>
            </a:r>
          </a:p>
          <a:p>
            <a:pPr>
              <a:spcBef>
                <a:spcPts val="600"/>
              </a:spcBef>
            </a:pPr>
            <a:r>
              <a:rPr lang="en-US" dirty="0"/>
              <a:t>Apps and services can make evidence collection more difficult, e.g. Tiger Text, Snap Chat, etc.</a:t>
            </a:r>
          </a:p>
        </p:txBody>
      </p:sp>
      <p:sp>
        <p:nvSpPr>
          <p:cNvPr id="6" name="Slide Number Placeholder 5"/>
          <p:cNvSpPr>
            <a:spLocks noGrp="1"/>
          </p:cNvSpPr>
          <p:nvPr>
            <p:ph type="sldNum" sz="quarter" idx="12"/>
          </p:nvPr>
        </p:nvSpPr>
        <p:spPr/>
        <p:txBody>
          <a:bodyPr/>
          <a:lstStyle/>
          <a:p>
            <a:fld id="{0CFEC368-1D7A-4F81-ABF6-AE0E36BAF64C}" type="slidenum">
              <a:rPr lang="en-US" smtClean="0"/>
              <a:pPr/>
              <a:t>15</a:t>
            </a:fld>
            <a:endParaRPr lang="en-US"/>
          </a:p>
        </p:txBody>
      </p:sp>
    </p:spTree>
    <p:extLst>
      <p:ext uri="{BB962C8B-B14F-4D97-AF65-F5344CB8AC3E}">
        <p14:creationId xmlns:p14="http://schemas.microsoft.com/office/powerpoint/2010/main" val="28648027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sessions on Facebook</a:t>
            </a:r>
          </a:p>
        </p:txBody>
      </p:sp>
      <p:sp>
        <p:nvSpPr>
          <p:cNvPr id="4" name="Slide Number Placeholder 3"/>
          <p:cNvSpPr>
            <a:spLocks noGrp="1"/>
          </p:cNvSpPr>
          <p:nvPr>
            <p:ph type="sldNum" sz="quarter" idx="12"/>
          </p:nvPr>
        </p:nvSpPr>
        <p:spPr/>
        <p:txBody>
          <a:bodyPr/>
          <a:lstStyle/>
          <a:p>
            <a:fld id="{20F5D793-ECC5-43FC-91C9-4FE338234E86}" type="slidenum">
              <a:rPr lang="en-US" smtClean="0"/>
              <a:pPr/>
              <a:t>16</a:t>
            </a:fld>
            <a:endParaRPr lang="en-US"/>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2908" y="1313595"/>
            <a:ext cx="6695692" cy="5096924"/>
          </a:xfrm>
          <a:prstGeom prst="rect">
            <a:avLst/>
          </a:prstGeom>
        </p:spPr>
      </p:pic>
    </p:spTree>
    <p:extLst>
      <p:ext uri="{BB962C8B-B14F-4D97-AF65-F5344CB8AC3E}">
        <p14:creationId xmlns:p14="http://schemas.microsoft.com/office/powerpoint/2010/main" val="27686850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Active sessions on messaging apps</a:t>
            </a:r>
          </a:p>
        </p:txBody>
      </p:sp>
      <p:sp>
        <p:nvSpPr>
          <p:cNvPr id="4" name="Slide Number Placeholder 3"/>
          <p:cNvSpPr>
            <a:spLocks noGrp="1"/>
          </p:cNvSpPr>
          <p:nvPr>
            <p:ph type="sldNum" sz="quarter" idx="12"/>
          </p:nvPr>
        </p:nvSpPr>
        <p:spPr/>
        <p:txBody>
          <a:bodyPr/>
          <a:lstStyle/>
          <a:p>
            <a:fld id="{20F5D793-ECC5-43FC-91C9-4FE338234E86}" type="slidenum">
              <a:rPr lang="en-US" smtClean="0"/>
              <a:pPr/>
              <a:t>17</a:t>
            </a:fld>
            <a:endParaRPr lang="en-US"/>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4201" y="1447800"/>
            <a:ext cx="3962402" cy="5011272"/>
          </a:xfrm>
          <a:prstGeom prst="rect">
            <a:avLst/>
          </a:prstGeom>
        </p:spPr>
      </p:pic>
    </p:spTree>
    <p:extLst>
      <p:ext uri="{BB962C8B-B14F-4D97-AF65-F5344CB8AC3E}">
        <p14:creationId xmlns:p14="http://schemas.microsoft.com/office/powerpoint/2010/main" val="42081379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a:cs typeface="Century Gothic"/>
              </a:rPr>
              <a:t>TECHNOLOGY ABUSE</a:t>
            </a:r>
          </a:p>
        </p:txBody>
      </p:sp>
      <p:sp>
        <p:nvSpPr>
          <p:cNvPr id="3" name="Content Placeholder 2"/>
          <p:cNvSpPr>
            <a:spLocks noGrp="1"/>
          </p:cNvSpPr>
          <p:nvPr>
            <p:ph idx="1"/>
          </p:nvPr>
        </p:nvSpPr>
        <p:spPr/>
        <p:txBody>
          <a:bodyPr>
            <a:normAutofit fontScale="70000" lnSpcReduction="20000"/>
          </a:bodyPr>
          <a:lstStyle/>
          <a:p>
            <a:pPr marL="0" indent="0" algn="ctr">
              <a:spcBef>
                <a:spcPts val="2376"/>
              </a:spcBef>
              <a:buNone/>
            </a:pPr>
            <a:r>
              <a:rPr lang="en-US" sz="4000" b="1" dirty="0"/>
              <a:t>Messaging, Phones &amp; Evidence Collection</a:t>
            </a:r>
          </a:p>
          <a:p>
            <a:pPr>
              <a:spcBef>
                <a:spcPts val="2376"/>
              </a:spcBef>
            </a:pPr>
            <a:r>
              <a:rPr lang="en-US" dirty="0"/>
              <a:t>With a valid search warrant, a carrier </a:t>
            </a:r>
            <a:r>
              <a:rPr lang="en-US" i="1" u="sng" dirty="0"/>
              <a:t>might</a:t>
            </a:r>
            <a:r>
              <a:rPr lang="en-US" dirty="0"/>
              <a:t> be able to retrieve deleted messages or document that messages were sent from one party to another</a:t>
            </a:r>
          </a:p>
          <a:p>
            <a:pPr>
              <a:spcBef>
                <a:spcPts val="2376"/>
              </a:spcBef>
            </a:pPr>
            <a:r>
              <a:rPr lang="en-US" dirty="0"/>
              <a:t>Using special software, law enforcement might be able to extract old backup files (e.g. iTunes / iPhone backups)</a:t>
            </a:r>
          </a:p>
          <a:p>
            <a:pPr>
              <a:spcBef>
                <a:spcPts val="2376"/>
              </a:spcBef>
            </a:pPr>
            <a:r>
              <a:rPr lang="en-US" dirty="0"/>
              <a:t>SIM cards, internal memory and </a:t>
            </a:r>
            <a:r>
              <a:rPr lang="en-US" dirty="0" err="1"/>
              <a:t>MicroSD</a:t>
            </a:r>
            <a:r>
              <a:rPr lang="en-US" dirty="0"/>
              <a:t> cards may contain evidence</a:t>
            </a:r>
          </a:p>
          <a:p>
            <a:pPr>
              <a:spcBef>
                <a:spcPts val="2376"/>
              </a:spcBef>
            </a:pPr>
            <a:r>
              <a:rPr lang="en-US" dirty="0"/>
              <a:t>Survivors can take screenshots, photographs or video of phone and message content, as well as the properties of a message (time &amp; date stamp, contact info: name </a:t>
            </a:r>
            <a:r>
              <a:rPr lang="en-US" i="1" u="sng" dirty="0"/>
              <a:t>and</a:t>
            </a:r>
            <a:r>
              <a:rPr lang="en-US" dirty="0"/>
              <a:t> number sent from)</a:t>
            </a:r>
          </a:p>
        </p:txBody>
      </p:sp>
      <p:sp>
        <p:nvSpPr>
          <p:cNvPr id="6" name="Slide Number Placeholder 5"/>
          <p:cNvSpPr>
            <a:spLocks noGrp="1"/>
          </p:cNvSpPr>
          <p:nvPr>
            <p:ph type="sldNum" sz="quarter" idx="12"/>
          </p:nvPr>
        </p:nvSpPr>
        <p:spPr/>
        <p:txBody>
          <a:bodyPr/>
          <a:lstStyle/>
          <a:p>
            <a:fld id="{0CFEC368-1D7A-4F81-ABF6-AE0E36BAF64C}" type="slidenum">
              <a:rPr lang="en-US" smtClean="0"/>
              <a:pPr/>
              <a:t>18</a:t>
            </a:fld>
            <a:endParaRPr lang="en-US"/>
          </a:p>
        </p:txBody>
      </p:sp>
    </p:spTree>
    <p:extLst>
      <p:ext uri="{BB962C8B-B14F-4D97-AF65-F5344CB8AC3E}">
        <p14:creationId xmlns:p14="http://schemas.microsoft.com/office/powerpoint/2010/main" val="245410410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TECHNOLOGY ABUSE</a:t>
            </a:r>
          </a:p>
        </p:txBody>
      </p:sp>
      <p:sp>
        <p:nvSpPr>
          <p:cNvPr id="3" name="Content Placeholder 2"/>
          <p:cNvSpPr>
            <a:spLocks noGrp="1"/>
          </p:cNvSpPr>
          <p:nvPr>
            <p:ph idx="1"/>
          </p:nvPr>
        </p:nvSpPr>
        <p:spPr>
          <a:xfrm>
            <a:off x="457200" y="1219200"/>
            <a:ext cx="8229600" cy="4953000"/>
          </a:xfrm>
        </p:spPr>
        <p:txBody>
          <a:bodyPr>
            <a:normAutofit/>
          </a:bodyPr>
          <a:lstStyle/>
          <a:p>
            <a:pPr marL="0" indent="0" algn="ctr">
              <a:buNone/>
            </a:pPr>
            <a:r>
              <a:rPr lang="en-US" sz="2800" b="1" dirty="0"/>
              <a:t>Smartphones &amp; Apps</a:t>
            </a:r>
          </a:p>
          <a:p>
            <a:r>
              <a:rPr lang="en-US" sz="2000" dirty="0"/>
              <a:t>Many companies now offer connecting your smartphone to your home security system (Ex. – AT&amp;T Digital Life)</a:t>
            </a:r>
          </a:p>
        </p:txBody>
      </p:sp>
      <p:sp>
        <p:nvSpPr>
          <p:cNvPr id="7" name="Slide Number Placeholder 6"/>
          <p:cNvSpPr>
            <a:spLocks noGrp="1"/>
          </p:cNvSpPr>
          <p:nvPr>
            <p:ph type="sldNum" sz="quarter" idx="12"/>
          </p:nvPr>
        </p:nvSpPr>
        <p:spPr/>
        <p:txBody>
          <a:bodyPr/>
          <a:lstStyle/>
          <a:p>
            <a:fld id="{0CFEC368-1D7A-4F81-ABF6-AE0E36BAF64C}" type="slidenum">
              <a:rPr lang="en-US" smtClean="0"/>
              <a:pPr/>
              <a:t>19</a:t>
            </a:fld>
            <a:endParaRPr lang="en-US"/>
          </a:p>
        </p:txBody>
      </p:sp>
      <p:pic>
        <p:nvPicPr>
          <p:cNvPr id="4" name="Picture 3">
            <a:hlinkClick r:id="rId3"/>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81200" y="2590800"/>
            <a:ext cx="5205967" cy="4053468"/>
          </a:xfrm>
          <a:prstGeom prst="rect">
            <a:avLst/>
          </a:prstGeom>
        </p:spPr>
      </p:pic>
    </p:spTree>
    <p:extLst>
      <p:ext uri="{BB962C8B-B14F-4D97-AF65-F5344CB8AC3E}">
        <p14:creationId xmlns:p14="http://schemas.microsoft.com/office/powerpoint/2010/main" val="40266445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pitchFamily="34" charset="0"/>
              </a:rPr>
              <a:t>ABOUT US</a:t>
            </a:r>
          </a:p>
        </p:txBody>
      </p:sp>
      <p:sp>
        <p:nvSpPr>
          <p:cNvPr id="3" name="Content Placeholder 2"/>
          <p:cNvSpPr>
            <a:spLocks noGrp="1"/>
          </p:cNvSpPr>
          <p:nvPr>
            <p:ph idx="1"/>
          </p:nvPr>
        </p:nvSpPr>
        <p:spPr/>
        <p:txBody>
          <a:bodyPr>
            <a:normAutofit fontScale="77500" lnSpcReduction="20000"/>
          </a:bodyPr>
          <a:lstStyle/>
          <a:p>
            <a:pPr marL="0" indent="0" algn="ctr">
              <a:buNone/>
            </a:pPr>
            <a:r>
              <a:rPr lang="en-US" sz="4500" b="1" dirty="0"/>
              <a:t>Statewide Membership Organization</a:t>
            </a:r>
          </a:p>
          <a:p>
            <a:pPr marL="0" indent="0">
              <a:buNone/>
            </a:pPr>
            <a:endParaRPr lang="en-US" sz="800" dirty="0"/>
          </a:p>
          <a:p>
            <a:pPr lvl="1">
              <a:spcBef>
                <a:spcPts val="1200"/>
              </a:spcBef>
            </a:pPr>
            <a:r>
              <a:rPr lang="en-US" b="1" dirty="0"/>
              <a:t>Members: </a:t>
            </a:r>
          </a:p>
          <a:p>
            <a:pPr marL="548640" lvl="2" indent="0">
              <a:spcBef>
                <a:spcPts val="1200"/>
              </a:spcBef>
              <a:buNone/>
            </a:pPr>
            <a:r>
              <a:rPr lang="en-US" dirty="0"/>
              <a:t>Domestic violence service providers, allied agencies and community members</a:t>
            </a:r>
          </a:p>
          <a:p>
            <a:pPr lvl="1">
              <a:spcBef>
                <a:spcPts val="1200"/>
              </a:spcBef>
            </a:pPr>
            <a:r>
              <a:rPr lang="en-US" b="1" dirty="0"/>
              <a:t>Mission: </a:t>
            </a:r>
          </a:p>
          <a:p>
            <a:pPr marL="548640" lvl="2" indent="0">
              <a:spcBef>
                <a:spcPts val="1200"/>
              </a:spcBef>
              <a:buNone/>
            </a:pPr>
            <a:r>
              <a:rPr lang="en-US" dirty="0"/>
              <a:t>Create and support the social change necessary to prevent and confront all forms of intimate partner violence</a:t>
            </a:r>
          </a:p>
          <a:p>
            <a:pPr lvl="1">
              <a:spcBef>
                <a:spcPts val="1200"/>
              </a:spcBef>
            </a:pPr>
            <a:r>
              <a:rPr lang="en-US" b="1" dirty="0"/>
              <a:t>Work: </a:t>
            </a:r>
          </a:p>
          <a:p>
            <a:pPr marL="548640" lvl="2" indent="0">
              <a:spcBef>
                <a:spcPts val="1200"/>
              </a:spcBef>
              <a:buNone/>
            </a:pPr>
            <a:r>
              <a:rPr lang="en-US" dirty="0"/>
              <a:t>Training, technical assistance, public policy, systems advocacy, best practices, broad-based collaboration</a:t>
            </a:r>
          </a:p>
          <a:p>
            <a:pPr lvl="1">
              <a:spcBef>
                <a:spcPts val="1200"/>
              </a:spcBef>
            </a:pPr>
            <a:r>
              <a:rPr lang="en-US" b="1" dirty="0"/>
              <a:t>Philosophy: </a:t>
            </a:r>
          </a:p>
          <a:p>
            <a:pPr marL="548640" lvl="2" indent="0">
              <a:spcBef>
                <a:spcPts val="1200"/>
              </a:spcBef>
              <a:buNone/>
            </a:pPr>
            <a:r>
              <a:rPr lang="en-US" dirty="0"/>
              <a:t>Anti-oppression, trauma informed, and survivor centered principles integrated into all of our work</a:t>
            </a:r>
          </a:p>
          <a:p>
            <a:pPr lvl="1">
              <a:spcBef>
                <a:spcPts val="1200"/>
              </a:spcBef>
            </a:pPr>
            <a:endParaRPr lang="en-US" dirty="0"/>
          </a:p>
          <a:p>
            <a:pPr lvl="1"/>
            <a:endParaRPr lang="en-US" dirty="0"/>
          </a:p>
          <a:p>
            <a:pPr lvl="1"/>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solidFill>
                  <a:srgbClr val="000000"/>
                </a:solidFill>
              </a:rPr>
              <a:pPr/>
              <a:t>2</a:t>
            </a:fld>
            <a:endParaRPr lang="en-US" dirty="0">
              <a:solidFill>
                <a:srgbClr val="000000"/>
              </a:solidFill>
            </a:endParaRPr>
          </a:p>
        </p:txBody>
      </p:sp>
    </p:spTree>
    <p:extLst>
      <p:ext uri="{BB962C8B-B14F-4D97-AF65-F5344CB8AC3E}">
        <p14:creationId xmlns:p14="http://schemas.microsoft.com/office/powerpoint/2010/main" val="36957050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TECHNOLOGY ABUSE</a:t>
            </a:r>
          </a:p>
        </p:txBody>
      </p:sp>
      <p:sp>
        <p:nvSpPr>
          <p:cNvPr id="3" name="Content Placeholder 2"/>
          <p:cNvSpPr>
            <a:spLocks noGrp="1"/>
          </p:cNvSpPr>
          <p:nvPr>
            <p:ph idx="1"/>
          </p:nvPr>
        </p:nvSpPr>
        <p:spPr>
          <a:xfrm>
            <a:off x="457200" y="1219200"/>
            <a:ext cx="8229600" cy="4953000"/>
          </a:xfrm>
        </p:spPr>
        <p:txBody>
          <a:bodyPr>
            <a:normAutofit fontScale="77500" lnSpcReduction="20000"/>
          </a:bodyPr>
          <a:lstStyle/>
          <a:p>
            <a:pPr marL="0" indent="0" algn="ctr">
              <a:buNone/>
            </a:pPr>
            <a:r>
              <a:rPr lang="en-US" sz="3300" b="1" dirty="0"/>
              <a:t>Smartphones &amp; Apps</a:t>
            </a:r>
          </a:p>
          <a:p>
            <a:pPr>
              <a:spcBef>
                <a:spcPts val="1776"/>
              </a:spcBef>
            </a:pPr>
            <a:r>
              <a:rPr lang="en-US" dirty="0"/>
              <a:t>Receive text and video alerts of events at home</a:t>
            </a:r>
          </a:p>
          <a:p>
            <a:pPr>
              <a:spcBef>
                <a:spcPts val="1776"/>
              </a:spcBef>
            </a:pPr>
            <a:r>
              <a:rPr lang="en-US" dirty="0"/>
              <a:t>Arm or disarm the alarm, unlock, lock and open doors</a:t>
            </a:r>
          </a:p>
          <a:p>
            <a:pPr>
              <a:spcBef>
                <a:spcPts val="1776"/>
              </a:spcBef>
            </a:pPr>
            <a:r>
              <a:rPr lang="en-US" dirty="0"/>
              <a:t>Monitor indoor activity with contact sensors and cameras</a:t>
            </a:r>
          </a:p>
          <a:p>
            <a:pPr>
              <a:spcBef>
                <a:spcPts val="1776"/>
              </a:spcBef>
            </a:pPr>
            <a:r>
              <a:rPr lang="en-US" dirty="0"/>
              <a:t>Family Map / Family Locator Plans</a:t>
            </a:r>
          </a:p>
          <a:p>
            <a:pPr>
              <a:spcBef>
                <a:spcPts val="1776"/>
              </a:spcBef>
            </a:pPr>
            <a:r>
              <a:rPr lang="en-US" dirty="0"/>
              <a:t>Teen driving monitors</a:t>
            </a:r>
          </a:p>
          <a:p>
            <a:pPr>
              <a:spcBef>
                <a:spcPts val="1776"/>
              </a:spcBef>
            </a:pPr>
            <a:r>
              <a:rPr lang="en-US" dirty="0"/>
              <a:t>Apps can be renamed, or completely invisible</a:t>
            </a:r>
          </a:p>
          <a:p>
            <a:pPr>
              <a:spcBef>
                <a:spcPts val="1776"/>
              </a:spcBef>
            </a:pPr>
            <a:r>
              <a:rPr lang="en-US" dirty="0"/>
              <a:t>Photo apps that allow users to hide pictures, sometimes behind other pictures that require a password to be viewed</a:t>
            </a:r>
          </a:p>
        </p:txBody>
      </p:sp>
      <p:sp>
        <p:nvSpPr>
          <p:cNvPr id="7" name="Slide Number Placeholder 6"/>
          <p:cNvSpPr>
            <a:spLocks noGrp="1"/>
          </p:cNvSpPr>
          <p:nvPr>
            <p:ph type="sldNum" sz="quarter" idx="12"/>
          </p:nvPr>
        </p:nvSpPr>
        <p:spPr/>
        <p:txBody>
          <a:bodyPr/>
          <a:lstStyle/>
          <a:p>
            <a:fld id="{0CFEC368-1D7A-4F81-ABF6-AE0E36BAF64C}" type="slidenum">
              <a:rPr lang="en-US" smtClean="0"/>
              <a:pPr/>
              <a:t>20</a:t>
            </a:fld>
            <a:endParaRPr lang="en-US"/>
          </a:p>
        </p:txBody>
      </p:sp>
    </p:spTree>
    <p:extLst>
      <p:ext uri="{BB962C8B-B14F-4D97-AF65-F5344CB8AC3E}">
        <p14:creationId xmlns:p14="http://schemas.microsoft.com/office/powerpoint/2010/main" val="203183959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a:cs typeface="Century Gothic"/>
              </a:rPr>
              <a:t>TECHNOLOGY ABUSE</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100" b="1" dirty="0"/>
              <a:t>Caller ID &amp; Email Spoofing</a:t>
            </a:r>
          </a:p>
          <a:p>
            <a:pPr>
              <a:spcAft>
                <a:spcPts val="600"/>
              </a:spcAft>
            </a:pPr>
            <a:r>
              <a:rPr lang="en-US" dirty="0"/>
              <a:t>Caller ID </a:t>
            </a:r>
            <a:r>
              <a:rPr lang="en-US" dirty="0">
                <a:hlinkClick r:id="rId3"/>
              </a:rPr>
              <a:t>spoofing </a:t>
            </a:r>
            <a:r>
              <a:rPr lang="en-US" dirty="0"/>
              <a:t>gives the caller the ability to show a different number on the caller ID display, change their voice, and record calls</a:t>
            </a:r>
          </a:p>
          <a:p>
            <a:pPr>
              <a:spcAft>
                <a:spcPts val="600"/>
              </a:spcAft>
            </a:pPr>
            <a:r>
              <a:rPr lang="en-US" dirty="0"/>
              <a:t>Email spoofing is the creation of email messages with a fake email address, misleading the recipient about the origin of the message</a:t>
            </a:r>
          </a:p>
          <a:p>
            <a:pPr>
              <a:spcAft>
                <a:spcPts val="600"/>
              </a:spcAft>
            </a:pPr>
            <a:r>
              <a:rPr lang="en-US" dirty="0"/>
              <a:t>Can you identify situations that these tools might be helpful for survivors?</a:t>
            </a:r>
          </a:p>
        </p:txBody>
      </p:sp>
      <p:sp>
        <p:nvSpPr>
          <p:cNvPr id="6" name="Slide Number Placeholder 5"/>
          <p:cNvSpPr>
            <a:spLocks noGrp="1"/>
          </p:cNvSpPr>
          <p:nvPr>
            <p:ph type="sldNum" sz="quarter" idx="12"/>
          </p:nvPr>
        </p:nvSpPr>
        <p:spPr/>
        <p:txBody>
          <a:bodyPr/>
          <a:lstStyle/>
          <a:p>
            <a:fld id="{0CFEC368-1D7A-4F81-ABF6-AE0E36BAF64C}" type="slidenum">
              <a:rPr lang="en-US" smtClean="0"/>
              <a:pPr/>
              <a:t>21</a:t>
            </a:fld>
            <a:endParaRPr lang="en-US"/>
          </a:p>
        </p:txBody>
      </p:sp>
    </p:spTree>
    <p:extLst>
      <p:ext uri="{BB962C8B-B14F-4D97-AF65-F5344CB8AC3E}">
        <p14:creationId xmlns:p14="http://schemas.microsoft.com/office/powerpoint/2010/main" val="8880690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400" y="152400"/>
            <a:ext cx="6324600" cy="1143000"/>
          </a:xfrm>
        </p:spPr>
        <p:txBody>
          <a:bodyPr>
            <a:normAutofit/>
          </a:bodyPr>
          <a:lstStyle/>
          <a:p>
            <a:r>
              <a:rPr lang="en-US" dirty="0">
                <a:latin typeface="Century Gothic"/>
                <a:cs typeface="Century Gothic"/>
              </a:rPr>
              <a:t>SAFETY PLANNING</a:t>
            </a:r>
          </a:p>
        </p:txBody>
      </p:sp>
      <p:sp>
        <p:nvSpPr>
          <p:cNvPr id="3" name="Content Placeholder 2"/>
          <p:cNvSpPr>
            <a:spLocks noGrp="1"/>
          </p:cNvSpPr>
          <p:nvPr>
            <p:ph idx="1"/>
          </p:nvPr>
        </p:nvSpPr>
        <p:spPr/>
        <p:txBody>
          <a:bodyPr>
            <a:normAutofit fontScale="92500" lnSpcReduction="10000"/>
          </a:bodyPr>
          <a:lstStyle/>
          <a:p>
            <a:pPr marL="0" indent="0" algn="ctr">
              <a:spcBef>
                <a:spcPts val="2376"/>
              </a:spcBef>
              <a:buNone/>
            </a:pPr>
            <a:r>
              <a:rPr lang="en-US" b="1" dirty="0"/>
              <a:t>Spoofing, Safety Planning &amp; Evidence</a:t>
            </a:r>
          </a:p>
          <a:p>
            <a:pPr>
              <a:spcBef>
                <a:spcPts val="2376"/>
              </a:spcBef>
            </a:pPr>
            <a:r>
              <a:rPr lang="en-US" dirty="0"/>
              <a:t>If survivor suspects a call has been spoofed, they can call the number that came in to check if a call was actually placed</a:t>
            </a:r>
          </a:p>
          <a:p>
            <a:pPr>
              <a:spcBef>
                <a:spcPts val="2376"/>
              </a:spcBef>
            </a:pPr>
            <a:r>
              <a:rPr lang="en-US" dirty="0"/>
              <a:t>Spoofed numbers do show up on the survivors bill, but the owner of that number will not show a call on their bill. </a:t>
            </a:r>
          </a:p>
          <a:p>
            <a:pPr>
              <a:spcBef>
                <a:spcPts val="2376"/>
              </a:spcBef>
            </a:pPr>
            <a:r>
              <a:rPr lang="en-US" dirty="0"/>
              <a:t>You can often identify the source of an email spoof by the </a:t>
            </a:r>
            <a:r>
              <a:rPr lang="en-US" dirty="0">
                <a:hlinkClick r:id="rId3"/>
              </a:rPr>
              <a:t>IP address </a:t>
            </a:r>
            <a:r>
              <a:rPr lang="en-US" dirty="0"/>
              <a:t>in the received line</a:t>
            </a:r>
          </a:p>
          <a:p>
            <a:pPr>
              <a:spcBef>
                <a:spcPts val="2376"/>
              </a:spcBef>
            </a:pP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22</a:t>
            </a:fld>
            <a:endParaRPr lang="en-US"/>
          </a:p>
        </p:txBody>
      </p:sp>
    </p:spTree>
    <p:extLst>
      <p:ext uri="{BB962C8B-B14F-4D97-AF65-F5344CB8AC3E}">
        <p14:creationId xmlns:p14="http://schemas.microsoft.com/office/powerpoint/2010/main" val="421556239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a:cs typeface="Century Gothic"/>
              </a:rPr>
              <a:t>SAFETY PLANNING</a:t>
            </a:r>
          </a:p>
        </p:txBody>
      </p:sp>
      <p:sp>
        <p:nvSpPr>
          <p:cNvPr id="3" name="Content Placeholder 2"/>
          <p:cNvSpPr>
            <a:spLocks noGrp="1"/>
          </p:cNvSpPr>
          <p:nvPr>
            <p:ph idx="1"/>
          </p:nvPr>
        </p:nvSpPr>
        <p:spPr>
          <a:xfrm>
            <a:off x="457200" y="1295400"/>
            <a:ext cx="8229600" cy="4724400"/>
          </a:xfrm>
        </p:spPr>
        <p:txBody>
          <a:bodyPr>
            <a:normAutofit fontScale="70000" lnSpcReduction="20000"/>
          </a:bodyPr>
          <a:lstStyle/>
          <a:p>
            <a:pPr marL="0" indent="0" algn="ctr">
              <a:spcBef>
                <a:spcPts val="2376"/>
              </a:spcBef>
              <a:buNone/>
            </a:pPr>
            <a:r>
              <a:rPr lang="en-US" sz="4000" b="1" dirty="0"/>
              <a:t>Truth In Caller ID Act of 2009</a:t>
            </a:r>
          </a:p>
          <a:p>
            <a:pPr>
              <a:spcBef>
                <a:spcPts val="2376"/>
              </a:spcBef>
            </a:pPr>
            <a:r>
              <a:rPr lang="en-US" dirty="0"/>
              <a:t>Signed into law December 2010 and enacted in June 2011, this law prohibits caller ID spoofing for purpose of defrauding or otherwise causing harm</a:t>
            </a:r>
          </a:p>
          <a:p>
            <a:pPr>
              <a:spcBef>
                <a:spcPts val="2376"/>
              </a:spcBef>
            </a:pPr>
            <a:r>
              <a:rPr lang="en-US" dirty="0"/>
              <a:t>The FCC now:</a:t>
            </a:r>
          </a:p>
          <a:p>
            <a:pPr lvl="1">
              <a:spcBef>
                <a:spcPts val="2376"/>
              </a:spcBef>
            </a:pPr>
            <a:r>
              <a:rPr lang="en-US" dirty="0"/>
              <a:t>Prohibits any person or entity from transmitting misleading or inaccurate caller ID information with </a:t>
            </a:r>
            <a:r>
              <a:rPr lang="en-US" u="sng" dirty="0"/>
              <a:t>the intent to defraud, cause harm, or wrongfully obtain anything of value</a:t>
            </a:r>
          </a:p>
          <a:p>
            <a:pPr lvl="1">
              <a:spcBef>
                <a:spcPts val="2376"/>
              </a:spcBef>
            </a:pPr>
            <a:r>
              <a:rPr lang="en-US" dirty="0"/>
              <a:t>Subjects violators to a penalty of up to $10,000 for each violation</a:t>
            </a:r>
          </a:p>
          <a:p>
            <a:pPr lvl="1">
              <a:spcBef>
                <a:spcPts val="2376"/>
              </a:spcBef>
            </a:pPr>
            <a:r>
              <a:rPr lang="en-US" dirty="0"/>
              <a:t>Exempts authorized activities by law enforcement agencies and situations where courts have authorized caller ID manipulation to occur</a:t>
            </a:r>
          </a:p>
        </p:txBody>
      </p:sp>
      <p:sp>
        <p:nvSpPr>
          <p:cNvPr id="6" name="Slide Number Placeholder 5"/>
          <p:cNvSpPr>
            <a:spLocks noGrp="1"/>
          </p:cNvSpPr>
          <p:nvPr>
            <p:ph type="sldNum" sz="quarter" idx="12"/>
          </p:nvPr>
        </p:nvSpPr>
        <p:spPr/>
        <p:txBody>
          <a:bodyPr/>
          <a:lstStyle/>
          <a:p>
            <a:fld id="{0CFEC368-1D7A-4F81-ABF6-AE0E36BAF64C}" type="slidenum">
              <a:rPr lang="en-US" smtClean="0"/>
              <a:pPr/>
              <a:t>23</a:t>
            </a:fld>
            <a:endParaRPr lang="en-US"/>
          </a:p>
        </p:txBody>
      </p:sp>
    </p:spTree>
    <p:extLst>
      <p:ext uri="{BB962C8B-B14F-4D97-AF65-F5344CB8AC3E}">
        <p14:creationId xmlns:p14="http://schemas.microsoft.com/office/powerpoint/2010/main" val="339685904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abuse</a:t>
            </a:r>
          </a:p>
        </p:txBody>
      </p:sp>
      <p:sp>
        <p:nvSpPr>
          <p:cNvPr id="4" name="Slide Number Placeholder 3"/>
          <p:cNvSpPr>
            <a:spLocks noGrp="1"/>
          </p:cNvSpPr>
          <p:nvPr>
            <p:ph type="sldNum" sz="quarter" idx="12"/>
          </p:nvPr>
        </p:nvSpPr>
        <p:spPr/>
        <p:txBody>
          <a:bodyPr/>
          <a:lstStyle/>
          <a:p>
            <a:fld id="{20F5D793-ECC5-43FC-91C9-4FE338234E86}" type="slidenum">
              <a:rPr lang="en-US" smtClean="0"/>
              <a:pPr/>
              <a:t>24</a:t>
            </a:fld>
            <a:endParaRPr lang="en-US"/>
          </a:p>
        </p:txBody>
      </p:sp>
      <p:sp>
        <p:nvSpPr>
          <p:cNvPr id="6" name="TextBox 5"/>
          <p:cNvSpPr txBox="1"/>
          <p:nvPr/>
        </p:nvSpPr>
        <p:spPr>
          <a:xfrm>
            <a:off x="725557" y="1121083"/>
            <a:ext cx="7772400" cy="2431435"/>
          </a:xfrm>
          <a:prstGeom prst="rect">
            <a:avLst/>
          </a:prstGeom>
          <a:noFill/>
        </p:spPr>
        <p:txBody>
          <a:bodyPr wrap="square" rtlCol="0">
            <a:spAutoFit/>
          </a:bodyPr>
          <a:lstStyle/>
          <a:p>
            <a:pPr algn="ctr"/>
            <a:r>
              <a:rPr lang="en-US" sz="4000" b="1" dirty="0">
                <a:latin typeface="Tw Cen MT" panose="020B0602020104020603" pitchFamily="34" charset="0"/>
              </a:rPr>
              <a:t>Phishing</a:t>
            </a:r>
          </a:p>
          <a:p>
            <a:r>
              <a:rPr lang="en-US" sz="2800" dirty="0">
                <a:latin typeface="Tw Cen MT" panose="020B0602020104020603" pitchFamily="34" charset="0"/>
              </a:rPr>
              <a:t>- Phishing is a method of trying to gather personal information using deceptive e-mails and websites.</a:t>
            </a:r>
          </a:p>
          <a:p>
            <a:r>
              <a:rPr lang="en-US" sz="2800" dirty="0">
                <a:latin typeface="Tw Cen MT" panose="020B0602020104020603" pitchFamily="34" charset="0"/>
              </a:rPr>
              <a:t>- It uses social engineering methods to convince you to click or download something</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3676650"/>
            <a:ext cx="7620000" cy="2679700"/>
          </a:xfrm>
          <a:prstGeom prst="rect">
            <a:avLst/>
          </a:prstGeom>
        </p:spPr>
      </p:pic>
    </p:spTree>
    <p:extLst>
      <p:ext uri="{BB962C8B-B14F-4D97-AF65-F5344CB8AC3E}">
        <p14:creationId xmlns:p14="http://schemas.microsoft.com/office/powerpoint/2010/main" val="36075323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TECHNOLOGY ABUSE</a:t>
            </a:r>
          </a:p>
        </p:txBody>
      </p:sp>
      <p:sp>
        <p:nvSpPr>
          <p:cNvPr id="3" name="Content Placeholder 2"/>
          <p:cNvSpPr>
            <a:spLocks noGrp="1"/>
          </p:cNvSpPr>
          <p:nvPr>
            <p:ph idx="1"/>
          </p:nvPr>
        </p:nvSpPr>
        <p:spPr/>
        <p:txBody>
          <a:bodyPr>
            <a:normAutofit lnSpcReduction="10000"/>
          </a:bodyPr>
          <a:lstStyle/>
          <a:p>
            <a:pPr marL="0" indent="0" algn="ctr">
              <a:buNone/>
            </a:pPr>
            <a:r>
              <a:rPr lang="en-US" sz="4000" b="1" dirty="0"/>
              <a:t>Cell Phone Spyware</a:t>
            </a:r>
          </a:p>
          <a:p>
            <a:pPr marL="0" indent="0" algn="ctr">
              <a:buNone/>
            </a:pPr>
            <a:endParaRPr lang="en-US" b="1" dirty="0"/>
          </a:p>
          <a:p>
            <a:r>
              <a:rPr lang="en-US" dirty="0"/>
              <a:t>Hardware example: SIM Card Spy – Transfer files on a cell phone SIM card to a computer for viewing, saving and editing</a:t>
            </a:r>
          </a:p>
          <a:p>
            <a:endParaRPr lang="en-US" dirty="0"/>
          </a:p>
          <a:p>
            <a:r>
              <a:rPr lang="en-US" dirty="0"/>
              <a:t>Software can be difficult to install without physical access, but also can be very difficult to detect</a:t>
            </a:r>
          </a:p>
          <a:p>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25</a:t>
            </a:fld>
            <a:endParaRPr lang="en-US"/>
          </a:p>
        </p:txBody>
      </p:sp>
    </p:spTree>
    <p:extLst>
      <p:ext uri="{BB962C8B-B14F-4D97-AF65-F5344CB8AC3E}">
        <p14:creationId xmlns:p14="http://schemas.microsoft.com/office/powerpoint/2010/main" val="7311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TECHNOLOGY ABUSE</a:t>
            </a:r>
          </a:p>
        </p:txBody>
      </p:sp>
      <p:sp>
        <p:nvSpPr>
          <p:cNvPr id="3" name="Content Placeholder 2"/>
          <p:cNvSpPr>
            <a:spLocks noGrp="1"/>
          </p:cNvSpPr>
          <p:nvPr>
            <p:ph idx="1"/>
          </p:nvPr>
        </p:nvSpPr>
        <p:spPr/>
        <p:txBody>
          <a:bodyPr>
            <a:normAutofit fontScale="77500" lnSpcReduction="20000"/>
          </a:bodyPr>
          <a:lstStyle/>
          <a:p>
            <a:pPr marL="0" indent="0" algn="ctr">
              <a:spcBef>
                <a:spcPts val="1176"/>
              </a:spcBef>
              <a:buNone/>
            </a:pPr>
            <a:r>
              <a:rPr lang="en-US" sz="3600" b="1" dirty="0"/>
              <a:t>Detecting Cell Phone Spyware</a:t>
            </a:r>
          </a:p>
          <a:p>
            <a:pPr>
              <a:spcBef>
                <a:spcPts val="1176"/>
              </a:spcBef>
            </a:pPr>
            <a:r>
              <a:rPr lang="en-US" dirty="0"/>
              <a:t>Unusual battery drain, or battery is warm when not in use</a:t>
            </a:r>
          </a:p>
          <a:p>
            <a:pPr>
              <a:spcBef>
                <a:spcPts val="1176"/>
              </a:spcBef>
            </a:pPr>
            <a:r>
              <a:rPr lang="en-US" dirty="0"/>
              <a:t>Unexplainable spikes in data usage</a:t>
            </a:r>
          </a:p>
          <a:p>
            <a:pPr>
              <a:spcBef>
                <a:spcPts val="1176"/>
              </a:spcBef>
            </a:pPr>
            <a:r>
              <a:rPr lang="en-US" dirty="0"/>
              <a:t>May take longer to shut down</a:t>
            </a:r>
          </a:p>
          <a:p>
            <a:pPr>
              <a:spcBef>
                <a:spcPts val="1176"/>
              </a:spcBef>
            </a:pPr>
            <a:r>
              <a:rPr lang="en-US" dirty="0"/>
              <a:t>Screen may light up when not using</a:t>
            </a:r>
          </a:p>
          <a:p>
            <a:pPr>
              <a:spcBef>
                <a:spcPts val="1176"/>
              </a:spcBef>
            </a:pPr>
            <a:r>
              <a:rPr lang="en-US" dirty="0"/>
              <a:t>May hear clicks or sounds when on calls</a:t>
            </a:r>
          </a:p>
          <a:p>
            <a:pPr>
              <a:spcBef>
                <a:spcPts val="1176"/>
              </a:spcBef>
            </a:pPr>
            <a:r>
              <a:rPr lang="en-US" dirty="0"/>
              <a:t>Additional incoming calls on the bill that user didn’t receive</a:t>
            </a:r>
          </a:p>
          <a:p>
            <a:pPr>
              <a:spcBef>
                <a:spcPts val="1176"/>
              </a:spcBef>
            </a:pPr>
            <a:r>
              <a:rPr lang="en-US" dirty="0"/>
              <a:t>Perpetrator knows things that could only be known with access to the phone</a:t>
            </a:r>
          </a:p>
          <a:p>
            <a:pPr>
              <a:spcBef>
                <a:spcPts val="1176"/>
              </a:spcBef>
            </a:pPr>
            <a:r>
              <a:rPr lang="en-US" dirty="0"/>
              <a:t>Perpetrator currently has or has had physical access</a:t>
            </a:r>
          </a:p>
        </p:txBody>
      </p:sp>
      <p:sp>
        <p:nvSpPr>
          <p:cNvPr id="6" name="Slide Number Placeholder 5"/>
          <p:cNvSpPr>
            <a:spLocks noGrp="1"/>
          </p:cNvSpPr>
          <p:nvPr>
            <p:ph type="sldNum" sz="quarter" idx="12"/>
          </p:nvPr>
        </p:nvSpPr>
        <p:spPr/>
        <p:txBody>
          <a:bodyPr/>
          <a:lstStyle/>
          <a:p>
            <a:fld id="{0CFEC368-1D7A-4F81-ABF6-AE0E36BAF64C}" type="slidenum">
              <a:rPr lang="en-US" smtClean="0"/>
              <a:pPr/>
              <a:t>26</a:t>
            </a:fld>
            <a:endParaRPr lang="en-US"/>
          </a:p>
        </p:txBody>
      </p:sp>
    </p:spTree>
    <p:extLst>
      <p:ext uri="{BB962C8B-B14F-4D97-AF65-F5344CB8AC3E}">
        <p14:creationId xmlns:p14="http://schemas.microsoft.com/office/powerpoint/2010/main" val="8260252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SAFETY PLANNING</a:t>
            </a:r>
          </a:p>
        </p:txBody>
      </p:sp>
      <p:sp>
        <p:nvSpPr>
          <p:cNvPr id="3" name="Content Placeholder 2"/>
          <p:cNvSpPr>
            <a:spLocks noGrp="1"/>
          </p:cNvSpPr>
          <p:nvPr>
            <p:ph idx="1"/>
          </p:nvPr>
        </p:nvSpPr>
        <p:spPr/>
        <p:txBody>
          <a:bodyPr>
            <a:normAutofit fontScale="92500" lnSpcReduction="10000"/>
          </a:bodyPr>
          <a:lstStyle/>
          <a:p>
            <a:pPr marL="0" indent="0" algn="ctr">
              <a:spcBef>
                <a:spcPts val="2376"/>
              </a:spcBef>
              <a:buNone/>
            </a:pPr>
            <a:r>
              <a:rPr lang="en-US" sz="3500" b="1" dirty="0"/>
              <a:t>Safety Planning For Phones</a:t>
            </a:r>
          </a:p>
          <a:p>
            <a:pPr>
              <a:spcBef>
                <a:spcPts val="2376"/>
              </a:spcBef>
            </a:pPr>
            <a:r>
              <a:rPr lang="en-US" sz="2600" dirty="0"/>
              <a:t>Ensure phone use is a part of every safety plan</a:t>
            </a:r>
          </a:p>
          <a:p>
            <a:pPr>
              <a:spcBef>
                <a:spcPts val="1200"/>
              </a:spcBef>
            </a:pPr>
            <a:r>
              <a:rPr lang="en-US" sz="2600" dirty="0"/>
              <a:t>Use passcodes – the more complex, the better</a:t>
            </a:r>
          </a:p>
          <a:p>
            <a:pPr>
              <a:spcBef>
                <a:spcPts val="1200"/>
              </a:spcBef>
            </a:pPr>
            <a:r>
              <a:rPr lang="en-US" sz="2600" dirty="0"/>
              <a:t>Use pay-as-you-go phones</a:t>
            </a:r>
          </a:p>
          <a:p>
            <a:pPr>
              <a:spcBef>
                <a:spcPts val="1200"/>
              </a:spcBef>
            </a:pPr>
            <a:r>
              <a:rPr lang="en-US" sz="2600" dirty="0"/>
              <a:t>Treat usual phone like a tracking device</a:t>
            </a:r>
          </a:p>
          <a:p>
            <a:pPr>
              <a:spcBef>
                <a:spcPts val="1200"/>
              </a:spcBef>
            </a:pPr>
            <a:r>
              <a:rPr lang="en-US" sz="2600" dirty="0"/>
              <a:t>Be wary of “gifts”</a:t>
            </a:r>
          </a:p>
          <a:p>
            <a:pPr>
              <a:spcBef>
                <a:spcPts val="1200"/>
              </a:spcBef>
            </a:pPr>
            <a:r>
              <a:rPr lang="en-US" sz="2600" dirty="0"/>
              <a:t>Always give location information to 911 in an emergency in case phone settings have been changed without your knowledge</a:t>
            </a:r>
          </a:p>
          <a:p>
            <a:pPr>
              <a:spcBef>
                <a:spcPts val="1200"/>
              </a:spcBef>
            </a:pPr>
            <a:r>
              <a:rPr lang="en-US" sz="2600" dirty="0"/>
              <a:t>Unmask blocked calls (</a:t>
            </a:r>
            <a:r>
              <a:rPr lang="en-US" sz="2600" dirty="0">
                <a:hlinkClick r:id="rId3"/>
              </a:rPr>
              <a:t>TrapCall</a:t>
            </a:r>
            <a:r>
              <a:rPr lang="en-US" sz="2600" dirty="0"/>
              <a:t>)</a:t>
            </a:r>
          </a:p>
          <a:p>
            <a:pPr marL="0" indent="0">
              <a:buNone/>
            </a:pPr>
            <a:endParaRPr lang="en-US" dirty="0"/>
          </a:p>
          <a:p>
            <a:endParaRPr lang="en-US" dirty="0"/>
          </a:p>
          <a:p>
            <a:endParaRPr lang="en-US" dirty="0"/>
          </a:p>
          <a:p>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27</a:t>
            </a:fld>
            <a:endParaRPr lang="en-US"/>
          </a:p>
        </p:txBody>
      </p:sp>
    </p:spTree>
    <p:extLst>
      <p:ext uri="{BB962C8B-B14F-4D97-AF65-F5344CB8AC3E}">
        <p14:creationId xmlns:p14="http://schemas.microsoft.com/office/powerpoint/2010/main" val="249341389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SAFETY PLANNING</a:t>
            </a:r>
          </a:p>
        </p:txBody>
      </p:sp>
      <p:sp>
        <p:nvSpPr>
          <p:cNvPr id="3" name="Content Placeholder 2"/>
          <p:cNvSpPr>
            <a:spLocks noGrp="1"/>
          </p:cNvSpPr>
          <p:nvPr>
            <p:ph idx="1"/>
          </p:nvPr>
        </p:nvSpPr>
        <p:spPr/>
        <p:txBody>
          <a:bodyPr>
            <a:normAutofit fontScale="92500" lnSpcReduction="10000"/>
          </a:bodyPr>
          <a:lstStyle/>
          <a:p>
            <a:pPr marL="0" indent="0" algn="ctr">
              <a:buNone/>
            </a:pPr>
            <a:r>
              <a:rPr lang="en-US" sz="4000" b="1" dirty="0"/>
              <a:t>Safety Planning For Phones</a:t>
            </a:r>
          </a:p>
          <a:p>
            <a:pPr>
              <a:spcBef>
                <a:spcPts val="2376"/>
              </a:spcBef>
            </a:pPr>
            <a:r>
              <a:rPr lang="en-US" sz="2800" dirty="0"/>
              <a:t>Educate and strategize about safe phone use and increased privacy</a:t>
            </a:r>
          </a:p>
          <a:p>
            <a:pPr>
              <a:spcBef>
                <a:spcPts val="2376"/>
              </a:spcBef>
            </a:pPr>
            <a:r>
              <a:rPr lang="en-US" sz="2800" dirty="0"/>
              <a:t>Document calls, text messages, photo &amp; video messages (date, time, content, number / IP address)</a:t>
            </a:r>
          </a:p>
          <a:p>
            <a:pPr lvl="2">
              <a:spcBef>
                <a:spcPts val="2376"/>
              </a:spcBef>
            </a:pPr>
            <a:r>
              <a:rPr lang="en-US" dirty="0"/>
              <a:t>Record if possible, particularly if it is threatening (apps are available)</a:t>
            </a:r>
          </a:p>
          <a:p>
            <a:pPr lvl="2">
              <a:spcBef>
                <a:spcPts val="2376"/>
              </a:spcBef>
            </a:pPr>
            <a:r>
              <a:rPr lang="en-US" dirty="0"/>
              <a:t>Print out call logs and billing records that corroborate the documentation</a:t>
            </a:r>
          </a:p>
        </p:txBody>
      </p:sp>
      <p:sp>
        <p:nvSpPr>
          <p:cNvPr id="6" name="Slide Number Placeholder 5"/>
          <p:cNvSpPr>
            <a:spLocks noGrp="1"/>
          </p:cNvSpPr>
          <p:nvPr>
            <p:ph type="sldNum" sz="quarter" idx="12"/>
          </p:nvPr>
        </p:nvSpPr>
        <p:spPr/>
        <p:txBody>
          <a:bodyPr/>
          <a:lstStyle/>
          <a:p>
            <a:fld id="{0CFEC368-1D7A-4F81-ABF6-AE0E36BAF64C}" type="slidenum">
              <a:rPr lang="en-US" smtClean="0"/>
              <a:pPr/>
              <a:t>28</a:t>
            </a:fld>
            <a:endParaRPr lang="en-US"/>
          </a:p>
        </p:txBody>
      </p:sp>
    </p:spTree>
    <p:extLst>
      <p:ext uri="{BB962C8B-B14F-4D97-AF65-F5344CB8AC3E}">
        <p14:creationId xmlns:p14="http://schemas.microsoft.com/office/powerpoint/2010/main" val="7163526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a:cs typeface="Century Gothic"/>
              </a:rPr>
              <a:t>TECHNOLOGY ABUSE</a:t>
            </a:r>
          </a:p>
        </p:txBody>
      </p:sp>
      <p:sp>
        <p:nvSpPr>
          <p:cNvPr id="3" name="Content Placeholder 2"/>
          <p:cNvSpPr>
            <a:spLocks noGrp="1"/>
          </p:cNvSpPr>
          <p:nvPr>
            <p:ph idx="1"/>
          </p:nvPr>
        </p:nvSpPr>
        <p:spPr/>
        <p:txBody>
          <a:bodyPr>
            <a:normAutofit fontScale="77500" lnSpcReduction="20000"/>
          </a:bodyPr>
          <a:lstStyle/>
          <a:p>
            <a:pPr marL="0" indent="0" algn="ctr">
              <a:spcBef>
                <a:spcPts val="1776"/>
              </a:spcBef>
              <a:buNone/>
            </a:pPr>
            <a:r>
              <a:rPr lang="en-US" sz="4500" b="1" dirty="0"/>
              <a:t>Computer Spyware</a:t>
            </a:r>
          </a:p>
          <a:p>
            <a:pPr>
              <a:spcBef>
                <a:spcPts val="1200"/>
              </a:spcBef>
            </a:pPr>
            <a:r>
              <a:rPr lang="en-US" dirty="0"/>
              <a:t>Can be used to record all:</a:t>
            </a:r>
          </a:p>
          <a:p>
            <a:pPr lvl="1">
              <a:spcBef>
                <a:spcPts val="1200"/>
              </a:spcBef>
            </a:pPr>
            <a:r>
              <a:rPr lang="en-US" dirty="0"/>
              <a:t>Keystrokes</a:t>
            </a:r>
          </a:p>
          <a:p>
            <a:pPr lvl="1">
              <a:spcBef>
                <a:spcPts val="1200"/>
              </a:spcBef>
            </a:pPr>
            <a:r>
              <a:rPr lang="en-US" dirty="0"/>
              <a:t>Websites visited</a:t>
            </a:r>
          </a:p>
          <a:p>
            <a:pPr lvl="1">
              <a:spcBef>
                <a:spcPts val="1200"/>
              </a:spcBef>
            </a:pPr>
            <a:r>
              <a:rPr lang="en-US" dirty="0"/>
              <a:t>Emails and IMs</a:t>
            </a:r>
          </a:p>
          <a:p>
            <a:pPr lvl="1">
              <a:spcBef>
                <a:spcPts val="1200"/>
              </a:spcBef>
            </a:pPr>
            <a:r>
              <a:rPr lang="en-US" dirty="0"/>
              <a:t>Windows and application details </a:t>
            </a:r>
          </a:p>
          <a:p>
            <a:pPr>
              <a:spcBef>
                <a:spcPts val="1200"/>
              </a:spcBef>
            </a:pPr>
            <a:r>
              <a:rPr lang="en-US" dirty="0"/>
              <a:t>Can take screen shots</a:t>
            </a:r>
          </a:p>
          <a:p>
            <a:pPr>
              <a:spcBef>
                <a:spcPts val="1200"/>
              </a:spcBef>
            </a:pPr>
            <a:r>
              <a:rPr lang="en-US" dirty="0"/>
              <a:t>Restart, shutdown &amp; logoff computer</a:t>
            </a:r>
          </a:p>
          <a:p>
            <a:pPr>
              <a:spcBef>
                <a:spcPts val="1200"/>
              </a:spcBef>
            </a:pPr>
            <a:r>
              <a:rPr lang="en-US" dirty="0"/>
              <a:t>Control desktop and mouse remotely</a:t>
            </a:r>
          </a:p>
          <a:p>
            <a:pPr>
              <a:spcBef>
                <a:spcPts val="1200"/>
              </a:spcBef>
            </a:pPr>
            <a:r>
              <a:rPr lang="en-US" dirty="0"/>
              <a:t>Make computer talk</a:t>
            </a:r>
          </a:p>
          <a:p>
            <a:pPr marL="0" indent="0">
              <a:spcBef>
                <a:spcPts val="1776"/>
              </a:spcBef>
              <a:buNone/>
            </a:pPr>
            <a:endParaRPr lang="en-US" dirty="0"/>
          </a:p>
          <a:p>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29</a:t>
            </a:fld>
            <a:endParaRPr lang="en-US"/>
          </a:p>
        </p:txBody>
      </p:sp>
    </p:spTree>
    <p:extLst>
      <p:ext uri="{BB962C8B-B14F-4D97-AF65-F5344CB8AC3E}">
        <p14:creationId xmlns:p14="http://schemas.microsoft.com/office/powerpoint/2010/main" val="18350681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IMPORTANT INFO</a:t>
            </a:r>
          </a:p>
        </p:txBody>
      </p:sp>
      <p:sp>
        <p:nvSpPr>
          <p:cNvPr id="3" name="Content Placeholder 2"/>
          <p:cNvSpPr>
            <a:spLocks noGrp="1"/>
          </p:cNvSpPr>
          <p:nvPr>
            <p:ph idx="1"/>
          </p:nvPr>
        </p:nvSpPr>
        <p:spPr/>
        <p:txBody>
          <a:bodyPr>
            <a:normAutofit fontScale="92500"/>
          </a:bodyPr>
          <a:lstStyle/>
          <a:p>
            <a:r>
              <a:rPr lang="en-US" dirty="0"/>
              <a:t>Identify the most common ways technology and</a:t>
            </a:r>
          </a:p>
          <a:p>
            <a:pPr marL="0" indent="0">
              <a:buNone/>
            </a:pPr>
            <a:r>
              <a:rPr lang="en-US" dirty="0"/>
              <a:t>online spaces are misused in the context of intimate partner stalking among student populations</a:t>
            </a:r>
          </a:p>
          <a:p>
            <a:pPr marL="0" indent="0">
              <a:buNone/>
            </a:pPr>
            <a:r>
              <a:rPr lang="en-US" dirty="0"/>
              <a:t>• Identify strategies survivors can use to increase privacy and securely access technology and online spaces</a:t>
            </a:r>
          </a:p>
          <a:p>
            <a:r>
              <a:rPr lang="en-US" dirty="0"/>
              <a:t>Stalking laws and remedies</a:t>
            </a:r>
          </a:p>
          <a:p>
            <a:pPr marL="0" indent="0">
              <a:buNone/>
            </a:pPr>
            <a:r>
              <a:rPr lang="en-US" dirty="0"/>
              <a:t>•  Learn strategies for helping survivors safety plan</a:t>
            </a:r>
          </a:p>
        </p:txBody>
      </p:sp>
      <p:sp>
        <p:nvSpPr>
          <p:cNvPr id="4" name="Slide Number Placeholder 3"/>
          <p:cNvSpPr>
            <a:spLocks noGrp="1"/>
          </p:cNvSpPr>
          <p:nvPr>
            <p:ph type="sldNum" sz="quarter" idx="12"/>
          </p:nvPr>
        </p:nvSpPr>
        <p:spPr/>
        <p:txBody>
          <a:bodyPr/>
          <a:lstStyle/>
          <a:p>
            <a:fld id="{20F5D793-ECC5-43FC-91C9-4FE338234E86}" type="slidenum">
              <a:rPr lang="en-US" smtClean="0"/>
              <a:pPr/>
              <a:t>3</a:t>
            </a:fld>
            <a:endParaRPr lang="en-US"/>
          </a:p>
        </p:txBody>
      </p:sp>
    </p:spTree>
    <p:extLst>
      <p:ext uri="{BB962C8B-B14F-4D97-AF65-F5344CB8AC3E}">
        <p14:creationId xmlns:p14="http://schemas.microsoft.com/office/powerpoint/2010/main" val="63974880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a:cs typeface="Century Gothic"/>
              </a:rPr>
              <a:t>SAFETY PLANNING</a:t>
            </a:r>
          </a:p>
        </p:txBody>
      </p:sp>
      <p:sp>
        <p:nvSpPr>
          <p:cNvPr id="3" name="Content Placeholder 2"/>
          <p:cNvSpPr>
            <a:spLocks noGrp="1"/>
          </p:cNvSpPr>
          <p:nvPr>
            <p:ph idx="1"/>
          </p:nvPr>
        </p:nvSpPr>
        <p:spPr>
          <a:xfrm>
            <a:off x="457200" y="1371600"/>
            <a:ext cx="8229600" cy="4800600"/>
          </a:xfrm>
        </p:spPr>
        <p:txBody>
          <a:bodyPr>
            <a:normAutofit lnSpcReduction="10000"/>
          </a:bodyPr>
          <a:lstStyle/>
          <a:p>
            <a:pPr marL="0" indent="0" algn="ctr">
              <a:spcBef>
                <a:spcPts val="4176"/>
              </a:spcBef>
              <a:buNone/>
            </a:pPr>
            <a:r>
              <a:rPr lang="en-US" sz="3600" b="1" dirty="0"/>
              <a:t>Computer Spyware and Safety Planning</a:t>
            </a:r>
          </a:p>
          <a:p>
            <a:pPr>
              <a:spcBef>
                <a:spcPts val="1200"/>
              </a:spcBef>
            </a:pPr>
            <a:r>
              <a:rPr lang="en-US" sz="2800" dirty="0"/>
              <a:t>Clearing history is not enough</a:t>
            </a:r>
          </a:p>
          <a:p>
            <a:pPr>
              <a:spcBef>
                <a:spcPts val="1200"/>
              </a:spcBef>
            </a:pPr>
            <a:r>
              <a:rPr lang="en-US" sz="2800" dirty="0"/>
              <a:t>Identify safer computers (libraries, friends' houses, internet cafes, etc.) that can be used for sensitive web surfing</a:t>
            </a:r>
          </a:p>
          <a:p>
            <a:pPr>
              <a:spcBef>
                <a:spcPts val="1200"/>
              </a:spcBef>
            </a:pPr>
            <a:r>
              <a:rPr lang="en-US" sz="2800" dirty="0"/>
              <a:t>If a survivor’s computer (or phone) is being monitored, it may be important to continue using it, so as not to alert the abuser and risk escalation</a:t>
            </a:r>
          </a:p>
          <a:p>
            <a:pPr>
              <a:spcBef>
                <a:spcPts val="1200"/>
              </a:spcBef>
            </a:pPr>
            <a:r>
              <a:rPr lang="en-US" sz="2800" dirty="0"/>
              <a:t>Create separate safe email/IM accounts and don’t use your name </a:t>
            </a:r>
          </a:p>
        </p:txBody>
      </p:sp>
      <p:sp>
        <p:nvSpPr>
          <p:cNvPr id="6" name="Slide Number Placeholder 5"/>
          <p:cNvSpPr>
            <a:spLocks noGrp="1"/>
          </p:cNvSpPr>
          <p:nvPr>
            <p:ph type="sldNum" sz="quarter" idx="12"/>
          </p:nvPr>
        </p:nvSpPr>
        <p:spPr/>
        <p:txBody>
          <a:bodyPr/>
          <a:lstStyle/>
          <a:p>
            <a:fld id="{0CFEC368-1D7A-4F81-ABF6-AE0E36BAF64C}" type="slidenum">
              <a:rPr lang="en-US" smtClean="0"/>
              <a:pPr/>
              <a:t>30</a:t>
            </a:fld>
            <a:endParaRPr lang="en-US"/>
          </a:p>
        </p:txBody>
      </p:sp>
    </p:spTree>
    <p:extLst>
      <p:ext uri="{BB962C8B-B14F-4D97-AF65-F5344CB8AC3E}">
        <p14:creationId xmlns:p14="http://schemas.microsoft.com/office/powerpoint/2010/main" val="914921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Century Gothic"/>
                <a:cs typeface="Century Gothic"/>
              </a:rPr>
              <a:t>TECHNOLOGY ABUSE</a:t>
            </a:r>
          </a:p>
        </p:txBody>
      </p:sp>
      <p:sp>
        <p:nvSpPr>
          <p:cNvPr id="3" name="Content Placeholder 2"/>
          <p:cNvSpPr>
            <a:spLocks noGrp="1"/>
          </p:cNvSpPr>
          <p:nvPr>
            <p:ph idx="1"/>
          </p:nvPr>
        </p:nvSpPr>
        <p:spPr/>
        <p:txBody>
          <a:bodyPr>
            <a:normAutofit lnSpcReduction="10000"/>
          </a:bodyPr>
          <a:lstStyle/>
          <a:p>
            <a:pPr marL="0" indent="0" algn="ctr">
              <a:buNone/>
            </a:pPr>
            <a:r>
              <a:rPr lang="en-US" b="1" dirty="0"/>
              <a:t>GPS Technology</a:t>
            </a:r>
          </a:p>
          <a:p>
            <a:r>
              <a:rPr lang="en-US" dirty="0"/>
              <a:t>Track a person or object using satellite technology in real time</a:t>
            </a:r>
          </a:p>
          <a:p>
            <a:endParaRPr lang="en-US" dirty="0"/>
          </a:p>
          <a:p>
            <a:r>
              <a:rPr lang="en-US" dirty="0"/>
              <a:t>Vehicle navigation systems</a:t>
            </a:r>
          </a:p>
          <a:p>
            <a:endParaRPr lang="en-US" dirty="0"/>
          </a:p>
          <a:p>
            <a:r>
              <a:rPr lang="en-US" dirty="0"/>
              <a:t>Small and easily hidden</a:t>
            </a:r>
          </a:p>
          <a:p>
            <a:endParaRPr lang="en-US" dirty="0"/>
          </a:p>
          <a:p>
            <a:r>
              <a:rPr lang="en-US" dirty="0"/>
              <a:t>Affordable and readily available (ex. </a:t>
            </a:r>
            <a:r>
              <a:rPr lang="en-US" dirty="0">
                <a:hlinkClick r:id="rId3"/>
              </a:rPr>
              <a:t>Tile</a:t>
            </a:r>
            <a:r>
              <a:rPr lang="en-US" dirty="0"/>
              <a:t>)</a:t>
            </a:r>
          </a:p>
          <a:p>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31</a:t>
            </a:fld>
            <a:endParaRPr lang="en-US"/>
          </a:p>
        </p:txBody>
      </p:sp>
    </p:spTree>
    <p:extLst>
      <p:ext uri="{BB962C8B-B14F-4D97-AF65-F5344CB8AC3E}">
        <p14:creationId xmlns:p14="http://schemas.microsoft.com/office/powerpoint/2010/main" val="26197406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latin typeface="Century Gothic"/>
                <a:cs typeface="Century Gothic"/>
              </a:rPr>
              <a:t>SAFETY PLANNING</a:t>
            </a:r>
          </a:p>
        </p:txBody>
      </p:sp>
      <p:sp>
        <p:nvSpPr>
          <p:cNvPr id="3" name="Content Placeholder 2"/>
          <p:cNvSpPr>
            <a:spLocks noGrp="1"/>
          </p:cNvSpPr>
          <p:nvPr>
            <p:ph idx="1"/>
          </p:nvPr>
        </p:nvSpPr>
        <p:spPr/>
        <p:txBody>
          <a:bodyPr>
            <a:noAutofit/>
          </a:bodyPr>
          <a:lstStyle/>
          <a:p>
            <a:pPr marL="0" indent="0" algn="ctr">
              <a:spcBef>
                <a:spcPts val="1800"/>
              </a:spcBef>
              <a:buNone/>
            </a:pPr>
            <a:r>
              <a:rPr lang="en-US" b="1" dirty="0"/>
              <a:t>Safety Planning &amp; GPS Technologies</a:t>
            </a:r>
          </a:p>
          <a:p>
            <a:pPr>
              <a:spcBef>
                <a:spcPts val="1800"/>
              </a:spcBef>
            </a:pPr>
            <a:r>
              <a:rPr lang="en-US" dirty="0"/>
              <a:t>Trust instincts </a:t>
            </a:r>
          </a:p>
          <a:p>
            <a:pPr>
              <a:spcBef>
                <a:spcPts val="1800"/>
              </a:spcBef>
            </a:pPr>
            <a:r>
              <a:rPr lang="en-US" dirty="0"/>
              <a:t>Do visual sweeps or ask law enforcement, mechanic or private investigator to do a sweep</a:t>
            </a:r>
          </a:p>
          <a:p>
            <a:pPr>
              <a:spcBef>
                <a:spcPts val="1800"/>
              </a:spcBef>
            </a:pPr>
            <a:r>
              <a:rPr lang="en-US" dirty="0"/>
              <a:t>If a device is located, strategize about the removal – remember it might be better to leave it where it is</a:t>
            </a:r>
          </a:p>
        </p:txBody>
      </p:sp>
      <p:sp>
        <p:nvSpPr>
          <p:cNvPr id="6" name="Slide Number Placeholder 5"/>
          <p:cNvSpPr>
            <a:spLocks noGrp="1"/>
          </p:cNvSpPr>
          <p:nvPr>
            <p:ph type="sldNum" sz="quarter" idx="12"/>
          </p:nvPr>
        </p:nvSpPr>
        <p:spPr/>
        <p:txBody>
          <a:bodyPr/>
          <a:lstStyle/>
          <a:p>
            <a:fld id="{0CFEC368-1D7A-4F81-ABF6-AE0E36BAF64C}" type="slidenum">
              <a:rPr lang="en-US" smtClean="0"/>
              <a:pPr/>
              <a:t>32</a:t>
            </a:fld>
            <a:endParaRPr lang="en-US"/>
          </a:p>
        </p:txBody>
      </p:sp>
    </p:spTree>
    <p:extLst>
      <p:ext uri="{BB962C8B-B14F-4D97-AF65-F5344CB8AC3E}">
        <p14:creationId xmlns:p14="http://schemas.microsoft.com/office/powerpoint/2010/main" val="166346965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TECHNOLOGY ABUSE</a:t>
            </a:r>
          </a:p>
        </p:txBody>
      </p:sp>
      <p:sp>
        <p:nvSpPr>
          <p:cNvPr id="3" name="Content Placeholder 2"/>
          <p:cNvSpPr>
            <a:spLocks noGrp="1"/>
          </p:cNvSpPr>
          <p:nvPr>
            <p:ph idx="1"/>
          </p:nvPr>
        </p:nvSpPr>
        <p:spPr/>
        <p:txBody>
          <a:bodyPr/>
          <a:lstStyle/>
          <a:p>
            <a:pPr marL="0" indent="0" algn="ctr">
              <a:buNone/>
            </a:pPr>
            <a:r>
              <a:rPr lang="en-US" b="1" dirty="0"/>
              <a:t>Social Media</a:t>
            </a:r>
          </a:p>
          <a:p>
            <a:r>
              <a:rPr lang="en-US" dirty="0"/>
              <a:t>Abusers can use social media to stalk and harass survivors</a:t>
            </a:r>
          </a:p>
          <a:p>
            <a:endParaRPr lang="en-US" dirty="0"/>
          </a:p>
          <a:p>
            <a:r>
              <a:rPr lang="en-US" dirty="0"/>
              <a:t>Abusers can gain access to a survivor’s profile without consent</a:t>
            </a:r>
          </a:p>
          <a:p>
            <a:endParaRPr lang="en-US" dirty="0"/>
          </a:p>
          <a:p>
            <a:r>
              <a:rPr lang="en-US" dirty="0"/>
              <a:t>Abusers can create false profiles</a:t>
            </a:r>
          </a:p>
          <a:p>
            <a:endParaRPr lang="en-US" dirty="0"/>
          </a:p>
        </p:txBody>
      </p:sp>
      <p:sp>
        <p:nvSpPr>
          <p:cNvPr id="4" name="Slide Number Placeholder 3"/>
          <p:cNvSpPr>
            <a:spLocks noGrp="1"/>
          </p:cNvSpPr>
          <p:nvPr>
            <p:ph type="sldNum" sz="quarter" idx="12"/>
          </p:nvPr>
        </p:nvSpPr>
        <p:spPr/>
        <p:txBody>
          <a:bodyPr/>
          <a:lstStyle/>
          <a:p>
            <a:fld id="{20F5D793-ECC5-43FC-91C9-4FE338234E86}" type="slidenum">
              <a:rPr lang="en-US" smtClean="0"/>
              <a:pPr/>
              <a:t>33</a:t>
            </a:fld>
            <a:endParaRPr lang="en-US"/>
          </a:p>
        </p:txBody>
      </p:sp>
    </p:spTree>
    <p:extLst>
      <p:ext uri="{BB962C8B-B14F-4D97-AF65-F5344CB8AC3E}">
        <p14:creationId xmlns:p14="http://schemas.microsoft.com/office/powerpoint/2010/main" val="3706550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rPr>
              <a:t>SAFETY PLANNING</a:t>
            </a:r>
          </a:p>
        </p:txBody>
      </p:sp>
      <p:sp>
        <p:nvSpPr>
          <p:cNvPr id="3" name="Content Placeholder 2"/>
          <p:cNvSpPr>
            <a:spLocks noGrp="1"/>
          </p:cNvSpPr>
          <p:nvPr>
            <p:ph idx="1"/>
          </p:nvPr>
        </p:nvSpPr>
        <p:spPr/>
        <p:txBody>
          <a:bodyPr>
            <a:normAutofit fontScale="92500"/>
          </a:bodyPr>
          <a:lstStyle/>
          <a:p>
            <a:pPr marL="0" indent="0" algn="ctr">
              <a:buNone/>
            </a:pPr>
            <a:r>
              <a:rPr lang="en-US" b="1" dirty="0"/>
              <a:t>Social Media &amp; Privacy</a:t>
            </a:r>
          </a:p>
          <a:p>
            <a:pPr>
              <a:spcBef>
                <a:spcPts val="1200"/>
              </a:spcBef>
            </a:pPr>
            <a:r>
              <a:rPr lang="en-US" sz="3000" dirty="0"/>
              <a:t>Virtually every social media app has location based features that you opt into when you first set up the app</a:t>
            </a:r>
          </a:p>
          <a:p>
            <a:pPr>
              <a:spcBef>
                <a:spcPts val="1200"/>
              </a:spcBef>
            </a:pPr>
            <a:r>
              <a:rPr lang="en-US" sz="3000" dirty="0"/>
              <a:t>Posts and media are automatically time stamped and geo-tagged with the general or exact location</a:t>
            </a:r>
          </a:p>
          <a:p>
            <a:pPr>
              <a:spcBef>
                <a:spcPts val="1200"/>
              </a:spcBef>
            </a:pPr>
            <a:r>
              <a:rPr lang="en-US" sz="3000" dirty="0"/>
              <a:t>Privacy settings change regularly and can be very nuanced</a:t>
            </a:r>
          </a:p>
          <a:p>
            <a:pPr>
              <a:spcBef>
                <a:spcPts val="1200"/>
              </a:spcBef>
            </a:pPr>
            <a:r>
              <a:rPr lang="en-US" sz="3000" dirty="0"/>
              <a:t>Abusers can create false profiles on social media sites</a:t>
            </a:r>
          </a:p>
          <a:p>
            <a:pPr marL="0" indent="0">
              <a:buNone/>
            </a:pPr>
            <a:endParaRPr lang="en-US" dirty="0"/>
          </a:p>
          <a:p>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34</a:t>
            </a:fld>
            <a:endParaRPr lang="en-US"/>
          </a:p>
        </p:txBody>
      </p:sp>
    </p:spTree>
    <p:extLst>
      <p:ext uri="{BB962C8B-B14F-4D97-AF65-F5344CB8AC3E}">
        <p14:creationId xmlns:p14="http://schemas.microsoft.com/office/powerpoint/2010/main" val="349348746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SAFETY PLANNING</a:t>
            </a:r>
          </a:p>
        </p:txBody>
      </p:sp>
      <p:sp>
        <p:nvSpPr>
          <p:cNvPr id="3" name="Content Placeholder 2"/>
          <p:cNvSpPr>
            <a:spLocks noGrp="1"/>
          </p:cNvSpPr>
          <p:nvPr>
            <p:ph idx="1"/>
          </p:nvPr>
        </p:nvSpPr>
        <p:spPr/>
        <p:txBody>
          <a:bodyPr>
            <a:normAutofit fontScale="85000" lnSpcReduction="20000"/>
          </a:bodyPr>
          <a:lstStyle/>
          <a:p>
            <a:pPr marL="0" indent="0" algn="ctr">
              <a:buNone/>
            </a:pPr>
            <a:r>
              <a:rPr lang="en-US" sz="3300" b="1" dirty="0"/>
              <a:t>Social Media &amp; Safety Planning</a:t>
            </a:r>
          </a:p>
          <a:p>
            <a:r>
              <a:rPr lang="en-US" dirty="0"/>
              <a:t>More than Facebook!</a:t>
            </a:r>
          </a:p>
          <a:p>
            <a:r>
              <a:rPr lang="en-US" dirty="0"/>
              <a:t>Keep profile settings as private as possible</a:t>
            </a:r>
          </a:p>
          <a:p>
            <a:r>
              <a:rPr lang="en-US" dirty="0"/>
              <a:t>Only login on trusted</a:t>
            </a:r>
            <a:r>
              <a:rPr lang="en-US" b="1" dirty="0"/>
              <a:t> </a:t>
            </a:r>
            <a:r>
              <a:rPr lang="en-US" dirty="0"/>
              <a:t>devices</a:t>
            </a:r>
          </a:p>
          <a:p>
            <a:r>
              <a:rPr lang="en-US" b="1" dirty="0"/>
              <a:t>Always logout!!</a:t>
            </a:r>
          </a:p>
          <a:p>
            <a:r>
              <a:rPr lang="en-US" dirty="0"/>
              <a:t>Remember that even when set to private, abusers can still access</a:t>
            </a:r>
          </a:p>
          <a:p>
            <a:r>
              <a:rPr lang="en-US" dirty="0"/>
              <a:t>Review: What are you sharing? Who do you want to see it?</a:t>
            </a:r>
          </a:p>
          <a:p>
            <a:r>
              <a:rPr lang="en-US" dirty="0"/>
              <a:t>Avoid tying accounts to optional personal information</a:t>
            </a:r>
          </a:p>
          <a:p>
            <a:r>
              <a:rPr lang="en-US" dirty="0"/>
              <a:t>Use print screen to track harassment, stalking, etc.</a:t>
            </a:r>
          </a:p>
        </p:txBody>
      </p:sp>
      <p:sp>
        <p:nvSpPr>
          <p:cNvPr id="4" name="Slide Number Placeholder 3"/>
          <p:cNvSpPr>
            <a:spLocks noGrp="1"/>
          </p:cNvSpPr>
          <p:nvPr>
            <p:ph type="sldNum" sz="quarter" idx="12"/>
          </p:nvPr>
        </p:nvSpPr>
        <p:spPr/>
        <p:txBody>
          <a:bodyPr/>
          <a:lstStyle/>
          <a:p>
            <a:fld id="{0CFEC368-1D7A-4F81-ABF6-AE0E36BAF64C}" type="slidenum">
              <a:rPr lang="en-US" smtClean="0"/>
              <a:pPr/>
              <a:t>35</a:t>
            </a:fld>
            <a:endParaRPr lang="en-US"/>
          </a:p>
        </p:txBody>
      </p:sp>
    </p:spTree>
    <p:extLst>
      <p:ext uri="{BB962C8B-B14F-4D97-AF65-F5344CB8AC3E}">
        <p14:creationId xmlns:p14="http://schemas.microsoft.com/office/powerpoint/2010/main" val="252811907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SAFETY PLANNING</a:t>
            </a:r>
          </a:p>
        </p:txBody>
      </p:sp>
      <p:sp>
        <p:nvSpPr>
          <p:cNvPr id="3" name="Content Placeholder 2"/>
          <p:cNvSpPr>
            <a:spLocks noGrp="1"/>
          </p:cNvSpPr>
          <p:nvPr>
            <p:ph idx="1"/>
          </p:nvPr>
        </p:nvSpPr>
        <p:spPr/>
        <p:txBody>
          <a:bodyPr>
            <a:normAutofit fontScale="70000" lnSpcReduction="20000"/>
          </a:bodyPr>
          <a:lstStyle/>
          <a:p>
            <a:pPr marL="0" indent="0" algn="ctr">
              <a:spcAft>
                <a:spcPts val="300"/>
              </a:spcAft>
              <a:buNone/>
            </a:pPr>
            <a:r>
              <a:rPr lang="en-US" sz="3800" b="1" dirty="0"/>
              <a:t>Social Media, Online Privacy, &amp; Safety Planning</a:t>
            </a:r>
          </a:p>
          <a:p>
            <a:pPr>
              <a:spcAft>
                <a:spcPts val="300"/>
              </a:spcAft>
            </a:pPr>
            <a:r>
              <a:rPr lang="en-US" sz="3800" dirty="0"/>
              <a:t>Data brokers</a:t>
            </a:r>
          </a:p>
          <a:p>
            <a:pPr>
              <a:spcAft>
                <a:spcPts val="300"/>
              </a:spcAft>
            </a:pPr>
            <a:r>
              <a:rPr lang="en-US" sz="3800" dirty="0"/>
              <a:t>Do a Google search of your name </a:t>
            </a:r>
          </a:p>
          <a:p>
            <a:pPr>
              <a:spcAft>
                <a:spcPts val="300"/>
              </a:spcAft>
            </a:pPr>
            <a:r>
              <a:rPr lang="en-US" sz="3800" dirty="0"/>
              <a:t>Profile pictures</a:t>
            </a:r>
          </a:p>
          <a:p>
            <a:pPr>
              <a:spcAft>
                <a:spcPts val="300"/>
              </a:spcAft>
            </a:pPr>
            <a:r>
              <a:rPr lang="en-US" sz="3800" dirty="0"/>
              <a:t>Post only what you want the public to see or know, even if you have your page set with privacy in mind – once it’s been shared online, it’s out of your control</a:t>
            </a:r>
          </a:p>
          <a:p>
            <a:pPr>
              <a:spcAft>
                <a:spcPts val="300"/>
              </a:spcAft>
            </a:pPr>
            <a:r>
              <a:rPr lang="en-US" sz="3800" dirty="0"/>
              <a:t>Request that people not post personal information about you on social media (including tags and check-ins)</a:t>
            </a:r>
          </a:p>
          <a:p>
            <a:pPr>
              <a:spcAft>
                <a:spcPts val="300"/>
              </a:spcAft>
            </a:pPr>
            <a:r>
              <a:rPr lang="en-US" sz="3800" dirty="0"/>
              <a:t>Blocking and un-friending</a:t>
            </a:r>
          </a:p>
          <a:p>
            <a:pPr>
              <a:spcAft>
                <a:spcPts val="300"/>
              </a:spcAft>
            </a:pPr>
            <a:r>
              <a:rPr lang="en-US" sz="3800" dirty="0"/>
              <a:t>Temporary deactivation of accounts is often available</a:t>
            </a:r>
          </a:p>
          <a:p>
            <a:pPr>
              <a:spcAft>
                <a:spcPts val="300"/>
              </a:spcAft>
            </a:pPr>
            <a:endParaRPr lang="en-US" dirty="0"/>
          </a:p>
          <a:p>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36</a:t>
            </a:fld>
            <a:endParaRPr lang="en-US"/>
          </a:p>
        </p:txBody>
      </p:sp>
    </p:spTree>
    <p:extLst>
      <p:ext uri="{BB962C8B-B14F-4D97-AF65-F5344CB8AC3E}">
        <p14:creationId xmlns:p14="http://schemas.microsoft.com/office/powerpoint/2010/main" val="290153829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SAFETY PLANNING</a:t>
            </a:r>
          </a:p>
        </p:txBody>
      </p:sp>
      <p:sp>
        <p:nvSpPr>
          <p:cNvPr id="3" name="Content Placeholder 2"/>
          <p:cNvSpPr>
            <a:spLocks noGrp="1"/>
          </p:cNvSpPr>
          <p:nvPr>
            <p:ph idx="1"/>
          </p:nvPr>
        </p:nvSpPr>
        <p:spPr/>
        <p:txBody>
          <a:bodyPr>
            <a:normAutofit fontScale="92500" lnSpcReduction="10000"/>
          </a:bodyPr>
          <a:lstStyle/>
          <a:p>
            <a:pPr marL="0" indent="0" algn="ctr">
              <a:spcAft>
                <a:spcPts val="300"/>
              </a:spcAft>
              <a:buNone/>
            </a:pPr>
            <a:r>
              <a:rPr lang="en-US" sz="3800" b="1" dirty="0"/>
              <a:t>You can report online abuse!</a:t>
            </a:r>
          </a:p>
          <a:p>
            <a:r>
              <a:rPr lang="en-US" dirty="0"/>
              <a:t>Most sites have rules about what is allowed on their site</a:t>
            </a:r>
          </a:p>
          <a:p>
            <a:r>
              <a:rPr lang="en-US" dirty="0"/>
              <a:t>Some content can be removed based on the site’s:</a:t>
            </a:r>
          </a:p>
          <a:p>
            <a:pPr marL="0" indent="0">
              <a:buNone/>
            </a:pPr>
            <a:r>
              <a:rPr lang="en-US" dirty="0"/>
              <a:t>– Terms of Service, Content Policies, Community Guidelines/Standards</a:t>
            </a:r>
          </a:p>
          <a:p>
            <a:pPr marL="0" indent="0">
              <a:buNone/>
            </a:pPr>
            <a:r>
              <a:rPr lang="en-US" dirty="0"/>
              <a:t>• Most sites will remove images or videos content if</a:t>
            </a:r>
          </a:p>
          <a:p>
            <a:pPr marL="0" indent="0">
              <a:buNone/>
            </a:pPr>
            <a:r>
              <a:rPr lang="en-US" dirty="0"/>
              <a:t>the person who posted it doesn’t have copyright over the material*</a:t>
            </a:r>
          </a:p>
          <a:p>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37</a:t>
            </a:fld>
            <a:endParaRPr lang="en-US"/>
          </a:p>
        </p:txBody>
      </p:sp>
      <p:sp>
        <p:nvSpPr>
          <p:cNvPr id="4" name="Footer Placeholder 3"/>
          <p:cNvSpPr>
            <a:spLocks noGrp="1"/>
          </p:cNvSpPr>
          <p:nvPr>
            <p:ph type="ftr" sz="quarter" idx="11"/>
          </p:nvPr>
        </p:nvSpPr>
        <p:spPr>
          <a:xfrm>
            <a:off x="457200" y="6172200"/>
            <a:ext cx="4572000" cy="304800"/>
          </a:xfrm>
        </p:spPr>
        <p:txBody>
          <a:bodyPr/>
          <a:lstStyle/>
          <a:p>
            <a:pPr algn="l"/>
            <a:r>
              <a:rPr lang="en-US" sz="1400" dirty="0">
                <a:solidFill>
                  <a:schemeClr val="tx1"/>
                </a:solidFill>
              </a:rPr>
              <a:t>* The language on this slide used from NNEDV</a:t>
            </a:r>
          </a:p>
        </p:txBody>
      </p:sp>
    </p:spTree>
    <p:extLst>
      <p:ext uri="{BB962C8B-B14F-4D97-AF65-F5344CB8AC3E}">
        <p14:creationId xmlns:p14="http://schemas.microsoft.com/office/powerpoint/2010/main" val="269425982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TECHNOLOGY ABUSE</a:t>
            </a:r>
          </a:p>
        </p:txBody>
      </p:sp>
      <p:sp>
        <p:nvSpPr>
          <p:cNvPr id="3" name="Content Placeholder 2"/>
          <p:cNvSpPr>
            <a:spLocks noGrp="1"/>
          </p:cNvSpPr>
          <p:nvPr>
            <p:ph idx="1"/>
          </p:nvPr>
        </p:nvSpPr>
        <p:spPr/>
        <p:txBody>
          <a:bodyPr/>
          <a:lstStyle/>
          <a:p>
            <a:pPr marL="0" indent="0" algn="ctr">
              <a:buNone/>
            </a:pPr>
            <a:r>
              <a:rPr lang="en-US" b="1" dirty="0"/>
              <a:t>Video &amp; Audio Monitoring</a:t>
            </a:r>
          </a:p>
          <a:p>
            <a:endParaRPr lang="en-US" sz="1200" dirty="0"/>
          </a:p>
          <a:p>
            <a:r>
              <a:rPr lang="en-US" sz="2800" dirty="0"/>
              <a:t>Hidden cameras cheap and easy to get</a:t>
            </a:r>
          </a:p>
          <a:p>
            <a:endParaRPr lang="en-US" sz="2800" dirty="0"/>
          </a:p>
          <a:p>
            <a:r>
              <a:rPr lang="en-US" sz="2800" dirty="0"/>
              <a:t>Very small, can be hidden anywhere and difficult to detect</a:t>
            </a:r>
          </a:p>
          <a:p>
            <a:endParaRPr lang="en-US" sz="2800" dirty="0"/>
          </a:p>
          <a:p>
            <a:r>
              <a:rPr lang="en-US" sz="2800" dirty="0"/>
              <a:t>Phones can be left in places and set to auto answer so that conversations can be monitored</a:t>
            </a:r>
          </a:p>
        </p:txBody>
      </p:sp>
      <p:sp>
        <p:nvSpPr>
          <p:cNvPr id="6" name="Slide Number Placeholder 5"/>
          <p:cNvSpPr>
            <a:spLocks noGrp="1"/>
          </p:cNvSpPr>
          <p:nvPr>
            <p:ph type="sldNum" sz="quarter" idx="12"/>
          </p:nvPr>
        </p:nvSpPr>
        <p:spPr/>
        <p:txBody>
          <a:bodyPr/>
          <a:lstStyle/>
          <a:p>
            <a:fld id="{0CFEC368-1D7A-4F81-ABF6-AE0E36BAF64C}" type="slidenum">
              <a:rPr lang="en-US" smtClean="0"/>
              <a:pPr/>
              <a:t>38</a:t>
            </a:fld>
            <a:endParaRPr lang="en-US"/>
          </a:p>
        </p:txBody>
      </p:sp>
    </p:spTree>
    <p:extLst>
      <p:ext uri="{BB962C8B-B14F-4D97-AF65-F5344CB8AC3E}">
        <p14:creationId xmlns:p14="http://schemas.microsoft.com/office/powerpoint/2010/main" val="163351544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SAFETY PLANNING</a:t>
            </a:r>
          </a:p>
        </p:txBody>
      </p:sp>
      <p:sp>
        <p:nvSpPr>
          <p:cNvPr id="3" name="Content Placeholder 2"/>
          <p:cNvSpPr>
            <a:spLocks noGrp="1"/>
          </p:cNvSpPr>
          <p:nvPr>
            <p:ph idx="1"/>
          </p:nvPr>
        </p:nvSpPr>
        <p:spPr/>
        <p:txBody>
          <a:bodyPr>
            <a:noAutofit/>
          </a:bodyPr>
          <a:lstStyle/>
          <a:p>
            <a:pPr marL="0" indent="0" algn="ctr">
              <a:spcBef>
                <a:spcPts val="2400"/>
              </a:spcBef>
              <a:buNone/>
            </a:pPr>
            <a:r>
              <a:rPr lang="en-US" sz="2800" b="1" dirty="0"/>
              <a:t>Safety Planning &amp; Recording Devices</a:t>
            </a:r>
          </a:p>
          <a:p>
            <a:pPr>
              <a:spcBef>
                <a:spcPts val="1200"/>
              </a:spcBef>
            </a:pPr>
            <a:r>
              <a:rPr lang="en-US" sz="2400" dirty="0"/>
              <a:t>Trust instincts</a:t>
            </a:r>
          </a:p>
          <a:p>
            <a:pPr>
              <a:spcBef>
                <a:spcPts val="1200"/>
              </a:spcBef>
            </a:pPr>
            <a:r>
              <a:rPr lang="en-US" sz="2400" dirty="0"/>
              <a:t>Where does the victim feel like they are being watched/overheard?</a:t>
            </a:r>
          </a:p>
          <a:p>
            <a:pPr>
              <a:spcBef>
                <a:spcPts val="1200"/>
              </a:spcBef>
            </a:pPr>
            <a:r>
              <a:rPr lang="en-US" sz="2400" dirty="0"/>
              <a:t>Any new gifts or objects in the space they are being monitored?</a:t>
            </a:r>
          </a:p>
          <a:p>
            <a:pPr>
              <a:spcBef>
                <a:spcPts val="1200"/>
              </a:spcBef>
            </a:pPr>
            <a:r>
              <a:rPr lang="en-US" sz="2400" dirty="0"/>
              <a:t>Meet in secure locations that aren’t being monitored</a:t>
            </a:r>
          </a:p>
          <a:p>
            <a:pPr>
              <a:spcBef>
                <a:spcPts val="1200"/>
              </a:spcBef>
            </a:pPr>
            <a:r>
              <a:rPr lang="en-US" sz="2400" dirty="0"/>
              <a:t>If device is located, assess best next steps – will abuse escalate if device is found? Will it be tampering with evidence?</a:t>
            </a:r>
          </a:p>
          <a:p>
            <a:pPr>
              <a:spcBef>
                <a:spcPts val="1200"/>
              </a:spcBef>
            </a:pPr>
            <a:r>
              <a:rPr lang="en-US" sz="2400" dirty="0"/>
              <a:t>Obtain equipment to sweep for wireless signals</a:t>
            </a:r>
          </a:p>
        </p:txBody>
      </p:sp>
      <p:sp>
        <p:nvSpPr>
          <p:cNvPr id="6" name="Slide Number Placeholder 5"/>
          <p:cNvSpPr>
            <a:spLocks noGrp="1"/>
          </p:cNvSpPr>
          <p:nvPr>
            <p:ph type="sldNum" sz="quarter" idx="12"/>
          </p:nvPr>
        </p:nvSpPr>
        <p:spPr/>
        <p:txBody>
          <a:bodyPr/>
          <a:lstStyle/>
          <a:p>
            <a:fld id="{0CFEC368-1D7A-4F81-ABF6-AE0E36BAF64C}" type="slidenum">
              <a:rPr lang="en-US" smtClean="0"/>
              <a:pPr/>
              <a:t>39</a:t>
            </a:fld>
            <a:endParaRPr lang="en-US"/>
          </a:p>
        </p:txBody>
      </p:sp>
    </p:spTree>
    <p:extLst>
      <p:ext uri="{BB962C8B-B14F-4D97-AF65-F5344CB8AC3E}">
        <p14:creationId xmlns:p14="http://schemas.microsoft.com/office/powerpoint/2010/main" val="31666751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Definition of Stalking</a:t>
            </a:r>
          </a:p>
        </p:txBody>
      </p:sp>
      <p:sp>
        <p:nvSpPr>
          <p:cNvPr id="3" name="Content Placeholder 2"/>
          <p:cNvSpPr>
            <a:spLocks noGrp="1"/>
          </p:cNvSpPr>
          <p:nvPr>
            <p:ph idx="1"/>
          </p:nvPr>
        </p:nvSpPr>
        <p:spPr/>
        <p:txBody>
          <a:bodyPr>
            <a:normAutofit fontScale="85000" lnSpcReduction="10000"/>
          </a:bodyPr>
          <a:lstStyle/>
          <a:p>
            <a:r>
              <a:rPr lang="en-US" dirty="0"/>
              <a:t>A pattern of behavior directed at a specific person that would cause a reasonable person to feel fear.*</a:t>
            </a:r>
          </a:p>
          <a:p>
            <a:r>
              <a:rPr lang="en-US" dirty="0"/>
              <a:t>A Pattern of Behavior… Not a single incident or “one off</a:t>
            </a:r>
            <a:r>
              <a:rPr lang="en-US"/>
              <a:t>” event. </a:t>
            </a:r>
            <a:r>
              <a:rPr lang="en-US" dirty="0"/>
              <a:t>Called a “course of conduct” in most stalking statutes </a:t>
            </a:r>
          </a:p>
          <a:p>
            <a:endParaRPr lang="en-US" dirty="0"/>
          </a:p>
          <a:p>
            <a:r>
              <a:rPr lang="en-US" b="1" dirty="0"/>
              <a:t>Context is Critical in Stalking Cases</a:t>
            </a:r>
          </a:p>
          <a:p>
            <a:endParaRPr lang="en-US" dirty="0"/>
          </a:p>
          <a:p>
            <a:endParaRPr lang="en-US" dirty="0"/>
          </a:p>
          <a:p>
            <a:endParaRPr lang="en-US" dirty="0"/>
          </a:p>
          <a:p>
            <a:pPr marL="0" indent="0">
              <a:buNone/>
            </a:pPr>
            <a:r>
              <a:rPr lang="en-US" sz="1200" dirty="0"/>
              <a:t>* Slide’s information from SPARC</a:t>
            </a:r>
          </a:p>
        </p:txBody>
      </p:sp>
      <p:sp>
        <p:nvSpPr>
          <p:cNvPr id="4" name="Slide Number Placeholder 3"/>
          <p:cNvSpPr>
            <a:spLocks noGrp="1"/>
          </p:cNvSpPr>
          <p:nvPr>
            <p:ph type="sldNum" sz="quarter" idx="12"/>
          </p:nvPr>
        </p:nvSpPr>
        <p:spPr/>
        <p:txBody>
          <a:bodyPr/>
          <a:lstStyle/>
          <a:p>
            <a:fld id="{20F5D793-ECC5-43FC-91C9-4FE338234E86}" type="slidenum">
              <a:rPr lang="en-US" smtClean="0"/>
              <a:pPr/>
              <a:t>4</a:t>
            </a:fld>
            <a:endParaRPr lang="en-US"/>
          </a:p>
        </p:txBody>
      </p:sp>
    </p:spTree>
    <p:extLst>
      <p:ext uri="{BB962C8B-B14F-4D97-AF65-F5344CB8AC3E}">
        <p14:creationId xmlns:p14="http://schemas.microsoft.com/office/powerpoint/2010/main" val="38900202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TECHNOLOGY ABUSE</a:t>
            </a:r>
          </a:p>
        </p:txBody>
      </p:sp>
      <p:sp>
        <p:nvSpPr>
          <p:cNvPr id="3" name="Content Placeholder 2"/>
          <p:cNvSpPr>
            <a:spLocks noGrp="1"/>
          </p:cNvSpPr>
          <p:nvPr>
            <p:ph idx="1"/>
          </p:nvPr>
        </p:nvSpPr>
        <p:spPr/>
        <p:txBody>
          <a:bodyPr>
            <a:normAutofit/>
          </a:bodyPr>
          <a:lstStyle/>
          <a:p>
            <a:pPr marL="0" indent="0" algn="ctr">
              <a:spcBef>
                <a:spcPts val="3600"/>
              </a:spcBef>
              <a:buNone/>
            </a:pPr>
            <a:r>
              <a:rPr lang="en-US" b="1" dirty="0"/>
              <a:t>Wi-Fi Routers</a:t>
            </a:r>
          </a:p>
          <a:p>
            <a:pPr>
              <a:spcBef>
                <a:spcPts val="3600"/>
              </a:spcBef>
            </a:pPr>
            <a:r>
              <a:rPr lang="en-US" sz="3000" dirty="0"/>
              <a:t>Unsecured routers can be used to hijack devices; email accounts can be taken over; can use the connection for malicious/illegal purposes</a:t>
            </a:r>
          </a:p>
          <a:p>
            <a:pPr>
              <a:spcBef>
                <a:spcPts val="3600"/>
              </a:spcBef>
            </a:pPr>
            <a:r>
              <a:rPr lang="en-US" sz="3000" dirty="0"/>
              <a:t>Wireless routers can be set to record all sites visited by any device connected to it</a:t>
            </a:r>
          </a:p>
          <a:p>
            <a:pPr>
              <a:spcBef>
                <a:spcPts val="3600"/>
              </a:spcBef>
            </a:pPr>
            <a:r>
              <a:rPr lang="en-US" sz="3000" dirty="0"/>
              <a:t>Access to websites can be blocked (firewall)</a:t>
            </a:r>
          </a:p>
        </p:txBody>
      </p:sp>
      <p:sp>
        <p:nvSpPr>
          <p:cNvPr id="6" name="Slide Number Placeholder 5"/>
          <p:cNvSpPr>
            <a:spLocks noGrp="1"/>
          </p:cNvSpPr>
          <p:nvPr>
            <p:ph type="sldNum" sz="quarter" idx="12"/>
          </p:nvPr>
        </p:nvSpPr>
        <p:spPr/>
        <p:txBody>
          <a:bodyPr/>
          <a:lstStyle/>
          <a:p>
            <a:fld id="{0CFEC368-1D7A-4F81-ABF6-AE0E36BAF64C}" type="slidenum">
              <a:rPr lang="en-US" smtClean="0"/>
              <a:pPr/>
              <a:t>40</a:t>
            </a:fld>
            <a:endParaRPr lang="en-US"/>
          </a:p>
        </p:txBody>
      </p:sp>
    </p:spTree>
    <p:extLst>
      <p:ext uri="{BB962C8B-B14F-4D97-AF65-F5344CB8AC3E}">
        <p14:creationId xmlns:p14="http://schemas.microsoft.com/office/powerpoint/2010/main" val="127008689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SAFETY PLANNING</a:t>
            </a:r>
          </a:p>
        </p:txBody>
      </p:sp>
      <p:sp>
        <p:nvSpPr>
          <p:cNvPr id="3" name="Content Placeholder 2"/>
          <p:cNvSpPr>
            <a:spLocks noGrp="1"/>
          </p:cNvSpPr>
          <p:nvPr>
            <p:ph idx="1"/>
          </p:nvPr>
        </p:nvSpPr>
        <p:spPr/>
        <p:txBody>
          <a:bodyPr>
            <a:normAutofit fontScale="92500" lnSpcReduction="20000"/>
          </a:bodyPr>
          <a:lstStyle/>
          <a:p>
            <a:pPr marL="0" indent="0" algn="ctr">
              <a:buNone/>
            </a:pPr>
            <a:r>
              <a:rPr lang="en-US" b="1" dirty="0"/>
              <a:t>Wi-Fi Routers</a:t>
            </a:r>
          </a:p>
          <a:p>
            <a:r>
              <a:rPr lang="en-US" dirty="0"/>
              <a:t>Don’t connect to public </a:t>
            </a:r>
            <a:r>
              <a:rPr lang="en-US" dirty="0" err="1"/>
              <a:t>WiFi</a:t>
            </a:r>
            <a:endParaRPr lang="en-US" dirty="0"/>
          </a:p>
          <a:p>
            <a:r>
              <a:rPr lang="en-US" dirty="0"/>
              <a:t>Secure your wireless network (change the SSID and password protect)</a:t>
            </a:r>
          </a:p>
          <a:p>
            <a:r>
              <a:rPr lang="en-US" dirty="0"/>
              <a:t>Use WPA2-PSK {AES} security</a:t>
            </a:r>
          </a:p>
          <a:p>
            <a:r>
              <a:rPr lang="en-US" dirty="0"/>
              <a:t>Change default administrator passwords and usernames</a:t>
            </a:r>
          </a:p>
          <a:p>
            <a:r>
              <a:rPr lang="en-US" dirty="0"/>
              <a:t>Turn off when not in use for extended periods of time</a:t>
            </a:r>
          </a:p>
          <a:p>
            <a:r>
              <a:rPr lang="en-US" dirty="0"/>
              <a:t>Check for firmware updates</a:t>
            </a:r>
          </a:p>
        </p:txBody>
      </p:sp>
      <p:sp>
        <p:nvSpPr>
          <p:cNvPr id="6" name="Slide Number Placeholder 5"/>
          <p:cNvSpPr>
            <a:spLocks noGrp="1"/>
          </p:cNvSpPr>
          <p:nvPr>
            <p:ph type="sldNum" sz="quarter" idx="12"/>
          </p:nvPr>
        </p:nvSpPr>
        <p:spPr/>
        <p:txBody>
          <a:bodyPr/>
          <a:lstStyle/>
          <a:p>
            <a:fld id="{0CFEC368-1D7A-4F81-ABF6-AE0E36BAF64C}" type="slidenum">
              <a:rPr lang="en-US" smtClean="0"/>
              <a:pPr/>
              <a:t>41</a:t>
            </a:fld>
            <a:endParaRPr lang="en-US"/>
          </a:p>
        </p:txBody>
      </p:sp>
    </p:spTree>
    <p:extLst>
      <p:ext uri="{BB962C8B-B14F-4D97-AF65-F5344CB8AC3E}">
        <p14:creationId xmlns:p14="http://schemas.microsoft.com/office/powerpoint/2010/main" val="195292553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entury Gothic"/>
                <a:cs typeface="Century Gothic"/>
              </a:rPr>
              <a:t>SAFETY PLANNING &amp; EVIDENCE GATHERING</a:t>
            </a:r>
          </a:p>
        </p:txBody>
      </p:sp>
      <p:sp>
        <p:nvSpPr>
          <p:cNvPr id="3" name="Content Placeholder 2"/>
          <p:cNvSpPr>
            <a:spLocks noGrp="1"/>
          </p:cNvSpPr>
          <p:nvPr>
            <p:ph idx="1"/>
          </p:nvPr>
        </p:nvSpPr>
        <p:spPr/>
        <p:txBody>
          <a:bodyPr>
            <a:normAutofit fontScale="92500" lnSpcReduction="10000"/>
          </a:bodyPr>
          <a:lstStyle/>
          <a:p>
            <a:pPr marL="0" indent="0" algn="ctr">
              <a:spcAft>
                <a:spcPts val="2400"/>
              </a:spcAft>
              <a:buNone/>
            </a:pPr>
            <a:r>
              <a:rPr lang="en-US" sz="2800" b="1" dirty="0"/>
              <a:t>Tech Abuse Safety Planning &amp; Evidence Gathering</a:t>
            </a:r>
          </a:p>
          <a:p>
            <a:pPr>
              <a:spcAft>
                <a:spcPts val="2400"/>
              </a:spcAft>
            </a:pPr>
            <a:r>
              <a:rPr lang="en-US" dirty="0"/>
              <a:t>Always do emotional safety planning first</a:t>
            </a:r>
          </a:p>
          <a:p>
            <a:pPr>
              <a:spcAft>
                <a:spcPts val="2400"/>
              </a:spcAft>
            </a:pPr>
            <a:r>
              <a:rPr lang="en-US" dirty="0"/>
              <a:t>Pay attention to the subtleties of a survivor’s story</a:t>
            </a:r>
          </a:p>
          <a:p>
            <a:pPr>
              <a:spcAft>
                <a:spcPts val="2400"/>
              </a:spcAft>
            </a:pPr>
            <a:r>
              <a:rPr lang="en-US" dirty="0"/>
              <a:t>Ask clarifying questions to identify the what, the how, the when and the where</a:t>
            </a:r>
          </a:p>
          <a:p>
            <a:pPr>
              <a:spcAft>
                <a:spcPts val="2400"/>
              </a:spcAft>
            </a:pPr>
            <a:r>
              <a:rPr lang="en-US" dirty="0"/>
              <a:t>Consider not just the survivor’s use of technology, but also those they are close with</a:t>
            </a:r>
          </a:p>
        </p:txBody>
      </p:sp>
      <p:sp>
        <p:nvSpPr>
          <p:cNvPr id="4" name="Slide Number Placeholder 3"/>
          <p:cNvSpPr>
            <a:spLocks noGrp="1"/>
          </p:cNvSpPr>
          <p:nvPr>
            <p:ph type="sldNum" sz="quarter" idx="12"/>
          </p:nvPr>
        </p:nvSpPr>
        <p:spPr/>
        <p:txBody>
          <a:bodyPr/>
          <a:lstStyle/>
          <a:p>
            <a:fld id="{0CFEC368-1D7A-4F81-ABF6-AE0E36BAF64C}" type="slidenum">
              <a:rPr lang="en-US" smtClean="0"/>
              <a:pPr/>
              <a:t>42</a:t>
            </a:fld>
            <a:endParaRPr lang="en-US"/>
          </a:p>
        </p:txBody>
      </p:sp>
    </p:spTree>
    <p:extLst>
      <p:ext uri="{BB962C8B-B14F-4D97-AF65-F5344CB8AC3E}">
        <p14:creationId xmlns:p14="http://schemas.microsoft.com/office/powerpoint/2010/main" val="335963490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entury Gothic"/>
                <a:cs typeface="Century Gothic"/>
              </a:rPr>
              <a:t>SAFETY PLANNING &amp; EVIDENCE GATHERING</a:t>
            </a:r>
          </a:p>
        </p:txBody>
      </p:sp>
      <p:sp>
        <p:nvSpPr>
          <p:cNvPr id="3" name="Content Placeholder 2"/>
          <p:cNvSpPr>
            <a:spLocks noGrp="1"/>
          </p:cNvSpPr>
          <p:nvPr>
            <p:ph idx="1"/>
          </p:nvPr>
        </p:nvSpPr>
        <p:spPr/>
        <p:txBody>
          <a:bodyPr>
            <a:normAutofit fontScale="85000" lnSpcReduction="10000"/>
          </a:bodyPr>
          <a:lstStyle/>
          <a:p>
            <a:pPr marL="0" indent="0" algn="ctr">
              <a:spcAft>
                <a:spcPts val="2400"/>
              </a:spcAft>
              <a:buNone/>
            </a:pPr>
            <a:r>
              <a:rPr lang="en-US" sz="2800" b="1" dirty="0"/>
              <a:t>Tech Abuse Safety Planning &amp; Evidence Gathering</a:t>
            </a:r>
          </a:p>
          <a:p>
            <a:r>
              <a:rPr lang="en-US" dirty="0"/>
              <a:t>Don’t overwhelm survivors</a:t>
            </a:r>
          </a:p>
          <a:p>
            <a:r>
              <a:rPr lang="en-US" dirty="0"/>
              <a:t>Encourage them not to delete evidence</a:t>
            </a:r>
          </a:p>
          <a:p>
            <a:r>
              <a:rPr lang="en-US" dirty="0"/>
              <a:t>Blocking someone means you won’t know what they are posting</a:t>
            </a:r>
          </a:p>
          <a:p>
            <a:r>
              <a:rPr lang="en-US" dirty="0"/>
              <a:t>Educate about the use of the criminal justice system</a:t>
            </a:r>
          </a:p>
          <a:p>
            <a:r>
              <a:rPr lang="en-US" dirty="0"/>
              <a:t>Does the abuser’s behavior violate an Order of Protection (OP)? Can it help the survivor get an OP?</a:t>
            </a:r>
          </a:p>
          <a:p>
            <a:r>
              <a:rPr lang="en-US" dirty="0"/>
              <a:t>Consider using non-tech specific laws for prosecution</a:t>
            </a:r>
          </a:p>
          <a:p>
            <a:endParaRPr lang="en-US" dirty="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43</a:t>
            </a:fld>
            <a:endParaRPr lang="en-US"/>
          </a:p>
        </p:txBody>
      </p:sp>
    </p:spTree>
    <p:extLst>
      <p:ext uri="{BB962C8B-B14F-4D97-AF65-F5344CB8AC3E}">
        <p14:creationId xmlns:p14="http://schemas.microsoft.com/office/powerpoint/2010/main" val="96971935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MORE ON EVIDENCE</a:t>
            </a:r>
          </a:p>
        </p:txBody>
      </p:sp>
      <p:sp>
        <p:nvSpPr>
          <p:cNvPr id="3" name="Content Placeholder 2"/>
          <p:cNvSpPr>
            <a:spLocks noGrp="1"/>
          </p:cNvSpPr>
          <p:nvPr>
            <p:ph idx="1"/>
          </p:nvPr>
        </p:nvSpPr>
        <p:spPr/>
        <p:txBody>
          <a:bodyPr>
            <a:noAutofit/>
          </a:bodyPr>
          <a:lstStyle/>
          <a:p>
            <a:pPr>
              <a:spcBef>
                <a:spcPts val="600"/>
              </a:spcBef>
              <a:spcAft>
                <a:spcPts val="1200"/>
              </a:spcAft>
            </a:pPr>
            <a:r>
              <a:rPr lang="en-US" sz="2100" dirty="0">
                <a:ea typeface="MS Mincho"/>
                <a:cs typeface="Times New Roman"/>
              </a:rPr>
              <a:t>Advocates should NOT collect or store evidence </a:t>
            </a:r>
          </a:p>
          <a:p>
            <a:pPr>
              <a:spcBef>
                <a:spcPts val="600"/>
              </a:spcBef>
              <a:spcAft>
                <a:spcPts val="1200"/>
              </a:spcAft>
            </a:pPr>
            <a:r>
              <a:rPr lang="en-US" sz="2100" dirty="0">
                <a:ea typeface="MS Mincho"/>
                <a:cs typeface="Times New Roman"/>
              </a:rPr>
              <a:t>Social media and email services have access logs that show where your account has been accessed from</a:t>
            </a:r>
          </a:p>
          <a:p>
            <a:pPr>
              <a:spcBef>
                <a:spcPts val="600"/>
              </a:spcBef>
              <a:spcAft>
                <a:spcPts val="1200"/>
              </a:spcAft>
            </a:pPr>
            <a:r>
              <a:rPr lang="en-US" sz="2100" dirty="0">
                <a:ea typeface="MS Mincho"/>
                <a:cs typeface="Times New Roman"/>
              </a:rPr>
              <a:t>Email headers contain IP address</a:t>
            </a:r>
          </a:p>
          <a:p>
            <a:pPr>
              <a:spcBef>
                <a:spcPts val="600"/>
              </a:spcBef>
              <a:spcAft>
                <a:spcPts val="1200"/>
              </a:spcAft>
            </a:pPr>
            <a:r>
              <a:rPr lang="en-US" sz="2100" dirty="0">
                <a:ea typeface="MS Mincho"/>
                <a:cs typeface="Times New Roman"/>
              </a:rPr>
              <a:t>“Download Your Information” tool on Facebook</a:t>
            </a:r>
          </a:p>
          <a:p>
            <a:pPr>
              <a:spcBef>
                <a:spcPts val="600"/>
              </a:spcBef>
              <a:spcAft>
                <a:spcPts val="1200"/>
              </a:spcAft>
            </a:pPr>
            <a:r>
              <a:rPr lang="en-US" sz="2100" dirty="0">
                <a:ea typeface="MS Mincho"/>
                <a:cs typeface="Times New Roman"/>
              </a:rPr>
              <a:t>Be aware that you can access some websites digital trails such as Facebook, Snapchat, Google, etc. but some other digital trails are only available to law enforcement and courts with Warrant/Subpoena</a:t>
            </a:r>
          </a:p>
          <a:p>
            <a:pPr>
              <a:spcBef>
                <a:spcPts val="600"/>
              </a:spcBef>
              <a:spcAft>
                <a:spcPts val="1200"/>
              </a:spcAft>
            </a:pPr>
            <a:r>
              <a:rPr lang="en-US" sz="2100" dirty="0"/>
              <a:t>Warrant for account information from spoof company</a:t>
            </a:r>
          </a:p>
          <a:p>
            <a:pPr>
              <a:spcBef>
                <a:spcPts val="600"/>
              </a:spcBef>
              <a:spcAft>
                <a:spcPts val="1200"/>
              </a:spcAft>
            </a:pPr>
            <a:r>
              <a:rPr lang="en-US" sz="2100" dirty="0"/>
              <a:t>Record conversations (New York is a one party consent state)</a:t>
            </a:r>
          </a:p>
        </p:txBody>
      </p:sp>
      <p:sp>
        <p:nvSpPr>
          <p:cNvPr id="6" name="Slide Number Placeholder 5"/>
          <p:cNvSpPr>
            <a:spLocks noGrp="1"/>
          </p:cNvSpPr>
          <p:nvPr>
            <p:ph type="sldNum" sz="quarter" idx="12"/>
          </p:nvPr>
        </p:nvSpPr>
        <p:spPr/>
        <p:txBody>
          <a:bodyPr/>
          <a:lstStyle/>
          <a:p>
            <a:fld id="{0CFEC368-1D7A-4F81-ABF6-AE0E36BAF64C}" type="slidenum">
              <a:rPr lang="en-US" smtClean="0"/>
              <a:pPr/>
              <a:t>44</a:t>
            </a:fld>
            <a:endParaRPr lang="en-US"/>
          </a:p>
        </p:txBody>
      </p:sp>
    </p:spTree>
    <p:extLst>
      <p:ext uri="{BB962C8B-B14F-4D97-AF65-F5344CB8AC3E}">
        <p14:creationId xmlns:p14="http://schemas.microsoft.com/office/powerpoint/2010/main" val="36148897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EVIDENCE &amp; OPTIONS</a:t>
            </a:r>
          </a:p>
        </p:txBody>
      </p:sp>
      <p:sp>
        <p:nvSpPr>
          <p:cNvPr id="3" name="Content Placeholder 2"/>
          <p:cNvSpPr>
            <a:spLocks noGrp="1"/>
          </p:cNvSpPr>
          <p:nvPr>
            <p:ph idx="1"/>
          </p:nvPr>
        </p:nvSpPr>
        <p:spPr/>
        <p:txBody>
          <a:bodyPr>
            <a:normAutofit lnSpcReduction="10000"/>
          </a:bodyPr>
          <a:lstStyle/>
          <a:p>
            <a:r>
              <a:rPr lang="en-US" dirty="0"/>
              <a:t>Police engagement</a:t>
            </a:r>
          </a:p>
          <a:p>
            <a:r>
              <a:rPr lang="en-US" dirty="0"/>
              <a:t>Police collaboration with prosecution for evidence gathering</a:t>
            </a:r>
          </a:p>
          <a:p>
            <a:r>
              <a:rPr lang="en-US" dirty="0"/>
              <a:t>Demonstrate course of conduct</a:t>
            </a:r>
          </a:p>
          <a:p>
            <a:r>
              <a:rPr lang="en-US" dirty="0"/>
              <a:t>Email documentation to law enforcement for safe keeping / course of conduct demonstration</a:t>
            </a:r>
          </a:p>
          <a:p>
            <a:r>
              <a:rPr lang="en-US" dirty="0"/>
              <a:t>Defamation claims</a:t>
            </a:r>
          </a:p>
          <a:p>
            <a:r>
              <a:rPr lang="en-US" dirty="0"/>
              <a:t>Make sure orders of protection include social media and electronic communication</a:t>
            </a:r>
          </a:p>
        </p:txBody>
      </p:sp>
      <p:sp>
        <p:nvSpPr>
          <p:cNvPr id="4" name="Slide Number Placeholder 3"/>
          <p:cNvSpPr>
            <a:spLocks noGrp="1"/>
          </p:cNvSpPr>
          <p:nvPr>
            <p:ph type="sldNum" sz="quarter" idx="12"/>
          </p:nvPr>
        </p:nvSpPr>
        <p:spPr/>
        <p:txBody>
          <a:bodyPr/>
          <a:lstStyle/>
          <a:p>
            <a:fld id="{0CFEC368-1D7A-4F81-ABF6-AE0E36BAF64C}" type="slidenum">
              <a:rPr lang="en-US" smtClean="0"/>
              <a:pPr/>
              <a:t>45</a:t>
            </a:fld>
            <a:endParaRPr lang="en-US"/>
          </a:p>
        </p:txBody>
      </p:sp>
    </p:spTree>
    <p:extLst>
      <p:ext uri="{BB962C8B-B14F-4D97-AF65-F5344CB8AC3E}">
        <p14:creationId xmlns:p14="http://schemas.microsoft.com/office/powerpoint/2010/main" val="362914772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entury Gothic"/>
                <a:cs typeface="Century Gothic"/>
              </a:rPr>
              <a:t>PROSECUTION &amp; </a:t>
            </a:r>
            <a:br>
              <a:rPr lang="en-US" dirty="0">
                <a:latin typeface="Century Gothic"/>
                <a:cs typeface="Century Gothic"/>
              </a:rPr>
            </a:br>
            <a:r>
              <a:rPr lang="en-US" dirty="0">
                <a:latin typeface="Century Gothic"/>
                <a:cs typeface="Century Gothic"/>
              </a:rPr>
              <a:t>SURVIVOR BEHAVIOR </a:t>
            </a:r>
          </a:p>
        </p:txBody>
      </p:sp>
      <p:sp>
        <p:nvSpPr>
          <p:cNvPr id="3" name="Content Placeholder 2"/>
          <p:cNvSpPr>
            <a:spLocks noGrp="1"/>
          </p:cNvSpPr>
          <p:nvPr>
            <p:ph idx="1"/>
          </p:nvPr>
        </p:nvSpPr>
        <p:spPr/>
        <p:txBody>
          <a:bodyPr>
            <a:normAutofit fontScale="85000" lnSpcReduction="10000"/>
          </a:bodyPr>
          <a:lstStyle/>
          <a:p>
            <a:pPr>
              <a:spcBef>
                <a:spcPts val="1200"/>
              </a:spcBef>
            </a:pPr>
            <a:r>
              <a:rPr lang="en-US" dirty="0">
                <a:ea typeface="MS Mincho"/>
                <a:cs typeface="Times New Roman"/>
              </a:rPr>
              <a:t>Survivor behavior can be confusing to some prosecutors</a:t>
            </a:r>
          </a:p>
          <a:p>
            <a:pPr>
              <a:spcBef>
                <a:spcPts val="1200"/>
              </a:spcBef>
            </a:pPr>
            <a:r>
              <a:rPr lang="en-US" dirty="0">
                <a:ea typeface="MS Mincho"/>
                <a:cs typeface="Times New Roman"/>
              </a:rPr>
              <a:t>Sometimes seemingly benign behavior from an abuser can be terrifying to a victim</a:t>
            </a:r>
            <a:endParaRPr lang="en-US" dirty="0"/>
          </a:p>
          <a:p>
            <a:pPr>
              <a:spcBef>
                <a:spcPts val="1200"/>
              </a:spcBef>
            </a:pPr>
            <a:r>
              <a:rPr lang="en-US" dirty="0"/>
              <a:t>Bailiffs need to be trained to identify and respond to courtroom intimidation</a:t>
            </a:r>
          </a:p>
          <a:p>
            <a:pPr>
              <a:spcBef>
                <a:spcPts val="1200"/>
              </a:spcBef>
            </a:pPr>
            <a:r>
              <a:rPr lang="en-US" dirty="0"/>
              <a:t>Remember - only </a:t>
            </a:r>
            <a:r>
              <a:rPr lang="en-US" u="sng" dirty="0"/>
              <a:t>unsuccessful</a:t>
            </a:r>
            <a:r>
              <a:rPr lang="en-US" dirty="0"/>
              <a:t> intimidation ever comes to the attention of police or prosecutors</a:t>
            </a:r>
          </a:p>
          <a:p>
            <a:pPr>
              <a:spcBef>
                <a:spcPts val="1200"/>
              </a:spcBef>
            </a:pPr>
            <a:r>
              <a:rPr lang="en-US" dirty="0"/>
              <a:t>Asking “what was going through your mind when…” can be a powerful question offering vital information – sometimes factual, sometimes contextual</a:t>
            </a:r>
          </a:p>
          <a:p>
            <a:pPr>
              <a:spcBef>
                <a:spcPts val="1200"/>
              </a:spcBef>
            </a:pPr>
            <a:endParaRPr lang="en-US" dirty="0"/>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46</a:t>
            </a:fld>
            <a:endParaRPr lang="en-US"/>
          </a:p>
        </p:txBody>
      </p:sp>
    </p:spTree>
    <p:extLst>
      <p:ext uri="{BB962C8B-B14F-4D97-AF65-F5344CB8AC3E}">
        <p14:creationId xmlns:p14="http://schemas.microsoft.com/office/powerpoint/2010/main" val="577196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Stalking Law</a:t>
            </a:r>
          </a:p>
        </p:txBody>
      </p:sp>
      <p:sp>
        <p:nvSpPr>
          <p:cNvPr id="3" name="Content Placeholder 2"/>
          <p:cNvSpPr>
            <a:spLocks noGrp="1"/>
          </p:cNvSpPr>
          <p:nvPr>
            <p:ph idx="1"/>
          </p:nvPr>
        </p:nvSpPr>
        <p:spPr/>
        <p:txBody>
          <a:bodyPr>
            <a:normAutofit/>
          </a:bodyPr>
          <a:lstStyle/>
          <a:p>
            <a:r>
              <a:rPr lang="en-US" dirty="0"/>
              <a:t>All 50 states</a:t>
            </a:r>
          </a:p>
          <a:p>
            <a:r>
              <a:rPr lang="en-US" dirty="0"/>
              <a:t>District of Columbia</a:t>
            </a:r>
          </a:p>
          <a:p>
            <a:r>
              <a:rPr lang="en-US" dirty="0"/>
              <a:t>US Territories</a:t>
            </a:r>
          </a:p>
          <a:p>
            <a:r>
              <a:rPr lang="en-US" dirty="0"/>
              <a:t>Federal</a:t>
            </a:r>
          </a:p>
          <a:p>
            <a:r>
              <a:rPr lang="en-US" dirty="0"/>
              <a:t>UCMJ</a:t>
            </a:r>
          </a:p>
          <a:p>
            <a:r>
              <a:rPr lang="en-US" dirty="0"/>
              <a:t>Some tribal codes*</a:t>
            </a:r>
          </a:p>
        </p:txBody>
      </p:sp>
      <p:sp>
        <p:nvSpPr>
          <p:cNvPr id="4" name="Slide Number Placeholder 3"/>
          <p:cNvSpPr>
            <a:spLocks noGrp="1"/>
          </p:cNvSpPr>
          <p:nvPr>
            <p:ph type="sldNum" sz="quarter" idx="12"/>
          </p:nvPr>
        </p:nvSpPr>
        <p:spPr/>
        <p:txBody>
          <a:bodyPr/>
          <a:lstStyle/>
          <a:p>
            <a:fld id="{0CFEC368-1D7A-4F81-ABF6-AE0E36BAF64C}" type="slidenum">
              <a:rPr lang="en-US" smtClean="0"/>
              <a:pPr/>
              <a:t>47</a:t>
            </a:fld>
            <a:endParaRPr lang="en-US"/>
          </a:p>
        </p:txBody>
      </p:sp>
      <p:sp>
        <p:nvSpPr>
          <p:cNvPr id="5" name="Footer Placeholder 4"/>
          <p:cNvSpPr>
            <a:spLocks noGrp="1"/>
          </p:cNvSpPr>
          <p:nvPr>
            <p:ph type="ftr" sz="quarter" idx="11"/>
          </p:nvPr>
        </p:nvSpPr>
        <p:spPr>
          <a:xfrm>
            <a:off x="533400" y="6019800"/>
            <a:ext cx="2895600" cy="365125"/>
          </a:xfrm>
        </p:spPr>
        <p:txBody>
          <a:bodyPr/>
          <a:lstStyle/>
          <a:p>
            <a:pPr algn="l"/>
            <a:r>
              <a:rPr lang="en-US" sz="1400" dirty="0">
                <a:solidFill>
                  <a:schemeClr val="tx1"/>
                </a:solidFill>
              </a:rPr>
              <a:t>* Slide from NNEDV</a:t>
            </a:r>
          </a:p>
        </p:txBody>
      </p:sp>
    </p:spTree>
    <p:extLst>
      <p:ext uri="{BB962C8B-B14F-4D97-AF65-F5344CB8AC3E}">
        <p14:creationId xmlns:p14="http://schemas.microsoft.com/office/powerpoint/2010/main" val="189129941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dirty="0">
                <a:latin typeface="Century Gothic"/>
                <a:cs typeface="Century Gothic"/>
              </a:rPr>
              <a:t>Stalking Laws</a:t>
            </a:r>
          </a:p>
        </p:txBody>
      </p:sp>
      <p:sp>
        <p:nvSpPr>
          <p:cNvPr id="3" name="Content Placeholder 2"/>
          <p:cNvSpPr>
            <a:spLocks noGrp="1"/>
          </p:cNvSpPr>
          <p:nvPr>
            <p:ph idx="1"/>
          </p:nvPr>
        </p:nvSpPr>
        <p:spPr/>
        <p:txBody>
          <a:bodyPr>
            <a:normAutofit/>
          </a:bodyPr>
          <a:lstStyle/>
          <a:p>
            <a:r>
              <a:rPr lang="en-US" dirty="0"/>
              <a:t>New York State Laws and Provisions</a:t>
            </a:r>
          </a:p>
          <a:p>
            <a:r>
              <a:rPr lang="en-US" dirty="0"/>
              <a:t>Federal provisions</a:t>
            </a:r>
          </a:p>
          <a:p>
            <a:pPr marL="0" indent="0">
              <a:buNone/>
            </a:pPr>
            <a:endParaRPr lang="en-US" dirty="0"/>
          </a:p>
          <a:p>
            <a:endParaRPr lang="en-US" dirty="0"/>
          </a:p>
          <a:p>
            <a:r>
              <a:rPr lang="en-US" dirty="0"/>
              <a:t>PL § 120.45. Stalking in the fourth degree</a:t>
            </a:r>
          </a:p>
          <a:p>
            <a:r>
              <a:rPr lang="en-US" dirty="0"/>
              <a:t>PL § 120.50. Stalking in the third degree</a:t>
            </a:r>
          </a:p>
          <a:p>
            <a:r>
              <a:rPr lang="en-US" dirty="0"/>
              <a:t>PL § 120.55. Stalking in the second degree</a:t>
            </a:r>
          </a:p>
          <a:p>
            <a:r>
              <a:rPr lang="en-US" dirty="0"/>
              <a:t>PL § 120.60. Stalking in the first degree</a:t>
            </a:r>
          </a:p>
          <a:p>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pPr/>
              <a:t>48</a:t>
            </a:fld>
            <a:endParaRPr lang="en-US"/>
          </a:p>
        </p:txBody>
      </p:sp>
      <p:sp>
        <p:nvSpPr>
          <p:cNvPr id="5" name="Footer Placeholder 4"/>
          <p:cNvSpPr>
            <a:spLocks noGrp="1"/>
          </p:cNvSpPr>
          <p:nvPr>
            <p:ph type="ftr" sz="quarter" idx="11"/>
          </p:nvPr>
        </p:nvSpPr>
        <p:spPr>
          <a:xfrm>
            <a:off x="533400" y="6019800"/>
            <a:ext cx="2895600" cy="365125"/>
          </a:xfrm>
        </p:spPr>
        <p:txBody>
          <a:bodyPr/>
          <a:lstStyle/>
          <a:p>
            <a:pPr algn="l"/>
            <a:r>
              <a:rPr lang="en-US" sz="1400" dirty="0">
                <a:solidFill>
                  <a:schemeClr val="tx1"/>
                </a:solidFill>
              </a:rPr>
              <a:t>* Slide from NNEDV</a:t>
            </a:r>
          </a:p>
        </p:txBody>
      </p:sp>
    </p:spTree>
    <p:extLst>
      <p:ext uri="{BB962C8B-B14F-4D97-AF65-F5344CB8AC3E}">
        <p14:creationId xmlns:p14="http://schemas.microsoft.com/office/powerpoint/2010/main" val="214615800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Safety Planning</a:t>
            </a:r>
          </a:p>
        </p:txBody>
      </p:sp>
      <p:sp>
        <p:nvSpPr>
          <p:cNvPr id="3" name="Content Placeholder 2"/>
          <p:cNvSpPr>
            <a:spLocks noGrp="1"/>
          </p:cNvSpPr>
          <p:nvPr>
            <p:ph idx="1"/>
          </p:nvPr>
        </p:nvSpPr>
        <p:spPr/>
        <p:txBody>
          <a:bodyPr/>
          <a:lstStyle/>
          <a:p>
            <a:pPr marL="0" indent="0">
              <a:buNone/>
            </a:pPr>
            <a:endParaRPr lang="en-US" dirty="0"/>
          </a:p>
          <a:p>
            <a:pPr marL="0" indent="0">
              <a:buNone/>
            </a:pPr>
            <a:endParaRPr lang="en-US" dirty="0"/>
          </a:p>
          <a:p>
            <a:pPr marL="0" indent="0">
              <a:buNone/>
            </a:pPr>
            <a:endParaRPr lang="en-US" dirty="0"/>
          </a:p>
          <a:p>
            <a:pPr marL="0" indent="0" algn="ctr">
              <a:buNone/>
            </a:pPr>
            <a:r>
              <a:rPr lang="en-US" sz="4000" dirty="0"/>
              <a:t>Group Exercise</a:t>
            </a:r>
          </a:p>
        </p:txBody>
      </p:sp>
      <p:sp>
        <p:nvSpPr>
          <p:cNvPr id="4" name="Slide Number Placeholder 3"/>
          <p:cNvSpPr>
            <a:spLocks noGrp="1"/>
          </p:cNvSpPr>
          <p:nvPr>
            <p:ph type="sldNum" sz="quarter" idx="12"/>
          </p:nvPr>
        </p:nvSpPr>
        <p:spPr/>
        <p:txBody>
          <a:bodyPr/>
          <a:lstStyle/>
          <a:p>
            <a:fld id="{20F5D793-ECC5-43FC-91C9-4FE338234E86}" type="slidenum">
              <a:rPr lang="en-US" smtClean="0"/>
              <a:pPr/>
              <a:t>49</a:t>
            </a:fld>
            <a:endParaRPr lang="en-US"/>
          </a:p>
        </p:txBody>
      </p:sp>
    </p:spTree>
    <p:extLst>
      <p:ext uri="{BB962C8B-B14F-4D97-AF65-F5344CB8AC3E}">
        <p14:creationId xmlns:p14="http://schemas.microsoft.com/office/powerpoint/2010/main" val="64020789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Stalking Facts</a:t>
            </a:r>
            <a:endParaRPr lang="en-US" dirty="0">
              <a:latin typeface="Century Gothic" pitchFamily="34" charset="0"/>
            </a:endParaRPr>
          </a:p>
        </p:txBody>
      </p:sp>
      <p:sp>
        <p:nvSpPr>
          <p:cNvPr id="3" name="Content Placeholder 2"/>
          <p:cNvSpPr>
            <a:spLocks noGrp="1"/>
          </p:cNvSpPr>
          <p:nvPr>
            <p:ph idx="1"/>
          </p:nvPr>
        </p:nvSpPr>
        <p:spPr>
          <a:xfrm>
            <a:off x="457200" y="1447800"/>
            <a:ext cx="8229600" cy="5105400"/>
          </a:xfrm>
        </p:spPr>
        <p:txBody>
          <a:bodyPr>
            <a:normAutofit lnSpcReduction="10000"/>
          </a:bodyPr>
          <a:lstStyle/>
          <a:p>
            <a:pPr>
              <a:spcBef>
                <a:spcPts val="1200"/>
              </a:spcBef>
            </a:pPr>
            <a:r>
              <a:rPr lang="en-US" sz="2600" dirty="0"/>
              <a:t>Prevalence across Lifetime: More than 1 in 6 women &amp; more than 1 in 17 men. </a:t>
            </a:r>
            <a:r>
              <a:rPr lang="en-US" sz="1200" dirty="0"/>
              <a:t>(Smith, S.G, et al (2018). The National Intimate Partner and Sexual Violence Survey (NISVS) 2015 Data Brief. Atlanta, GA: National Center for Injury Prevention and Control, Centers for Disease Control and Prevention)</a:t>
            </a:r>
          </a:p>
          <a:p>
            <a:pPr>
              <a:spcBef>
                <a:spcPts val="1200"/>
              </a:spcBef>
            </a:pPr>
            <a:r>
              <a:rPr lang="en-US" sz="2800" dirty="0"/>
              <a:t>Women are more likely than men to experience stalking</a:t>
            </a:r>
            <a:r>
              <a:rPr lang="en-US" sz="1200" dirty="0"/>
              <a:t>. (The National Intimate Partner and Sexual Violence Survey (NISVS): 2010 Summary Report, Center for Disease Control (2011)</a:t>
            </a:r>
          </a:p>
          <a:p>
            <a:pPr>
              <a:spcBef>
                <a:spcPts val="1200"/>
              </a:spcBef>
            </a:pPr>
            <a:r>
              <a:rPr lang="en-US" sz="2800" dirty="0"/>
              <a:t>18-24 year olds experience the highest rates of stalking. </a:t>
            </a:r>
            <a:r>
              <a:rPr lang="en-US" sz="1200" dirty="0"/>
              <a:t>(The National Intimate Partner and Sexual Violence Survey (NISVS): 2010 Summary Report, Center for Disease Control (2011)</a:t>
            </a:r>
          </a:p>
          <a:p>
            <a:pPr>
              <a:spcBef>
                <a:spcPts val="1200"/>
              </a:spcBef>
            </a:pPr>
            <a:r>
              <a:rPr lang="en-US" sz="2800" dirty="0"/>
              <a:t>Most stalkers are male. </a:t>
            </a:r>
            <a:r>
              <a:rPr lang="en-US" sz="1200" dirty="0"/>
              <a:t>(The National Intimate Partner and Sexual Violence Survey (NISVS): 2010 Summary Report, Center for Disease Control (2011))</a:t>
            </a:r>
          </a:p>
          <a:p>
            <a:pPr>
              <a:spcBef>
                <a:spcPts val="1200"/>
              </a:spcBef>
            </a:pPr>
            <a:r>
              <a:rPr lang="en-US" sz="2800" dirty="0"/>
              <a:t>The majority of the time, the victim knows the perpetrator</a:t>
            </a:r>
            <a:r>
              <a:rPr lang="en-US" sz="2800" dirty="0">
                <a:solidFill>
                  <a:srgbClr val="FF0000"/>
                </a:solidFill>
              </a:rPr>
              <a:t>.</a:t>
            </a:r>
            <a:r>
              <a:rPr lang="en-US" sz="1200" dirty="0"/>
              <a:t> (The National Intimate Partner and Sexual Violence Survey (NISVS): 2010 Summary Report, Center for Disease Control (2011))</a:t>
            </a:r>
          </a:p>
          <a:p>
            <a:pPr>
              <a:spcBef>
                <a:spcPts val="1200"/>
              </a:spcBef>
            </a:pPr>
            <a:endParaRPr lang="en-US" sz="1200" dirty="0"/>
          </a:p>
          <a:p>
            <a:pPr>
              <a:spcBef>
                <a:spcPts val="1200"/>
              </a:spcBef>
            </a:pPr>
            <a:endParaRPr lang="en-US" sz="1200" dirty="0"/>
          </a:p>
        </p:txBody>
      </p:sp>
      <p:sp>
        <p:nvSpPr>
          <p:cNvPr id="4" name="Slide Number Placeholder 3"/>
          <p:cNvSpPr>
            <a:spLocks noGrp="1"/>
          </p:cNvSpPr>
          <p:nvPr>
            <p:ph type="sldNum" sz="quarter" idx="12"/>
          </p:nvPr>
        </p:nvSpPr>
        <p:spPr/>
        <p:txBody>
          <a:bodyPr/>
          <a:lstStyle/>
          <a:p>
            <a:fld id="{0CFEC368-1D7A-4F81-ABF6-AE0E36BAF64C}" type="slidenum">
              <a:rPr lang="en-US" smtClean="0">
                <a:solidFill>
                  <a:srgbClr val="000000"/>
                </a:solidFill>
              </a:rPr>
              <a:pPr/>
              <a:t>5</a:t>
            </a:fld>
            <a:endParaRPr lang="en-US" dirty="0">
              <a:solidFill>
                <a:srgbClr val="000000"/>
              </a:solidFill>
            </a:endParaRPr>
          </a:p>
        </p:txBody>
      </p:sp>
    </p:spTree>
    <p:extLst>
      <p:ext uri="{BB962C8B-B14F-4D97-AF65-F5344CB8AC3E}">
        <p14:creationId xmlns:p14="http://schemas.microsoft.com/office/powerpoint/2010/main" val="1063234106"/>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10000"/>
          </a:bodyPr>
          <a:lstStyle/>
          <a:p>
            <a:pPr marL="0" indent="0" algn="ctr">
              <a:buNone/>
            </a:pPr>
            <a:r>
              <a:rPr lang="en-US" b="1" dirty="0"/>
              <a:t>Passwords</a:t>
            </a:r>
          </a:p>
          <a:p>
            <a:r>
              <a:rPr lang="en-US" dirty="0"/>
              <a:t>At </a:t>
            </a:r>
            <a:r>
              <a:rPr lang="en-US" u="sng" dirty="0"/>
              <a:t>least</a:t>
            </a:r>
            <a:r>
              <a:rPr lang="en-US" dirty="0"/>
              <a:t> eight characters long</a:t>
            </a:r>
          </a:p>
          <a:p>
            <a:r>
              <a:rPr lang="en-US" dirty="0"/>
              <a:t>Does not contain a complete word</a:t>
            </a:r>
          </a:p>
          <a:p>
            <a:r>
              <a:rPr lang="en-US" dirty="0"/>
              <a:t>Contains characters from each of these categories: </a:t>
            </a:r>
          </a:p>
          <a:p>
            <a:pPr lvl="1"/>
            <a:r>
              <a:rPr lang="en-US" dirty="0"/>
              <a:t>UPPERCASE LETTERS; lowercase letters; numbers(123); special characters (!@#$%^&amp;*)</a:t>
            </a:r>
          </a:p>
          <a:p>
            <a:r>
              <a:rPr lang="en-US" dirty="0"/>
              <a:t>Does not contain your user name, real name, or company name</a:t>
            </a:r>
          </a:p>
          <a:p>
            <a:r>
              <a:rPr lang="en-US" dirty="0"/>
              <a:t>Is significantly different from previous passwords and other passwords currently in use</a:t>
            </a:r>
          </a:p>
          <a:p>
            <a:r>
              <a:rPr lang="en-US" dirty="0"/>
              <a:t>Two-step verification pass for emails, websites and apps</a:t>
            </a:r>
          </a:p>
          <a:p>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50</a:t>
            </a:fld>
            <a:endParaRPr lang="en-US"/>
          </a:p>
        </p:txBody>
      </p:sp>
    </p:spTree>
    <p:extLst>
      <p:ext uri="{BB962C8B-B14F-4D97-AF65-F5344CB8AC3E}">
        <p14:creationId xmlns:p14="http://schemas.microsoft.com/office/powerpoint/2010/main" val="110415059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70000" lnSpcReduction="20000"/>
          </a:bodyPr>
          <a:lstStyle/>
          <a:p>
            <a:pPr marL="0" indent="0" algn="ctr">
              <a:buNone/>
            </a:pPr>
            <a:r>
              <a:rPr lang="en-US" sz="4000" b="1" dirty="0"/>
              <a:t>Computers</a:t>
            </a:r>
          </a:p>
          <a:p>
            <a:r>
              <a:rPr lang="en-US" dirty="0"/>
              <a:t>Maintain current antivirus/anti-malware/anti-spyware software and </a:t>
            </a:r>
            <a:r>
              <a:rPr lang="en-US" u="sng" dirty="0"/>
              <a:t>keep it updated</a:t>
            </a:r>
          </a:p>
          <a:p>
            <a:r>
              <a:rPr lang="en-US" dirty="0"/>
              <a:t>Update operating system</a:t>
            </a:r>
          </a:p>
          <a:p>
            <a:r>
              <a:rPr lang="en-US" dirty="0"/>
              <a:t>Be extremely cautious about connecting to unsecure public Wi-Fi</a:t>
            </a:r>
          </a:p>
          <a:p>
            <a:r>
              <a:rPr lang="en-US" dirty="0"/>
              <a:t>Use a virtual private network (VPN) for remote connection to office</a:t>
            </a:r>
          </a:p>
          <a:p>
            <a:r>
              <a:rPr lang="en-US" dirty="0"/>
              <a:t>Use complex passwords and change them every few months</a:t>
            </a:r>
          </a:p>
          <a:p>
            <a:r>
              <a:rPr lang="en-US" dirty="0"/>
              <a:t>Don’t use the same password across different sites</a:t>
            </a:r>
          </a:p>
          <a:p>
            <a:r>
              <a:rPr lang="en-US" dirty="0"/>
              <a:t>Don’t click on any links in emails, </a:t>
            </a:r>
            <a:r>
              <a:rPr lang="en-US" u="sng" dirty="0"/>
              <a:t>even if you know who sent it to you,</a:t>
            </a:r>
            <a:r>
              <a:rPr lang="en-US" dirty="0"/>
              <a:t> without first:</a:t>
            </a:r>
          </a:p>
          <a:p>
            <a:pPr marL="0" indent="0">
              <a:buNone/>
            </a:pPr>
            <a:r>
              <a:rPr lang="en-US" dirty="0"/>
              <a:t>	–hovering over the link to see what the actual URL is  	  		(example: </a:t>
            </a:r>
            <a:r>
              <a:rPr lang="en-US" dirty="0">
                <a:hlinkClick r:id="rId3"/>
              </a:rPr>
              <a:t>http://www.google.com/</a:t>
            </a:r>
            <a:r>
              <a:rPr lang="en-US" dirty="0"/>
              <a:t>), or</a:t>
            </a:r>
          </a:p>
          <a:p>
            <a:pPr marL="0" indent="0">
              <a:buNone/>
            </a:pPr>
            <a:r>
              <a:rPr lang="en-US" dirty="0"/>
              <a:t>	–typing the text of the link into a browser </a:t>
            </a:r>
          </a:p>
        </p:txBody>
      </p:sp>
      <p:sp>
        <p:nvSpPr>
          <p:cNvPr id="4" name="Slide Number Placeholder 3"/>
          <p:cNvSpPr>
            <a:spLocks noGrp="1"/>
          </p:cNvSpPr>
          <p:nvPr>
            <p:ph type="sldNum" sz="quarter" idx="12"/>
          </p:nvPr>
        </p:nvSpPr>
        <p:spPr/>
        <p:txBody>
          <a:bodyPr/>
          <a:lstStyle/>
          <a:p>
            <a:fld id="{20F5D793-ECC5-43FC-91C9-4FE338234E86}" type="slidenum">
              <a:rPr lang="en-US" smtClean="0"/>
              <a:pPr/>
              <a:t>51</a:t>
            </a:fld>
            <a:endParaRPr lang="en-US"/>
          </a:p>
        </p:txBody>
      </p:sp>
    </p:spTree>
    <p:extLst>
      <p:ext uri="{BB962C8B-B14F-4D97-AF65-F5344CB8AC3E}">
        <p14:creationId xmlns:p14="http://schemas.microsoft.com/office/powerpoint/2010/main" val="179626349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lnSpcReduction="10000"/>
          </a:bodyPr>
          <a:lstStyle/>
          <a:p>
            <a:pPr marL="0" indent="0" algn="ctr">
              <a:buNone/>
            </a:pPr>
            <a:r>
              <a:rPr lang="en-US" b="1" dirty="0"/>
              <a:t>Smart Phones</a:t>
            </a:r>
          </a:p>
          <a:p>
            <a:r>
              <a:rPr lang="en-US" dirty="0"/>
              <a:t>Bluetooth: only turn on when you need it, then be sure to turn it off</a:t>
            </a:r>
          </a:p>
          <a:p>
            <a:r>
              <a:rPr lang="en-US" dirty="0"/>
              <a:t>Using public Wi-Fi puts you at risk of hacking, malware and monitoring</a:t>
            </a:r>
          </a:p>
          <a:p>
            <a:r>
              <a:rPr lang="en-US" dirty="0"/>
              <a:t>Cellular data connections are much more secure than Wi-Fi – be sure to use it if doing work on the phone</a:t>
            </a:r>
          </a:p>
          <a:p>
            <a:r>
              <a:rPr lang="en-US" dirty="0"/>
              <a:t>Use complex </a:t>
            </a:r>
            <a:r>
              <a:rPr lang="en-US" u="sng" dirty="0"/>
              <a:t>passcodes</a:t>
            </a:r>
          </a:p>
          <a:p>
            <a:endParaRPr lang="en-US" dirty="0"/>
          </a:p>
          <a:p>
            <a:endParaRPr lang="en-US" b="1" dirty="0"/>
          </a:p>
          <a:p>
            <a:endParaRPr lang="en-US" dirty="0"/>
          </a:p>
        </p:txBody>
      </p:sp>
      <p:sp>
        <p:nvSpPr>
          <p:cNvPr id="4" name="Slide Number Placeholder 3"/>
          <p:cNvSpPr>
            <a:spLocks noGrp="1"/>
          </p:cNvSpPr>
          <p:nvPr>
            <p:ph type="sldNum" sz="quarter" idx="12"/>
          </p:nvPr>
        </p:nvSpPr>
        <p:spPr/>
        <p:txBody>
          <a:bodyPr/>
          <a:lstStyle/>
          <a:p>
            <a:fld id="{20F5D793-ECC5-43FC-91C9-4FE338234E86}" type="slidenum">
              <a:rPr lang="en-US" smtClean="0"/>
              <a:pPr/>
              <a:t>52</a:t>
            </a:fld>
            <a:endParaRPr lang="en-US"/>
          </a:p>
        </p:txBody>
      </p:sp>
    </p:spTree>
    <p:extLst>
      <p:ext uri="{BB962C8B-B14F-4D97-AF65-F5344CB8AC3E}">
        <p14:creationId xmlns:p14="http://schemas.microsoft.com/office/powerpoint/2010/main" val="204110521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fontScale="85000" lnSpcReduction="20000"/>
          </a:bodyPr>
          <a:lstStyle/>
          <a:p>
            <a:pPr marL="0" indent="0" algn="ctr">
              <a:buNone/>
            </a:pPr>
            <a:r>
              <a:rPr lang="en-US" b="1" dirty="0"/>
              <a:t>Databases</a:t>
            </a:r>
          </a:p>
          <a:p>
            <a:r>
              <a:rPr lang="en-US" dirty="0"/>
              <a:t>Many programs are transitioning to new databases</a:t>
            </a:r>
          </a:p>
          <a:p>
            <a:r>
              <a:rPr lang="en-US" dirty="0"/>
              <a:t>Cloud vs. local </a:t>
            </a:r>
          </a:p>
          <a:p>
            <a:r>
              <a:rPr lang="en-US" dirty="0"/>
              <a:t>Remember that data entered can exist forever</a:t>
            </a:r>
          </a:p>
          <a:p>
            <a:r>
              <a:rPr lang="en-US" dirty="0"/>
              <a:t>Data can be used for secondary purposes</a:t>
            </a:r>
          </a:p>
          <a:p>
            <a:r>
              <a:rPr lang="en-US" dirty="0"/>
              <a:t>Risk of accidental deletion or alteration</a:t>
            </a:r>
          </a:p>
          <a:p>
            <a:r>
              <a:rPr lang="en-US" dirty="0"/>
              <a:t>Privacy &amp; safety</a:t>
            </a:r>
          </a:p>
          <a:p>
            <a:r>
              <a:rPr lang="en-US" dirty="0"/>
              <a:t>Informed consent</a:t>
            </a:r>
          </a:p>
          <a:p>
            <a:r>
              <a:rPr lang="en-US" dirty="0"/>
              <a:t>Backups – use same security</a:t>
            </a:r>
          </a:p>
          <a:p>
            <a:r>
              <a:rPr lang="en-US" dirty="0" err="1"/>
              <a:t>SafetyNet</a:t>
            </a:r>
            <a:r>
              <a:rPr lang="en-US" dirty="0"/>
              <a:t> &amp; Confidentiality Institute Toolkit:</a:t>
            </a:r>
          </a:p>
          <a:p>
            <a:pPr marL="57150" indent="0">
              <a:buNone/>
            </a:pPr>
            <a:r>
              <a:rPr lang="en-US" dirty="0">
                <a:hlinkClick r:id="rId3"/>
              </a:rPr>
              <a:t>http://techsafety.org/selecting-a-database</a:t>
            </a:r>
            <a:endParaRPr lang="en-US" dirty="0"/>
          </a:p>
          <a:p>
            <a:endParaRPr lang="en-US" dirty="0"/>
          </a:p>
          <a:p>
            <a:pPr lvl="1"/>
            <a:endParaRPr lang="en-US" dirty="0"/>
          </a:p>
          <a:p>
            <a:pPr marL="457200" lvl="1" indent="0">
              <a:buNone/>
            </a:pPr>
            <a:endParaRPr lang="en-US" dirty="0"/>
          </a:p>
        </p:txBody>
      </p:sp>
      <p:sp>
        <p:nvSpPr>
          <p:cNvPr id="4" name="Slide Number Placeholder 3"/>
          <p:cNvSpPr>
            <a:spLocks noGrp="1"/>
          </p:cNvSpPr>
          <p:nvPr>
            <p:ph type="sldNum" sz="quarter" idx="12"/>
          </p:nvPr>
        </p:nvSpPr>
        <p:spPr/>
        <p:txBody>
          <a:bodyPr/>
          <a:lstStyle/>
          <a:p>
            <a:fld id="{20F5D793-ECC5-43FC-91C9-4FE338234E86}" type="slidenum">
              <a:rPr lang="en-US" smtClean="0"/>
              <a:pPr/>
              <a:t>53</a:t>
            </a:fld>
            <a:endParaRPr lang="en-US"/>
          </a:p>
        </p:txBody>
      </p:sp>
    </p:spTree>
    <p:extLst>
      <p:ext uri="{BB962C8B-B14F-4D97-AF65-F5344CB8AC3E}">
        <p14:creationId xmlns:p14="http://schemas.microsoft.com/office/powerpoint/2010/main" val="2473868819"/>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Century Gothic"/>
                <a:cs typeface="Century Gothic"/>
              </a:rPr>
              <a:t>Considerations in using technology</a:t>
            </a:r>
            <a:endParaRPr lang="en-US" dirty="0"/>
          </a:p>
        </p:txBody>
      </p:sp>
      <p:sp>
        <p:nvSpPr>
          <p:cNvPr id="3" name="Content Placeholder 2"/>
          <p:cNvSpPr>
            <a:spLocks noGrp="1"/>
          </p:cNvSpPr>
          <p:nvPr>
            <p:ph idx="1"/>
          </p:nvPr>
        </p:nvSpPr>
        <p:spPr/>
        <p:txBody>
          <a:bodyPr>
            <a:normAutofit fontScale="92500" lnSpcReduction="10000"/>
          </a:bodyPr>
          <a:lstStyle/>
          <a:p>
            <a:pPr marL="0" indent="0" algn="ctr">
              <a:buNone/>
            </a:pPr>
            <a:r>
              <a:rPr lang="en-US" b="1" dirty="0"/>
              <a:t>Social Media</a:t>
            </a:r>
          </a:p>
          <a:p>
            <a:r>
              <a:rPr lang="en-US" sz="2800" dirty="0"/>
              <a:t>Social media spaces do not have the privacy or safety mechanisms in place to be used as service provision forums</a:t>
            </a:r>
          </a:p>
          <a:p>
            <a:r>
              <a:rPr lang="en-US" sz="2800" dirty="0"/>
              <a:t>Have clear content guidelines (ex. </a:t>
            </a:r>
            <a:r>
              <a:rPr lang="en-US" sz="2800" dirty="0">
                <a:hlinkClick r:id="rId3"/>
              </a:rPr>
              <a:t>NYSCADV Facebook Page</a:t>
            </a:r>
            <a:r>
              <a:rPr lang="en-US" sz="2800" dirty="0"/>
              <a:t>)</a:t>
            </a:r>
          </a:p>
          <a:p>
            <a:r>
              <a:rPr lang="en-US" sz="2800" dirty="0"/>
              <a:t>Be thoughtful about what you post</a:t>
            </a:r>
          </a:p>
          <a:p>
            <a:r>
              <a:rPr lang="en-US" sz="2800" dirty="0"/>
              <a:t>Best use of social media: education </a:t>
            </a:r>
          </a:p>
          <a:p>
            <a:r>
              <a:rPr lang="en-US" sz="2800" dirty="0"/>
              <a:t>Plan how your agency will respond to negative or opposing views</a:t>
            </a:r>
          </a:p>
          <a:p>
            <a:r>
              <a:rPr lang="en-US" sz="2800" dirty="0"/>
              <a:t>Plan how your agency will handle survivor posts that reveal personal stories</a:t>
            </a:r>
          </a:p>
          <a:p>
            <a:pPr marL="457200" lvl="1" indent="0">
              <a:buNone/>
            </a:pPr>
            <a:endParaRPr lang="en-US" dirty="0"/>
          </a:p>
        </p:txBody>
      </p:sp>
      <p:sp>
        <p:nvSpPr>
          <p:cNvPr id="4" name="Slide Number Placeholder 3"/>
          <p:cNvSpPr>
            <a:spLocks noGrp="1"/>
          </p:cNvSpPr>
          <p:nvPr>
            <p:ph type="sldNum" sz="quarter" idx="12"/>
          </p:nvPr>
        </p:nvSpPr>
        <p:spPr/>
        <p:txBody>
          <a:bodyPr/>
          <a:lstStyle/>
          <a:p>
            <a:fld id="{20F5D793-ECC5-43FC-91C9-4FE338234E86}" type="slidenum">
              <a:rPr lang="en-US" smtClean="0"/>
              <a:pPr/>
              <a:t>54</a:t>
            </a:fld>
            <a:endParaRPr lang="en-US"/>
          </a:p>
        </p:txBody>
      </p:sp>
    </p:spTree>
    <p:extLst>
      <p:ext uri="{BB962C8B-B14F-4D97-AF65-F5344CB8AC3E}">
        <p14:creationId xmlns:p14="http://schemas.microsoft.com/office/powerpoint/2010/main" val="205112553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entury Gothic"/>
                <a:cs typeface="Century Gothic"/>
              </a:rPr>
              <a:t>SURVIVOR-CENTERED </a:t>
            </a:r>
            <a:br>
              <a:rPr lang="en-US" dirty="0">
                <a:latin typeface="Century Gothic"/>
                <a:cs typeface="Century Gothic"/>
              </a:rPr>
            </a:br>
            <a:r>
              <a:rPr lang="en-US" dirty="0">
                <a:latin typeface="Century Gothic"/>
                <a:cs typeface="Century Gothic"/>
              </a:rPr>
              <a:t>TECH SAFETY</a:t>
            </a:r>
          </a:p>
        </p:txBody>
      </p:sp>
      <p:sp>
        <p:nvSpPr>
          <p:cNvPr id="3" name="Content Placeholder 2"/>
          <p:cNvSpPr>
            <a:spLocks noGrp="1"/>
          </p:cNvSpPr>
          <p:nvPr>
            <p:ph idx="1"/>
          </p:nvPr>
        </p:nvSpPr>
        <p:spPr>
          <a:xfrm>
            <a:off x="178477" y="1600200"/>
            <a:ext cx="5715000" cy="4419600"/>
          </a:xfrm>
        </p:spPr>
        <p:txBody>
          <a:bodyPr>
            <a:normAutofit lnSpcReduction="10000"/>
          </a:bodyPr>
          <a:lstStyle/>
          <a:p>
            <a:pPr lvl="1">
              <a:buFont typeface="Arial" panose="020B0604020202020204" pitchFamily="34" charset="0"/>
              <a:buChar char="•"/>
            </a:pPr>
            <a:endParaRPr lang="en-US" dirty="0"/>
          </a:p>
          <a:p>
            <a:pPr lvl="1">
              <a:buFont typeface="Arial" panose="020B0604020202020204" pitchFamily="34" charset="0"/>
              <a:buChar char="•"/>
            </a:pPr>
            <a:r>
              <a:rPr lang="en-US" dirty="0"/>
              <a:t>Safety + Privacy + Technology = </a:t>
            </a:r>
            <a:r>
              <a:rPr lang="en-US" b="1" dirty="0"/>
              <a:t>Possible!</a:t>
            </a:r>
          </a:p>
          <a:p>
            <a:pPr lvl="1">
              <a:buFont typeface="Arial" panose="020B0604020202020204" pitchFamily="34" charset="0"/>
              <a:buChar char="•"/>
            </a:pPr>
            <a:endParaRPr lang="en-US" b="1" dirty="0"/>
          </a:p>
          <a:p>
            <a:pPr lvl="1">
              <a:buFont typeface="Arial" panose="020B0604020202020204" pitchFamily="34" charset="0"/>
              <a:buChar char="•"/>
            </a:pPr>
            <a:r>
              <a:rPr lang="en-US" dirty="0"/>
              <a:t>Getting rid of technology is not the answer</a:t>
            </a:r>
          </a:p>
          <a:p>
            <a:pPr marL="457200" lvl="1" indent="0">
              <a:buNone/>
            </a:pPr>
            <a:endParaRPr lang="en-US" dirty="0"/>
          </a:p>
          <a:p>
            <a:pPr lvl="1">
              <a:buFont typeface="Arial" panose="020B0604020202020204" pitchFamily="34" charset="0"/>
              <a:buChar char="•"/>
            </a:pPr>
            <a:r>
              <a:rPr lang="en-US" dirty="0"/>
              <a:t>Safety planning around technology should be individual and specific</a:t>
            </a:r>
          </a:p>
          <a:p>
            <a:pPr marL="457200" lvl="1"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b="1" smtClean="0">
                <a:solidFill>
                  <a:prstClr val="black"/>
                </a:solidFill>
              </a:rPr>
              <a:pPr/>
              <a:t>55</a:t>
            </a:fld>
            <a:endParaRPr lang="en-US" b="1" dirty="0">
              <a:solidFill>
                <a:prstClr val="black"/>
              </a:solidFill>
            </a:endParaRPr>
          </a:p>
        </p:txBody>
      </p:sp>
      <p:sp>
        <p:nvSpPr>
          <p:cNvPr id="6" name="TextBox 5"/>
          <p:cNvSpPr txBox="1"/>
          <p:nvPr/>
        </p:nvSpPr>
        <p:spPr>
          <a:xfrm>
            <a:off x="3886200" y="1371600"/>
            <a:ext cx="1999843" cy="584775"/>
          </a:xfrm>
          <a:prstGeom prst="rect">
            <a:avLst/>
          </a:prstGeom>
          <a:noFill/>
        </p:spPr>
        <p:txBody>
          <a:bodyPr wrap="none" rtlCol="0">
            <a:spAutoFit/>
          </a:bodyPr>
          <a:lstStyle/>
          <a:p>
            <a:r>
              <a:rPr lang="en-US" sz="3200" b="1" dirty="0">
                <a:solidFill>
                  <a:prstClr val="black"/>
                </a:solidFill>
                <a:latin typeface="Tw Cen MT" panose="020B0602020104020603" pitchFamily="34" charset="0"/>
              </a:rPr>
              <a:t>Remember</a:t>
            </a:r>
          </a:p>
        </p:txBody>
      </p:sp>
    </p:spTree>
    <p:extLst>
      <p:ext uri="{BB962C8B-B14F-4D97-AF65-F5344CB8AC3E}">
        <p14:creationId xmlns:p14="http://schemas.microsoft.com/office/powerpoint/2010/main" val="125871568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a:r>
              <a:rPr lang="en-US" dirty="0">
                <a:latin typeface="Century Gothic"/>
                <a:cs typeface="Century Gothic"/>
              </a:rPr>
              <a:t>SURVIVOR-CENTERED ADVOCACY</a:t>
            </a:r>
          </a:p>
        </p:txBody>
      </p:sp>
      <p:sp>
        <p:nvSpPr>
          <p:cNvPr id="3" name="Content Placeholder 2"/>
          <p:cNvSpPr>
            <a:spLocks noGrp="1"/>
          </p:cNvSpPr>
          <p:nvPr>
            <p:ph idx="1"/>
          </p:nvPr>
        </p:nvSpPr>
        <p:spPr>
          <a:xfrm>
            <a:off x="457200" y="1371600"/>
            <a:ext cx="8229600" cy="4800600"/>
          </a:xfrm>
        </p:spPr>
        <p:txBody>
          <a:bodyPr>
            <a:normAutofit lnSpcReduction="10000"/>
          </a:bodyPr>
          <a:lstStyle/>
          <a:p>
            <a:pPr marL="457200" lvl="1" indent="0" algn="ctr">
              <a:buNone/>
            </a:pPr>
            <a:r>
              <a:rPr lang="en-US" sz="3200" b="1" dirty="0"/>
              <a:t>Key Concepts</a:t>
            </a:r>
          </a:p>
          <a:p>
            <a:pPr lvl="1">
              <a:buFont typeface="Arial" panose="020B0604020202020204" pitchFamily="34" charset="0"/>
              <a:buChar char="•"/>
            </a:pPr>
            <a:r>
              <a:rPr lang="en-US" dirty="0"/>
              <a:t>Respect and maintain confidentiality</a:t>
            </a:r>
          </a:p>
          <a:p>
            <a:pPr lvl="1">
              <a:buFont typeface="Arial" panose="020B0604020202020204" pitchFamily="34" charset="0"/>
              <a:buChar char="•"/>
            </a:pPr>
            <a:r>
              <a:rPr lang="en-US" dirty="0"/>
              <a:t>Offer support, information, safety options and advocacy unique to each survivor</a:t>
            </a:r>
          </a:p>
          <a:p>
            <a:pPr lvl="1">
              <a:buFont typeface="Arial" panose="020B0604020202020204" pitchFamily="34" charset="0"/>
              <a:buChar char="•"/>
            </a:pPr>
            <a:r>
              <a:rPr lang="en-US" dirty="0"/>
              <a:t>Identify and reinforce strengths and current methods of survival</a:t>
            </a:r>
          </a:p>
          <a:p>
            <a:pPr lvl="1">
              <a:buFont typeface="Arial" panose="020B0604020202020204" pitchFamily="34" charset="0"/>
              <a:buChar char="•"/>
            </a:pPr>
            <a:r>
              <a:rPr lang="en-US" dirty="0"/>
              <a:t>Do not offer personal opinions about what the survivor should do</a:t>
            </a:r>
          </a:p>
          <a:p>
            <a:pPr lvl="1">
              <a:buFont typeface="Arial" panose="020B0604020202020204" pitchFamily="34" charset="0"/>
              <a:buChar char="•"/>
            </a:pPr>
            <a:r>
              <a:rPr lang="en-US" dirty="0"/>
              <a:t>Accept and reinforce the survivor’s right to make their own decisions</a:t>
            </a:r>
          </a:p>
        </p:txBody>
      </p:sp>
      <p:sp>
        <p:nvSpPr>
          <p:cNvPr id="4" name="Slide Number Placeholder 3"/>
          <p:cNvSpPr>
            <a:spLocks noGrp="1"/>
          </p:cNvSpPr>
          <p:nvPr>
            <p:ph type="sldNum" sz="quarter" idx="12"/>
          </p:nvPr>
        </p:nvSpPr>
        <p:spPr/>
        <p:txBody>
          <a:bodyPr/>
          <a:lstStyle/>
          <a:p>
            <a:fld id="{0CFEC368-1D7A-4F81-ABF6-AE0E36BAF64C}" type="slidenum">
              <a:rPr lang="en-US" b="1" smtClean="0">
                <a:solidFill>
                  <a:prstClr val="black"/>
                </a:solidFill>
              </a:rPr>
              <a:pPr/>
              <a:t>56</a:t>
            </a:fld>
            <a:endParaRPr lang="en-US" b="1" dirty="0">
              <a:solidFill>
                <a:prstClr val="black"/>
              </a:solidFill>
            </a:endParaRPr>
          </a:p>
        </p:txBody>
      </p:sp>
    </p:spTree>
    <p:extLst>
      <p:ext uri="{BB962C8B-B14F-4D97-AF65-F5344CB8AC3E}">
        <p14:creationId xmlns:p14="http://schemas.microsoft.com/office/powerpoint/2010/main" val="368255801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38800" y="1828800"/>
            <a:ext cx="3259137" cy="38058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pPr algn="ctr"/>
            <a:r>
              <a:rPr lang="en-US" dirty="0">
                <a:latin typeface="Century Gothic"/>
                <a:cs typeface="Century Gothic"/>
              </a:rPr>
              <a:t>IN CLOSING</a:t>
            </a:r>
          </a:p>
        </p:txBody>
      </p:sp>
      <p:sp>
        <p:nvSpPr>
          <p:cNvPr id="3" name="Content Placeholder 2"/>
          <p:cNvSpPr>
            <a:spLocks noGrp="1"/>
          </p:cNvSpPr>
          <p:nvPr>
            <p:ph idx="1"/>
          </p:nvPr>
        </p:nvSpPr>
        <p:spPr>
          <a:xfrm>
            <a:off x="533400" y="1447800"/>
            <a:ext cx="4953000" cy="4724400"/>
          </a:xfrm>
        </p:spPr>
        <p:txBody>
          <a:bodyPr>
            <a:normAutofit fontScale="92500" lnSpcReduction="20000"/>
          </a:bodyPr>
          <a:lstStyle/>
          <a:p>
            <a:pPr algn="just"/>
            <a:r>
              <a:rPr lang="en-US" dirty="0"/>
              <a:t>While it’s easy to get overwhelmed with all of the bad that can be done with technology, work hard to keep in mind how much these same technologies have helped survivors seek and find connection and safety.</a:t>
            </a:r>
          </a:p>
          <a:p>
            <a:endParaRPr lang="en-US" dirty="0"/>
          </a:p>
          <a:p>
            <a:r>
              <a:rPr lang="en-US" dirty="0"/>
              <a:t>SAFETY PLAN, SAFETY PLAN, SAFETY PLAN!</a:t>
            </a:r>
          </a:p>
          <a:p>
            <a:pPr marL="0" indent="0">
              <a:buNone/>
            </a:pPr>
            <a:endParaRPr lang="en-US" dirty="0"/>
          </a:p>
          <a:p>
            <a:pPr marL="0" indent="0">
              <a:buNone/>
            </a:pP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57</a:t>
            </a:fld>
            <a:endParaRPr lang="en-US"/>
          </a:p>
        </p:txBody>
      </p:sp>
    </p:spTree>
    <p:extLst>
      <p:ext uri="{BB962C8B-B14F-4D97-AF65-F5344CB8AC3E}">
        <p14:creationId xmlns:p14="http://schemas.microsoft.com/office/powerpoint/2010/main" val="125166861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Century Gothic"/>
                <a:cs typeface="Century Gothic"/>
              </a:rPr>
              <a:t>RESOURCES</a:t>
            </a:r>
          </a:p>
        </p:txBody>
      </p:sp>
      <p:sp>
        <p:nvSpPr>
          <p:cNvPr id="3" name="Content Placeholder 2"/>
          <p:cNvSpPr>
            <a:spLocks noGrp="1"/>
          </p:cNvSpPr>
          <p:nvPr>
            <p:ph idx="1"/>
          </p:nvPr>
        </p:nvSpPr>
        <p:spPr/>
        <p:txBody>
          <a:bodyPr>
            <a:normAutofit fontScale="85000" lnSpcReduction="20000"/>
          </a:bodyPr>
          <a:lstStyle/>
          <a:p>
            <a:pPr>
              <a:spcBef>
                <a:spcPts val="600"/>
              </a:spcBef>
              <a:spcAft>
                <a:spcPts val="600"/>
              </a:spcAft>
            </a:pPr>
            <a:r>
              <a:rPr lang="en-US" b="1" dirty="0"/>
              <a:t>NYSCADV: Nasim Sarabandi– nsarabandi</a:t>
            </a:r>
            <a:r>
              <a:rPr lang="en-US" b="1" dirty="0">
                <a:hlinkClick r:id="rId3"/>
              </a:rPr>
              <a:t>@nyscadv.org</a:t>
            </a:r>
            <a:r>
              <a:rPr lang="en-US" b="1" dirty="0"/>
              <a:t> 518-482-5465</a:t>
            </a:r>
          </a:p>
          <a:p>
            <a:pPr>
              <a:spcBef>
                <a:spcPts val="600"/>
              </a:spcBef>
              <a:spcAft>
                <a:spcPts val="600"/>
              </a:spcAft>
            </a:pPr>
            <a:r>
              <a:rPr lang="en-US" b="1" dirty="0"/>
              <a:t>NNEDV </a:t>
            </a:r>
            <a:r>
              <a:rPr lang="en-US" b="1" dirty="0" err="1"/>
              <a:t>SafetyNet</a:t>
            </a:r>
            <a:r>
              <a:rPr lang="en-US" b="1" dirty="0"/>
              <a:t> Project: </a:t>
            </a:r>
            <a:r>
              <a:rPr lang="en-US" dirty="0">
                <a:hlinkClick r:id="rId4"/>
              </a:rPr>
              <a:t>https://nnedv.org/content/safety-net/</a:t>
            </a:r>
            <a:endParaRPr lang="en-US" dirty="0"/>
          </a:p>
          <a:p>
            <a:pPr>
              <a:spcBef>
                <a:spcPts val="600"/>
              </a:spcBef>
              <a:spcAft>
                <a:spcPts val="600"/>
              </a:spcAft>
            </a:pPr>
            <a:r>
              <a:rPr lang="en-US" b="1" dirty="0"/>
              <a:t>NNEDV Tech Safety Blog</a:t>
            </a:r>
            <a:r>
              <a:rPr lang="en-US" dirty="0"/>
              <a:t>: </a:t>
            </a:r>
            <a:r>
              <a:rPr lang="en-US" dirty="0">
                <a:hlinkClick r:id="rId5"/>
              </a:rPr>
              <a:t>http://techsafety.org/</a:t>
            </a:r>
            <a:endParaRPr lang="en-US" dirty="0"/>
          </a:p>
          <a:p>
            <a:pPr>
              <a:spcBef>
                <a:spcPts val="600"/>
              </a:spcBef>
              <a:spcAft>
                <a:spcPts val="600"/>
              </a:spcAft>
            </a:pPr>
            <a:r>
              <a:rPr lang="en-US" b="1" dirty="0" err="1"/>
              <a:t>TechSafety</a:t>
            </a:r>
            <a:r>
              <a:rPr lang="en-US" b="1" dirty="0"/>
              <a:t> APP: </a:t>
            </a:r>
            <a:r>
              <a:rPr lang="en-US" dirty="0"/>
              <a:t>https://techsafetyapp.org/</a:t>
            </a:r>
          </a:p>
          <a:p>
            <a:pPr>
              <a:spcBef>
                <a:spcPts val="600"/>
              </a:spcBef>
              <a:spcAft>
                <a:spcPts val="600"/>
              </a:spcAft>
            </a:pPr>
            <a:r>
              <a:rPr lang="en-US" b="1" dirty="0"/>
              <a:t>Stalking and Harassment Assessment and Risk Profile: </a:t>
            </a:r>
            <a:r>
              <a:rPr lang="en-US" dirty="0">
                <a:hlinkClick r:id="rId6"/>
              </a:rPr>
              <a:t>http://www.cdar.uky.edu/CoerciveControl/sharp.html</a:t>
            </a:r>
            <a:endParaRPr lang="en-US" dirty="0"/>
          </a:p>
          <a:p>
            <a:pPr>
              <a:spcBef>
                <a:spcPts val="600"/>
              </a:spcBef>
              <a:spcAft>
                <a:spcPts val="600"/>
              </a:spcAft>
            </a:pPr>
            <a:r>
              <a:rPr lang="en-US" b="1" dirty="0"/>
              <a:t>The Stalking Prevention, Awareness, and Resource Center:</a:t>
            </a:r>
            <a:r>
              <a:rPr lang="en-US" dirty="0"/>
              <a:t> </a:t>
            </a:r>
            <a:r>
              <a:rPr lang="en-US" dirty="0">
                <a:hlinkClick r:id="rId7"/>
              </a:rPr>
              <a:t>https://www.stalkingawareness.org</a:t>
            </a:r>
            <a:endParaRPr lang="en-US" dirty="0"/>
          </a:p>
          <a:p>
            <a:pPr marL="0" indent="0">
              <a:buNone/>
            </a:pPr>
            <a:endParaRPr lang="en-US" dirty="0"/>
          </a:p>
          <a:p>
            <a:pPr marL="0" indent="0">
              <a:buNone/>
            </a:pPr>
            <a:endParaRPr lang="en-US" dirty="0"/>
          </a:p>
        </p:txBody>
      </p:sp>
      <p:sp>
        <p:nvSpPr>
          <p:cNvPr id="4" name="Slide Number Placeholder 3"/>
          <p:cNvSpPr>
            <a:spLocks noGrp="1"/>
          </p:cNvSpPr>
          <p:nvPr>
            <p:ph type="sldNum" sz="quarter" idx="12"/>
          </p:nvPr>
        </p:nvSpPr>
        <p:spPr/>
        <p:txBody>
          <a:bodyPr/>
          <a:lstStyle/>
          <a:p>
            <a:fld id="{0CFEC368-1D7A-4F81-ABF6-AE0E36BAF64C}" type="slidenum">
              <a:rPr lang="en-US" smtClean="0">
                <a:solidFill>
                  <a:prstClr val="black"/>
                </a:solidFill>
              </a:rPr>
              <a:pPr/>
              <a:t>58</a:t>
            </a:fld>
            <a:endParaRPr lang="en-US">
              <a:solidFill>
                <a:prstClr val="black"/>
              </a:solidFill>
            </a:endParaRPr>
          </a:p>
        </p:txBody>
      </p:sp>
    </p:spTree>
    <p:extLst>
      <p:ext uri="{BB962C8B-B14F-4D97-AF65-F5344CB8AC3E}">
        <p14:creationId xmlns:p14="http://schemas.microsoft.com/office/powerpoint/2010/main" val="289236628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Stalking facts</a:t>
            </a:r>
          </a:p>
        </p:txBody>
      </p:sp>
      <p:sp>
        <p:nvSpPr>
          <p:cNvPr id="3" name="Content Placeholder 2"/>
          <p:cNvSpPr>
            <a:spLocks noGrp="1"/>
          </p:cNvSpPr>
          <p:nvPr>
            <p:ph idx="1"/>
          </p:nvPr>
        </p:nvSpPr>
        <p:spPr/>
        <p:txBody>
          <a:bodyPr/>
          <a:lstStyle/>
          <a:p>
            <a:endParaRPr lang="en-US" dirty="0"/>
          </a:p>
          <a:p>
            <a:pPr marL="0" indent="0" algn="ctr">
              <a:buNone/>
            </a:pPr>
            <a:r>
              <a:rPr lang="en-US" sz="5400" dirty="0"/>
              <a:t>Does leaving = Safety?</a:t>
            </a:r>
          </a:p>
        </p:txBody>
      </p:sp>
      <p:sp>
        <p:nvSpPr>
          <p:cNvPr id="4" name="Slide Number Placeholder 3"/>
          <p:cNvSpPr>
            <a:spLocks noGrp="1"/>
          </p:cNvSpPr>
          <p:nvPr>
            <p:ph type="sldNum" sz="quarter" idx="12"/>
          </p:nvPr>
        </p:nvSpPr>
        <p:spPr/>
        <p:txBody>
          <a:bodyPr/>
          <a:lstStyle/>
          <a:p>
            <a:fld id="{20F5D793-ECC5-43FC-91C9-4FE338234E86}" type="slidenum">
              <a:rPr lang="en-US" smtClean="0"/>
              <a:pPr/>
              <a:t>6</a:t>
            </a:fld>
            <a:endParaRPr lang="en-US"/>
          </a:p>
        </p:txBody>
      </p:sp>
    </p:spTree>
    <p:extLst>
      <p:ext uri="{BB962C8B-B14F-4D97-AF65-F5344CB8AC3E}">
        <p14:creationId xmlns:p14="http://schemas.microsoft.com/office/powerpoint/2010/main" val="23087829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Stalking Facts</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srgbClr val="000000"/>
                </a:solidFill>
              </a:rPr>
              <a:pPr/>
              <a:t>7</a:t>
            </a:fld>
            <a:endParaRPr lang="en-US" dirty="0">
              <a:solidFill>
                <a:srgbClr val="000000"/>
              </a:solidFill>
            </a:endParaRPr>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95400" y="1219200"/>
            <a:ext cx="6809079" cy="5103764"/>
          </a:xfrm>
        </p:spPr>
      </p:pic>
    </p:spTree>
    <p:extLst>
      <p:ext uri="{BB962C8B-B14F-4D97-AF65-F5344CB8AC3E}">
        <p14:creationId xmlns:p14="http://schemas.microsoft.com/office/powerpoint/2010/main" val="167347222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 Pattern of Behavior</a:t>
            </a:r>
            <a:endParaRPr lang="en-US" dirty="0">
              <a:latin typeface="Century Gothic" pitchFamily="34" charset="0"/>
            </a:endParaRPr>
          </a:p>
        </p:txBody>
      </p:sp>
      <p:pic>
        <p:nvPicPr>
          <p:cNvPr id="5" name="Content Placeholder 4"/>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219200" y="1295400"/>
            <a:ext cx="6477000" cy="4862076"/>
          </a:xfrm>
        </p:spPr>
      </p:pic>
      <p:sp>
        <p:nvSpPr>
          <p:cNvPr id="4" name="Slide Number Placeholder 3"/>
          <p:cNvSpPr>
            <a:spLocks noGrp="1"/>
          </p:cNvSpPr>
          <p:nvPr>
            <p:ph type="sldNum" sz="quarter" idx="12"/>
          </p:nvPr>
        </p:nvSpPr>
        <p:spPr/>
        <p:txBody>
          <a:bodyPr/>
          <a:lstStyle/>
          <a:p>
            <a:fld id="{0CFEC368-1D7A-4F81-ABF6-AE0E36BAF64C}" type="slidenum">
              <a:rPr lang="en-US" smtClean="0">
                <a:solidFill>
                  <a:srgbClr val="000000"/>
                </a:solidFill>
              </a:rPr>
              <a:pPr/>
              <a:t>8</a:t>
            </a:fld>
            <a:endParaRPr lang="en-US">
              <a:solidFill>
                <a:srgbClr val="000000"/>
              </a:solidFill>
            </a:endParaRPr>
          </a:p>
        </p:txBody>
      </p:sp>
      <p:sp>
        <p:nvSpPr>
          <p:cNvPr id="6" name="Footer Placeholder 5"/>
          <p:cNvSpPr>
            <a:spLocks noGrp="1"/>
          </p:cNvSpPr>
          <p:nvPr>
            <p:ph type="ftr" sz="quarter" idx="11"/>
          </p:nvPr>
        </p:nvSpPr>
        <p:spPr>
          <a:xfrm>
            <a:off x="381000" y="6324600"/>
            <a:ext cx="2895600" cy="365125"/>
          </a:xfrm>
        </p:spPr>
        <p:txBody>
          <a:bodyPr/>
          <a:lstStyle/>
          <a:p>
            <a:r>
              <a:rPr lang="en-US" dirty="0">
                <a:solidFill>
                  <a:schemeClr val="tx1"/>
                </a:solidFill>
              </a:rPr>
              <a:t>* Slide from SPARC</a:t>
            </a:r>
          </a:p>
          <a:p>
            <a:endParaRPr lang="en-US" dirty="0"/>
          </a:p>
        </p:txBody>
      </p:sp>
    </p:spTree>
    <p:extLst>
      <p:ext uri="{BB962C8B-B14F-4D97-AF65-F5344CB8AC3E}">
        <p14:creationId xmlns:p14="http://schemas.microsoft.com/office/powerpoint/2010/main" val="2037947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Identifying a Pattern of Behavior</a:t>
            </a:r>
            <a:endParaRPr lang="en-US" dirty="0">
              <a:latin typeface="Century Gothic" pitchFamily="34" charset="0"/>
            </a:endParaRPr>
          </a:p>
        </p:txBody>
      </p:sp>
      <p:sp>
        <p:nvSpPr>
          <p:cNvPr id="4" name="Slide Number Placeholder 3"/>
          <p:cNvSpPr>
            <a:spLocks noGrp="1"/>
          </p:cNvSpPr>
          <p:nvPr>
            <p:ph type="sldNum" sz="quarter" idx="12"/>
          </p:nvPr>
        </p:nvSpPr>
        <p:spPr/>
        <p:txBody>
          <a:bodyPr/>
          <a:lstStyle/>
          <a:p>
            <a:fld id="{0CFEC368-1D7A-4F81-ABF6-AE0E36BAF64C}" type="slidenum">
              <a:rPr lang="en-US" smtClean="0">
                <a:solidFill>
                  <a:srgbClr val="000000"/>
                </a:solidFill>
              </a:rPr>
              <a:pPr/>
              <a:t>9</a:t>
            </a:fld>
            <a:endParaRPr lang="en-US">
              <a:solidFill>
                <a:srgbClr val="000000"/>
              </a:solidFill>
            </a:endParaRPr>
          </a:p>
        </p:txBody>
      </p:sp>
      <p:sp>
        <p:nvSpPr>
          <p:cNvPr id="6" name="Footer Placeholder 5"/>
          <p:cNvSpPr>
            <a:spLocks noGrp="1"/>
          </p:cNvSpPr>
          <p:nvPr>
            <p:ph type="ftr" sz="quarter" idx="11"/>
          </p:nvPr>
        </p:nvSpPr>
        <p:spPr>
          <a:xfrm>
            <a:off x="381000" y="6324600"/>
            <a:ext cx="2895600" cy="365125"/>
          </a:xfrm>
        </p:spPr>
        <p:txBody>
          <a:bodyPr/>
          <a:lstStyle/>
          <a:p>
            <a:r>
              <a:rPr lang="en-US" dirty="0">
                <a:solidFill>
                  <a:schemeClr val="tx1"/>
                </a:solidFill>
              </a:rPr>
              <a:t>* Slide from SPARC</a:t>
            </a:r>
          </a:p>
          <a:p>
            <a:endParaRPr lang="en-US" dirty="0"/>
          </a:p>
        </p:txBody>
      </p:sp>
      <p:pic>
        <p:nvPicPr>
          <p:cNvPr id="7" name="Content Placeholder 6"/>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421462" y="1447800"/>
            <a:ext cx="6301076" cy="4724400"/>
          </a:xfrm>
        </p:spPr>
      </p:pic>
    </p:spTree>
    <p:extLst>
      <p:ext uri="{BB962C8B-B14F-4D97-AF65-F5344CB8AC3E}">
        <p14:creationId xmlns:p14="http://schemas.microsoft.com/office/powerpoint/2010/main" val="1695761851"/>
      </p:ext>
    </p:extLst>
  </p:cSld>
  <p:clrMapOvr>
    <a:masterClrMapping/>
  </p:clrMapOvr>
</p:sld>
</file>

<file path=ppt/theme/theme1.xml><?xml version="1.0" encoding="utf-8"?>
<a:theme xmlns:a="http://schemas.openxmlformats.org/drawingml/2006/main" name="new NYSCADV branding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2_new NYSCADV branding_ppt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TM10001106[[fn=Badge]]</Template>
  <TotalTime>14515</TotalTime>
  <Words>3194</Words>
  <Application>Microsoft Office PowerPoint</Application>
  <PresentationFormat>On-screen Show (4:3)</PresentationFormat>
  <Paragraphs>503</Paragraphs>
  <Slides>58</Slides>
  <Notes>56</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58</vt:i4>
      </vt:variant>
    </vt:vector>
  </HeadingPairs>
  <TitlesOfParts>
    <vt:vector size="66" baseType="lpstr">
      <vt:lpstr>MS Mincho</vt:lpstr>
      <vt:lpstr>Arial</vt:lpstr>
      <vt:lpstr>Calibri</vt:lpstr>
      <vt:lpstr>Century Gothic</vt:lpstr>
      <vt:lpstr>Times New Roman</vt:lpstr>
      <vt:lpstr>Tw Cen MT</vt:lpstr>
      <vt:lpstr>new NYSCADV branding_ppt template</vt:lpstr>
      <vt:lpstr>2_new NYSCADV branding_ppt template</vt:lpstr>
      <vt:lpstr>Understanding and Addressing  the Impact of Stalking on Young People</vt:lpstr>
      <vt:lpstr>ABOUT US</vt:lpstr>
      <vt:lpstr>IMPORTANT INFO</vt:lpstr>
      <vt:lpstr>Definition of Stalking</vt:lpstr>
      <vt:lpstr>Stalking Facts</vt:lpstr>
      <vt:lpstr>Stalking facts</vt:lpstr>
      <vt:lpstr>Stalking Facts</vt:lpstr>
      <vt:lpstr>Identifying a Pattern of Behavior</vt:lpstr>
      <vt:lpstr>Identifying a Pattern of Behavior</vt:lpstr>
      <vt:lpstr>Identifying a Pattern of Behavior</vt:lpstr>
      <vt:lpstr>Understanding and Addressing the Impact of Stalking on Young People</vt:lpstr>
      <vt:lpstr>TECHNOLOGY ABUSE</vt:lpstr>
      <vt:lpstr>TECHNOLOGY ABUSE</vt:lpstr>
      <vt:lpstr>Active sessions on Gmail</vt:lpstr>
      <vt:lpstr>TECHNOLOGY ABUSE</vt:lpstr>
      <vt:lpstr>Active sessions on Facebook</vt:lpstr>
      <vt:lpstr>Active sessions on messaging apps</vt:lpstr>
      <vt:lpstr>TECHNOLOGY ABUSE</vt:lpstr>
      <vt:lpstr>TECHNOLOGY ABUSE</vt:lpstr>
      <vt:lpstr>TECHNOLOGY ABUSE</vt:lpstr>
      <vt:lpstr>TECHNOLOGY ABUSE</vt:lpstr>
      <vt:lpstr>SAFETY PLANNING</vt:lpstr>
      <vt:lpstr>SAFETY PLANNING</vt:lpstr>
      <vt:lpstr>Technology abuse</vt:lpstr>
      <vt:lpstr>TECHNOLOGY ABUSE</vt:lpstr>
      <vt:lpstr>TECHNOLOGY ABUSE</vt:lpstr>
      <vt:lpstr>SAFETY PLANNING</vt:lpstr>
      <vt:lpstr>SAFETY PLANNING</vt:lpstr>
      <vt:lpstr>TECHNOLOGY ABUSE</vt:lpstr>
      <vt:lpstr>SAFETY PLANNING</vt:lpstr>
      <vt:lpstr>TECHNOLOGY ABUSE</vt:lpstr>
      <vt:lpstr>SAFETY PLANNING</vt:lpstr>
      <vt:lpstr>TECHNOLOGY ABUSE</vt:lpstr>
      <vt:lpstr>SAFETY PLANNING</vt:lpstr>
      <vt:lpstr>SAFETY PLANNING</vt:lpstr>
      <vt:lpstr>SAFETY PLANNING</vt:lpstr>
      <vt:lpstr>SAFETY PLANNING</vt:lpstr>
      <vt:lpstr>TECHNOLOGY ABUSE</vt:lpstr>
      <vt:lpstr>SAFETY PLANNING</vt:lpstr>
      <vt:lpstr>TECHNOLOGY ABUSE</vt:lpstr>
      <vt:lpstr>SAFETY PLANNING</vt:lpstr>
      <vt:lpstr>SAFETY PLANNING &amp; EVIDENCE GATHERING</vt:lpstr>
      <vt:lpstr>SAFETY PLANNING &amp; EVIDENCE GATHERING</vt:lpstr>
      <vt:lpstr>MORE ON EVIDENCE</vt:lpstr>
      <vt:lpstr>EVIDENCE &amp; OPTIONS</vt:lpstr>
      <vt:lpstr>PROSECUTION &amp;  SURVIVOR BEHAVIOR </vt:lpstr>
      <vt:lpstr>Stalking Law</vt:lpstr>
      <vt:lpstr>Stalking Laws</vt:lpstr>
      <vt:lpstr>Safety Planning</vt:lpstr>
      <vt:lpstr>PowerPoint Presentation</vt:lpstr>
      <vt:lpstr>PowerPoint Presentation</vt:lpstr>
      <vt:lpstr>PowerPoint Presentation</vt:lpstr>
      <vt:lpstr>PowerPoint Presentation</vt:lpstr>
      <vt:lpstr>Considerations in using technology</vt:lpstr>
      <vt:lpstr>SURVIVOR-CENTERED  TECH SAFETY</vt:lpstr>
      <vt:lpstr>SURVIVOR-CENTERED ADVOCACY</vt:lpstr>
      <vt:lpstr>IN CLOSING</vt:lpstr>
      <vt:lpstr>RESOURCES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Corbin Streett</dc:creator>
  <cp:lastModifiedBy>Carter, Sharisse (HEALTH)</cp:lastModifiedBy>
  <cp:revision>277</cp:revision>
  <cp:lastPrinted>2015-11-03T18:25:23Z</cp:lastPrinted>
  <dcterms:created xsi:type="dcterms:W3CDTF">2014-10-01T15:09:14Z</dcterms:created>
  <dcterms:modified xsi:type="dcterms:W3CDTF">2019-03-19T15:52:07Z</dcterms:modified>
</cp:coreProperties>
</file>