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24" r:id="rId1"/>
  </p:sldMasterIdLst>
  <p:notesMasterIdLst>
    <p:notesMasterId r:id="rId25"/>
  </p:notesMasterIdLst>
  <p:sldIdLst>
    <p:sldId id="256" r:id="rId2"/>
    <p:sldId id="258" r:id="rId3"/>
    <p:sldId id="285" r:id="rId4"/>
    <p:sldId id="284" r:id="rId5"/>
    <p:sldId id="290" r:id="rId6"/>
    <p:sldId id="289" r:id="rId7"/>
    <p:sldId id="287" r:id="rId8"/>
    <p:sldId id="292" r:id="rId9"/>
    <p:sldId id="293" r:id="rId10"/>
    <p:sldId id="294" r:id="rId11"/>
    <p:sldId id="295" r:id="rId12"/>
    <p:sldId id="288" r:id="rId13"/>
    <p:sldId id="296" r:id="rId14"/>
    <p:sldId id="297" r:id="rId15"/>
    <p:sldId id="298" r:id="rId16"/>
    <p:sldId id="299" r:id="rId17"/>
    <p:sldId id="301" r:id="rId18"/>
    <p:sldId id="300" r:id="rId19"/>
    <p:sldId id="302" r:id="rId20"/>
    <p:sldId id="303" r:id="rId21"/>
    <p:sldId id="261" r:id="rId22"/>
    <p:sldId id="259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ED84-26E2-0A42-9CE8-761F2A0667F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42F6C-1A45-E441-A0AC-B97C636FE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Time constraints given the complexity of the issues.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Not</a:t>
            </a:r>
            <a:r>
              <a:rPr lang="en-US" baseline="0" dirty="0"/>
              <a:t> one approach/solution - </a:t>
            </a:r>
            <a:r>
              <a:rPr lang="en-US" dirty="0"/>
              <a:t>No magic bullet or one-size-fits-all approach to discussing &amp;/or address these issues.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3. Intended audience - </a:t>
            </a:r>
            <a:r>
              <a:rPr lang="en-US" dirty="0"/>
              <a:t>The intended audience for the webinar was originally STYA providers who work with ages 9-13.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DEDF-FC81-F44A-9DB4-08F0938E7D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1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298CD5-6C1E-4009-B41F-6DF62E31D3B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akOe5-UsQ2o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F0E2-9765-2846-A7FA-6F66F7F5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639" y="1225177"/>
            <a:ext cx="8831008" cy="2241175"/>
          </a:xfrm>
        </p:spPr>
        <p:txBody>
          <a:bodyPr>
            <a:noAutofit/>
          </a:bodyPr>
          <a:lstStyle/>
          <a:p>
            <a:r>
              <a:rPr lang="en-US" b="1" dirty="0"/>
              <a:t>The Many Ways I’m Me: Exploring the Intersections of Identity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B7550-80E8-8140-A3F6-2A507142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6588" y="5122338"/>
            <a:ext cx="8860118" cy="622547"/>
          </a:xfrm>
        </p:spPr>
        <p:txBody>
          <a:bodyPr>
            <a:noAutofit/>
          </a:bodyPr>
          <a:lstStyle/>
          <a:p>
            <a:r>
              <a:rPr lang="en-US" sz="2400" i="1" dirty="0"/>
              <a:t>Michele Luc, Trainer, ACT for Youth Center for Community Action</a:t>
            </a:r>
            <a:endParaRPr lang="en-US" sz="2400" dirty="0"/>
          </a:p>
        </p:txBody>
      </p:sp>
      <p:pic>
        <p:nvPicPr>
          <p:cNvPr id="4" name="Picture Placeholder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36" b="-83536"/>
          <a:stretch>
            <a:fillRect/>
          </a:stretch>
        </p:blipFill>
        <p:spPr>
          <a:xfrm>
            <a:off x="4067183" y="2049746"/>
            <a:ext cx="3782221" cy="43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e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9" r="-26279"/>
          <a:stretch>
            <a:fillRect/>
          </a:stretch>
        </p:blipFill>
        <p:spPr>
          <a:xfrm>
            <a:off x="1552592" y="1639137"/>
            <a:ext cx="8548687" cy="3729037"/>
          </a:xfrm>
        </p:spPr>
      </p:pic>
    </p:spTree>
    <p:extLst>
      <p:ext uri="{BB962C8B-B14F-4D97-AF65-F5344CB8AC3E}">
        <p14:creationId xmlns:p14="http://schemas.microsoft.com/office/powerpoint/2010/main" val="234595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9" r="-26279"/>
          <a:stretch>
            <a:fillRect/>
          </a:stretch>
        </p:blipFill>
        <p:spPr>
          <a:xfrm>
            <a:off x="1935852" y="1355608"/>
            <a:ext cx="8415338" cy="3670300"/>
          </a:xfrm>
        </p:spPr>
      </p:pic>
    </p:spTree>
    <p:extLst>
      <p:ext uri="{BB962C8B-B14F-4D97-AF65-F5344CB8AC3E}">
        <p14:creationId xmlns:p14="http://schemas.microsoft.com/office/powerpoint/2010/main" val="148459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Intersectionality cartoon slide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-257" r="335" b="833"/>
          <a:stretch/>
        </p:blipFill>
        <p:spPr>
          <a:xfrm>
            <a:off x="1703293" y="546653"/>
            <a:ext cx="8650941" cy="5763030"/>
          </a:xfrm>
        </p:spPr>
      </p:pic>
    </p:spTree>
    <p:extLst>
      <p:ext uri="{BB962C8B-B14F-4D97-AF65-F5344CB8AC3E}">
        <p14:creationId xmlns:p14="http://schemas.microsoft.com/office/powerpoint/2010/main" val="200139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ON INTERSECTIONALITY</a:t>
            </a:r>
          </a:p>
        </p:txBody>
      </p:sp>
      <p:pic>
        <p:nvPicPr>
          <p:cNvPr id="4" name="Content Placeholder 3" descr="Intersectionality Stick figur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3" b="11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721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intersectionality</a:t>
            </a:r>
            <a:r>
              <a:rPr lang="en-US" dirty="0"/>
              <a:t> theory important?</a:t>
            </a:r>
          </a:p>
          <a:p>
            <a:r>
              <a:rPr lang="en-US" dirty="0"/>
              <a:t>What are some of the challenges of discussing </a:t>
            </a:r>
            <a:r>
              <a:rPr lang="en-US" dirty="0" err="1"/>
              <a:t>intersectionality</a:t>
            </a:r>
            <a:r>
              <a:rPr lang="en-US" dirty="0"/>
              <a:t>?</a:t>
            </a:r>
          </a:p>
          <a:p>
            <a:r>
              <a:rPr lang="en-US" dirty="0"/>
              <a:t>How can an intersectional lens be applied to our work as practitioners?</a:t>
            </a:r>
          </a:p>
        </p:txBody>
      </p:sp>
      <p:pic>
        <p:nvPicPr>
          <p:cNvPr id="6" name="Content Placeholder 5" descr="Overlapping identity circles2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13245"/>
          <a:stretch/>
        </p:blipFill>
        <p:spPr>
          <a:xfrm>
            <a:off x="5998464" y="2119313"/>
            <a:ext cx="4748560" cy="3714896"/>
          </a:xfrm>
        </p:spPr>
      </p:pic>
    </p:spTree>
    <p:extLst>
      <p:ext uri="{BB962C8B-B14F-4D97-AF65-F5344CB8AC3E}">
        <p14:creationId xmlns:p14="http://schemas.microsoft.com/office/powerpoint/2010/main" val="106479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err="1"/>
              <a:t>Intersectionality</a:t>
            </a:r>
            <a:r>
              <a:rPr lang="en-US" sz="3200" dirty="0"/>
              <a:t> is a person's reality: it's not an issue or problem to be addressed like substance abuse or gun violence. You wouldn't say, "what are we going to do about </a:t>
            </a:r>
            <a:r>
              <a:rPr lang="en-US" sz="3200" dirty="0" err="1"/>
              <a:t>intersectionality</a:t>
            </a:r>
            <a:r>
              <a:rPr lang="en-US" sz="3200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9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 err="1"/>
              <a:t>Intersectionality</a:t>
            </a:r>
            <a:r>
              <a:rPr lang="en-US" sz="3200" dirty="0"/>
              <a:t> is something to be aware of as opposed to be something you address, particularly in fields that work with vulnerable populations such as health &amp; human services, law &amp; justice, education, housing, etc.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2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You can also think of </a:t>
            </a:r>
            <a:r>
              <a:rPr lang="en-US" sz="3200" dirty="0" err="1"/>
              <a:t>intersectionality</a:t>
            </a:r>
            <a:r>
              <a:rPr lang="en-US" sz="3200" dirty="0"/>
              <a:t> as a LENS with which to view people and their experiences, particularly as it relates to marginalization and oppression.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0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/>
              <a:t>An intersectional lens can dismantle the boxes or silos people put others in (e.g. someone is from this group so they should feel, act, think in this way)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200" dirty="0" err="1"/>
              <a:t>Intersectionality</a:t>
            </a:r>
            <a:r>
              <a:rPr lang="en-US" sz="3200" dirty="0"/>
              <a:t> can be used to help individuals understand their own power &amp; privilege, especially when they only see themselves as part of an oppressed group (which can serve as a tool for helping people check their own behavior, actions,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3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337147" y="1151805"/>
            <a:ext cx="4086436" cy="6988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362551" y="2114427"/>
            <a:ext cx="4220300" cy="36111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400" dirty="0"/>
              <a:t>This workshop will explore the various layers of identity and discuss how the intersection of those identities contributes to power and marginalization at both the personal and societal levels.</a:t>
            </a:r>
          </a:p>
        </p:txBody>
      </p:sp>
      <p:pic>
        <p:nvPicPr>
          <p:cNvPr id="10" name="Content Placeholder 9" descr="AudreLordeSingleIssue_Intersectionalit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17" b="-36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781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Lastly, </a:t>
            </a:r>
            <a:r>
              <a:rPr lang="en-US" sz="6000" dirty="0" err="1"/>
              <a:t>Intersectionality</a:t>
            </a:r>
            <a:r>
              <a:rPr lang="en-US" sz="6000" dirty="0"/>
              <a:t> promotes EQUITY!</a:t>
            </a:r>
          </a:p>
        </p:txBody>
      </p:sp>
    </p:spTree>
    <p:extLst>
      <p:ext uri="{BB962C8B-B14F-4D97-AF65-F5344CB8AC3E}">
        <p14:creationId xmlns:p14="http://schemas.microsoft.com/office/powerpoint/2010/main" val="67831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Questions, Comments &amp; Suggestions</a:t>
            </a:r>
          </a:p>
        </p:txBody>
      </p:sp>
      <p:pic>
        <p:nvPicPr>
          <p:cNvPr id="6" name="Content Placeholder 5" descr="ques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27" r="-64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1534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Contact</a:t>
            </a:r>
          </a:p>
        </p:txBody>
      </p:sp>
      <p:pic>
        <p:nvPicPr>
          <p:cNvPr id="6" name="Content Placeholder 5" descr="Contact-Us (E&amp;P)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 b="7775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Michele Luc</a:t>
            </a:r>
            <a:br>
              <a:rPr lang="en-US" sz="3200" dirty="0"/>
            </a:br>
            <a:r>
              <a:rPr lang="en-US" sz="3200" dirty="0"/>
              <a:t>ML782@cornell.edu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28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78" y="1583765"/>
            <a:ext cx="9233242" cy="40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agreements</a:t>
            </a:r>
          </a:p>
          <a:p>
            <a:r>
              <a:rPr lang="en-US" dirty="0"/>
              <a:t>Video</a:t>
            </a:r>
          </a:p>
          <a:p>
            <a:r>
              <a:rPr lang="en-US" dirty="0" err="1"/>
              <a:t>Intersectionality</a:t>
            </a:r>
            <a:r>
              <a:rPr lang="en-US" dirty="0"/>
              <a:t> Defined</a:t>
            </a:r>
          </a:p>
          <a:p>
            <a:r>
              <a:rPr lang="en-US" dirty="0"/>
              <a:t>Interactive Activity</a:t>
            </a:r>
          </a:p>
          <a:p>
            <a:r>
              <a:rPr lang="en-US" dirty="0"/>
              <a:t>Takeaways &amp; Hand-outs</a:t>
            </a:r>
          </a:p>
          <a:p>
            <a:r>
              <a:rPr lang="en-US" dirty="0"/>
              <a:t>Closure: Affirmations &amp; Acknowledgments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Unknown-2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41" r="-21741"/>
          <a:stretch>
            <a:fillRect/>
          </a:stretch>
        </p:blipFill>
        <p:spPr>
          <a:xfrm>
            <a:off x="6217920" y="1837765"/>
            <a:ext cx="4600446" cy="3886760"/>
          </a:xfrm>
        </p:spPr>
      </p:pic>
    </p:spTree>
    <p:extLst>
      <p:ext uri="{BB962C8B-B14F-4D97-AF65-F5344CB8AC3E}">
        <p14:creationId xmlns:p14="http://schemas.microsoft.com/office/powerpoint/2010/main" val="178885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Agreements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E48854-E2FB-7C4C-8DB9-159594C2F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84" y="2020068"/>
            <a:ext cx="8878440" cy="353805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One </a:t>
            </a:r>
            <a:r>
              <a:rPr lang="en-US" sz="2800" dirty="0" err="1">
                <a:latin typeface="+mj-lt"/>
              </a:rPr>
              <a:t>Mic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Respect </a:t>
            </a:r>
          </a:p>
          <a:p>
            <a:r>
              <a:rPr lang="en-US" sz="2800" dirty="0">
                <a:latin typeface="+mj-lt"/>
              </a:rPr>
              <a:t>Call People In vs. Calling People Out</a:t>
            </a:r>
          </a:p>
          <a:p>
            <a:r>
              <a:rPr lang="en-US" sz="2800" dirty="0">
                <a:latin typeface="+mj-lt"/>
              </a:rPr>
              <a:t>Be Mindful of Your Intention &amp; Own Your Impact</a:t>
            </a:r>
          </a:p>
          <a:p>
            <a:r>
              <a:rPr lang="en-US" sz="2800" dirty="0">
                <a:latin typeface="+mj-lt"/>
              </a:rPr>
              <a:t>Right to Pass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74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06287" y="2020068"/>
            <a:ext cx="4692178" cy="3704075"/>
          </a:xfrm>
        </p:spPr>
        <p:txBody>
          <a:bodyPr/>
          <a:lstStyle/>
          <a:p>
            <a:r>
              <a:rPr lang="en-US" dirty="0"/>
              <a:t>  Snippet of </a:t>
            </a:r>
            <a:r>
              <a:rPr lang="en-US" dirty="0" err="1"/>
              <a:t>Kimberlé</a:t>
            </a:r>
            <a:r>
              <a:rPr lang="en-US" dirty="0"/>
              <a:t> Crenshaw’s Ted Talk: The Urgency of </a:t>
            </a:r>
            <a:r>
              <a:rPr lang="en-US" dirty="0" err="1"/>
              <a:t>Intersectionality</a:t>
            </a:r>
            <a:r>
              <a:rPr lang="en-US" dirty="0" err="1">
                <a:hlinkClick r:id="rId2"/>
              </a:rPr>
              <a:t>https</a:t>
            </a:r>
            <a:r>
              <a:rPr lang="en-US" dirty="0">
                <a:hlinkClick r:id="rId2"/>
              </a:rPr>
              <a:t>://youtu.be/akOe5-UsQ2o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Unknown.jpe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7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116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Intersectionality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3529"/>
            <a:ext cx="10178322" cy="4236063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Intersectionality</a:t>
            </a:r>
            <a:r>
              <a:rPr lang="en-US" sz="3200" dirty="0"/>
              <a:t> is concept to describe the ways in which oppressive institutions (racism, sexism, homophobia, </a:t>
            </a:r>
            <a:r>
              <a:rPr lang="en-US" sz="3200" dirty="0" err="1"/>
              <a:t>transphobia</a:t>
            </a:r>
            <a:r>
              <a:rPr lang="en-US" sz="3200" dirty="0"/>
              <a:t>, </a:t>
            </a:r>
            <a:r>
              <a:rPr lang="en-US" sz="3200" dirty="0" err="1"/>
              <a:t>ableism</a:t>
            </a:r>
            <a:r>
              <a:rPr lang="en-US" sz="3200" dirty="0"/>
              <a:t>, xenophobia, classism, etc.) are interconnected and cannot be examined separately from one another.  It was coined by legal scholar, </a:t>
            </a:r>
            <a:r>
              <a:rPr lang="en-US" sz="3200" dirty="0" err="1"/>
              <a:t>Kimberlé</a:t>
            </a:r>
            <a:r>
              <a:rPr lang="en-US" sz="3200" dirty="0"/>
              <a:t> Crenshaw, in 1989.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Intersectionality</a:t>
            </a:r>
            <a:r>
              <a:rPr lang="en-US" dirty="0"/>
              <a:t> Broken Down</a:t>
            </a:r>
          </a:p>
        </p:txBody>
      </p:sp>
      <p:pic>
        <p:nvPicPr>
          <p:cNvPr id="8" name="Content Placeholder 7" descr="images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9" r="-26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30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Intersectionality</a:t>
            </a:r>
            <a:r>
              <a:rPr lang="en-US" dirty="0"/>
              <a:t> Broken Down</a:t>
            </a:r>
          </a:p>
        </p:txBody>
      </p:sp>
      <p:pic>
        <p:nvPicPr>
          <p:cNvPr id="6" name="Content Placeholder 5" descr="images-2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" b="50646"/>
          <a:stretch/>
        </p:blipFill>
        <p:spPr>
          <a:xfrm>
            <a:off x="3561226" y="2599874"/>
            <a:ext cx="4662276" cy="2929896"/>
          </a:xfrm>
        </p:spPr>
      </p:pic>
    </p:spTree>
    <p:extLst>
      <p:ext uri="{BB962C8B-B14F-4D97-AF65-F5344CB8AC3E}">
        <p14:creationId xmlns:p14="http://schemas.microsoft.com/office/powerpoint/2010/main" val="188163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-2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8" r="-26278"/>
          <a:stretch>
            <a:fillRect/>
          </a:stretch>
        </p:blipFill>
        <p:spPr>
          <a:xfrm>
            <a:off x="2044260" y="1546199"/>
            <a:ext cx="8261350" cy="3603625"/>
          </a:xfrm>
        </p:spPr>
      </p:pic>
    </p:spTree>
    <p:extLst>
      <p:ext uri="{BB962C8B-B14F-4D97-AF65-F5344CB8AC3E}">
        <p14:creationId xmlns:p14="http://schemas.microsoft.com/office/powerpoint/2010/main" val="1858271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2567</TotalTime>
  <Words>473</Words>
  <Application>Microsoft Office PowerPoint</Application>
  <PresentationFormat>Widescreen</PresentationFormat>
  <Paragraphs>51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Brush Script MT</vt:lpstr>
      <vt:lpstr>Calibri</vt:lpstr>
      <vt:lpstr>Constantia</vt:lpstr>
      <vt:lpstr>Franklin Gothic Book</vt:lpstr>
      <vt:lpstr>Rage Italic</vt:lpstr>
      <vt:lpstr>Pushpin</vt:lpstr>
      <vt:lpstr>The Many Ways I’m Me: Exploring the Intersections of Identity </vt:lpstr>
      <vt:lpstr>GOAL</vt:lpstr>
      <vt:lpstr>Agenda</vt:lpstr>
      <vt:lpstr>Group Agreements</vt:lpstr>
      <vt:lpstr>Video</vt:lpstr>
      <vt:lpstr>What is Intersectionality?</vt:lpstr>
      <vt:lpstr>Intersectionality Broken Down</vt:lpstr>
      <vt:lpstr>Intersectionality Broken Down</vt:lpstr>
      <vt:lpstr>PowerPoint Presentation</vt:lpstr>
      <vt:lpstr>PowerPoint Presentation</vt:lpstr>
      <vt:lpstr>PowerPoint Presentation</vt:lpstr>
      <vt:lpstr>PowerPoint Presentation</vt:lpstr>
      <vt:lpstr>ACTIVITY ON INTERSECTIONALITY</vt:lpstr>
      <vt:lpstr>DISCUSSION</vt:lpstr>
      <vt:lpstr>TAKEAWAY POINTS</vt:lpstr>
      <vt:lpstr>TAKEAWAY POINTS</vt:lpstr>
      <vt:lpstr>TAKEAWAY POINTS</vt:lpstr>
      <vt:lpstr>TAKEAWAY POINTS</vt:lpstr>
      <vt:lpstr>TAKEAWAY POINTS</vt:lpstr>
      <vt:lpstr>TAKEAWAY POINTS</vt:lpstr>
      <vt:lpstr>Questions, Comments &amp; Suggestions</vt:lpstr>
      <vt:lpstr>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Many Ways I’m Me: Exploring the Intersections of Identity</dc:title>
  <dc:creator>Michele Luc</dc:creator>
  <cp:lastModifiedBy>Carter, Sharisse (HEALTH)</cp:lastModifiedBy>
  <cp:revision>33</cp:revision>
  <dcterms:created xsi:type="dcterms:W3CDTF">2019-03-08T20:56:51Z</dcterms:created>
  <dcterms:modified xsi:type="dcterms:W3CDTF">2019-03-12T12:27:10Z</dcterms:modified>
</cp:coreProperties>
</file>