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4" r:id="rId1"/>
  </p:sldMasterIdLst>
  <p:notesMasterIdLst>
    <p:notesMasterId r:id="rId46"/>
  </p:notesMasterIdLst>
  <p:handoutMasterIdLst>
    <p:handoutMasterId r:id="rId47"/>
  </p:handoutMasterIdLst>
  <p:sldIdLst>
    <p:sldId id="256" r:id="rId2"/>
    <p:sldId id="277" r:id="rId3"/>
    <p:sldId id="281" r:id="rId4"/>
    <p:sldId id="385" r:id="rId5"/>
    <p:sldId id="389" r:id="rId6"/>
    <p:sldId id="386" r:id="rId7"/>
    <p:sldId id="361" r:id="rId8"/>
    <p:sldId id="362" r:id="rId9"/>
    <p:sldId id="404" r:id="rId10"/>
    <p:sldId id="379" r:id="rId11"/>
    <p:sldId id="380" r:id="rId12"/>
    <p:sldId id="405" r:id="rId13"/>
    <p:sldId id="364" r:id="rId14"/>
    <p:sldId id="363" r:id="rId15"/>
    <p:sldId id="397" r:id="rId16"/>
    <p:sldId id="416" r:id="rId17"/>
    <p:sldId id="417" r:id="rId18"/>
    <p:sldId id="308" r:id="rId19"/>
    <p:sldId id="390" r:id="rId20"/>
    <p:sldId id="365" r:id="rId21"/>
    <p:sldId id="387" r:id="rId22"/>
    <p:sldId id="375" r:id="rId23"/>
    <p:sldId id="376" r:id="rId24"/>
    <p:sldId id="307" r:id="rId25"/>
    <p:sldId id="384" r:id="rId26"/>
    <p:sldId id="381" r:id="rId27"/>
    <p:sldId id="353" r:id="rId28"/>
    <p:sldId id="418" r:id="rId29"/>
    <p:sldId id="420" r:id="rId30"/>
    <p:sldId id="422" r:id="rId31"/>
    <p:sldId id="423" r:id="rId32"/>
    <p:sldId id="424" r:id="rId33"/>
    <p:sldId id="425" r:id="rId34"/>
    <p:sldId id="421" r:id="rId35"/>
    <p:sldId id="426" r:id="rId36"/>
    <p:sldId id="427" r:id="rId37"/>
    <p:sldId id="392" r:id="rId38"/>
    <p:sldId id="395" r:id="rId39"/>
    <p:sldId id="382" r:id="rId40"/>
    <p:sldId id="394" r:id="rId41"/>
    <p:sldId id="403" r:id="rId42"/>
    <p:sldId id="351" r:id="rId43"/>
    <p:sldId id="396" r:id="rId44"/>
    <p:sldId id="352" r:id="rId4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DAE2"/>
    <a:srgbClr val="4DC6D3"/>
    <a:srgbClr val="89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6" autoAdjust="0"/>
    <p:restoredTop sz="84860" autoAdjust="0"/>
  </p:normalViewPr>
  <p:slideViewPr>
    <p:cSldViewPr snapToGrid="0">
      <p:cViewPr varScale="1">
        <p:scale>
          <a:sx n="81" d="100"/>
          <a:sy n="81" d="100"/>
        </p:scale>
        <p:origin x="108" y="4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35" tIns="45718" rIns="91435" bIns="45718" rtlCol="0"/>
          <a:lstStyle>
            <a:lvl1pPr algn="r">
              <a:defRPr sz="1200"/>
            </a:lvl1pPr>
          </a:lstStyle>
          <a:p>
            <a:fld id="{6E7CBAC1-CC93-4AF3-9B9A-E61C87662092}" type="datetimeFigureOut">
              <a:rPr lang="en-US" smtClean="0"/>
              <a:t>3/25/2019</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35" tIns="45718" rIns="91435" bIns="45718" rtlCol="0" anchor="b"/>
          <a:lstStyle>
            <a:lvl1pPr algn="r">
              <a:defRPr sz="1200"/>
            </a:lvl1pPr>
          </a:lstStyle>
          <a:p>
            <a:fld id="{16150BAD-F5AC-4EC3-8C0B-0D251260080C}" type="slidenum">
              <a:rPr lang="en-US" smtClean="0"/>
              <a:t>‹#›</a:t>
            </a:fld>
            <a:endParaRPr lang="en-US"/>
          </a:p>
        </p:txBody>
      </p:sp>
    </p:spTree>
    <p:extLst>
      <p:ext uri="{BB962C8B-B14F-4D97-AF65-F5344CB8AC3E}">
        <p14:creationId xmlns:p14="http://schemas.microsoft.com/office/powerpoint/2010/main" val="1813076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5138"/>
          </a:xfrm>
          <a:prstGeom prst="rect">
            <a:avLst/>
          </a:prstGeom>
        </p:spPr>
        <p:txBody>
          <a:bodyPr vert="horz" lIns="91440" tIns="45720" rIns="91440" bIns="45720" rtlCol="0"/>
          <a:lstStyle>
            <a:lvl1pPr algn="r">
              <a:defRPr sz="1200"/>
            </a:lvl1pPr>
          </a:lstStyle>
          <a:p>
            <a:fld id="{C130FE3C-CACA-4F4A-9B46-91083FF1754E}" type="datetimeFigureOut">
              <a:rPr lang="en-US" smtClean="0"/>
              <a:t>3/25/2019</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6430"/>
            <a:ext cx="560832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784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675"/>
            <a:ext cx="3037840" cy="465138"/>
          </a:xfrm>
          <a:prstGeom prst="rect">
            <a:avLst/>
          </a:prstGeom>
        </p:spPr>
        <p:txBody>
          <a:bodyPr vert="horz" lIns="91440" tIns="45720" rIns="91440" bIns="45720" rtlCol="0" anchor="b"/>
          <a:lstStyle>
            <a:lvl1pPr algn="r">
              <a:defRPr sz="1200"/>
            </a:lvl1pPr>
          </a:lstStyle>
          <a:p>
            <a:fld id="{280E2FAF-2F3D-4AEF-BB60-6D5EF109AD2F}" type="slidenum">
              <a:rPr lang="en-US" smtClean="0"/>
              <a:t>‹#›</a:t>
            </a:fld>
            <a:endParaRPr lang="en-US"/>
          </a:p>
        </p:txBody>
      </p:sp>
    </p:spTree>
    <p:extLst>
      <p:ext uri="{BB962C8B-B14F-4D97-AF65-F5344CB8AC3E}">
        <p14:creationId xmlns:p14="http://schemas.microsoft.com/office/powerpoint/2010/main" val="3155852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ombaby.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ombaby.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Introduction</a:t>
            </a:r>
          </a:p>
        </p:txBody>
      </p:sp>
      <p:sp>
        <p:nvSpPr>
          <p:cNvPr id="4" name="Slide Number Placeholder 3"/>
          <p:cNvSpPr>
            <a:spLocks noGrp="1"/>
          </p:cNvSpPr>
          <p:nvPr>
            <p:ph type="sldNum" sz="quarter" idx="10"/>
          </p:nvPr>
        </p:nvSpPr>
        <p:spPr/>
        <p:txBody>
          <a:bodyPr/>
          <a:lstStyle/>
          <a:p>
            <a:fld id="{280E2FAF-2F3D-4AEF-BB60-6D5EF109AD2F}" type="slidenum">
              <a:rPr lang="en-US" smtClean="0"/>
              <a:t>1</a:t>
            </a:fld>
            <a:endParaRPr lang="en-US"/>
          </a:p>
        </p:txBody>
      </p:sp>
    </p:spTree>
    <p:extLst>
      <p:ext uri="{BB962C8B-B14F-4D97-AF65-F5344CB8AC3E}">
        <p14:creationId xmlns:p14="http://schemas.microsoft.com/office/powerpoint/2010/main" val="278714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10</a:t>
            </a:fld>
            <a:endParaRPr lang="en-US"/>
          </a:p>
        </p:txBody>
      </p:sp>
    </p:spTree>
    <p:extLst>
      <p:ext uri="{BB962C8B-B14F-4D97-AF65-F5344CB8AC3E}">
        <p14:creationId xmlns:p14="http://schemas.microsoft.com/office/powerpoint/2010/main" val="1973543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11</a:t>
            </a:fld>
            <a:endParaRPr lang="en-US"/>
          </a:p>
        </p:txBody>
      </p:sp>
    </p:spTree>
    <p:extLst>
      <p:ext uri="{BB962C8B-B14F-4D97-AF65-F5344CB8AC3E}">
        <p14:creationId xmlns:p14="http://schemas.microsoft.com/office/powerpoint/2010/main" val="1941467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12</a:t>
            </a:fld>
            <a:endParaRPr lang="en-US"/>
          </a:p>
        </p:txBody>
      </p:sp>
    </p:spTree>
    <p:extLst>
      <p:ext uri="{BB962C8B-B14F-4D97-AF65-F5344CB8AC3E}">
        <p14:creationId xmlns:p14="http://schemas.microsoft.com/office/powerpoint/2010/main" val="2749110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0E2FAF-2F3D-4AEF-BB60-6D5EF109AD2F}" type="slidenum">
              <a:rPr lang="en-US" smtClean="0"/>
              <a:t>13</a:t>
            </a:fld>
            <a:endParaRPr lang="en-US"/>
          </a:p>
        </p:txBody>
      </p:sp>
    </p:spTree>
    <p:extLst>
      <p:ext uri="{BB962C8B-B14F-4D97-AF65-F5344CB8AC3E}">
        <p14:creationId xmlns:p14="http://schemas.microsoft.com/office/powerpoint/2010/main" val="3740933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14</a:t>
            </a:fld>
            <a:endParaRPr lang="en-US"/>
          </a:p>
        </p:txBody>
      </p:sp>
    </p:spTree>
    <p:extLst>
      <p:ext uri="{BB962C8B-B14F-4D97-AF65-F5344CB8AC3E}">
        <p14:creationId xmlns:p14="http://schemas.microsoft.com/office/powerpoint/2010/main" val="3450083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0E2FAF-2F3D-4AEF-BB60-6D5EF109AD2F}" type="slidenum">
              <a:rPr lang="en-US" smtClean="0"/>
              <a:t>15</a:t>
            </a:fld>
            <a:endParaRPr lang="en-US"/>
          </a:p>
        </p:txBody>
      </p:sp>
    </p:spTree>
    <p:extLst>
      <p:ext uri="{BB962C8B-B14F-4D97-AF65-F5344CB8AC3E}">
        <p14:creationId xmlns:p14="http://schemas.microsoft.com/office/powerpoint/2010/main" val="2294510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18</a:t>
            </a:fld>
            <a:endParaRPr lang="en-US"/>
          </a:p>
        </p:txBody>
      </p:sp>
    </p:spTree>
    <p:extLst>
      <p:ext uri="{BB962C8B-B14F-4D97-AF65-F5344CB8AC3E}">
        <p14:creationId xmlns:p14="http://schemas.microsoft.com/office/powerpoint/2010/main" val="1394135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19</a:t>
            </a:fld>
            <a:endParaRPr lang="en-US"/>
          </a:p>
        </p:txBody>
      </p:sp>
    </p:spTree>
    <p:extLst>
      <p:ext uri="{BB962C8B-B14F-4D97-AF65-F5344CB8AC3E}">
        <p14:creationId xmlns:p14="http://schemas.microsoft.com/office/powerpoint/2010/main" val="355932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u="sng" kern="1200" dirty="0">
                <a:solidFill>
                  <a:schemeClr val="tx1"/>
                </a:solidFill>
                <a:effectLst/>
                <a:latin typeface="+mn-lt"/>
                <a:ea typeface="+mn-ea"/>
                <a:cs typeface="+mn-cs"/>
              </a:rPr>
              <a:t>What puts people at risk for poor birth outcomes? </a:t>
            </a:r>
            <a:endParaRPr lang="en-US" sz="14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UTI, STD, High Blood Pressure, Underweight/Obesity, Diabetes, Blood clotting problems, Vaginal infections, Abnormal development in the fetus, Smoking, Alcohol/Drug use, Violence/abuse (physical, sexual, emotional,</a:t>
            </a:r>
            <a:r>
              <a:rPr lang="en-US" sz="1200" kern="1200" baseline="0" dirty="0">
                <a:solidFill>
                  <a:schemeClr val="tx1"/>
                </a:solidFill>
                <a:effectLst/>
                <a:latin typeface="+mn-lt"/>
                <a:ea typeface="+mn-ea"/>
                <a:cs typeface="+mn-cs"/>
              </a:rPr>
              <a:t> verbal</a:t>
            </a:r>
            <a:r>
              <a:rPr lang="en-US" sz="1200" kern="1200" dirty="0">
                <a:solidFill>
                  <a:schemeClr val="tx1"/>
                </a:solidFill>
                <a:effectLst/>
                <a:latin typeface="+mn-lt"/>
                <a:ea typeface="+mn-ea"/>
                <a:cs typeface="+mn-cs"/>
              </a:rPr>
              <a:t>), Lack of social support/resources, Stress, being without access to quality Health Care, etc.</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80E2FAF-2F3D-4AEF-BB60-6D5EF109AD2F}" type="slidenum">
              <a:rPr lang="en-US" smtClean="0"/>
              <a:t>20</a:t>
            </a:fld>
            <a:endParaRPr lang="en-US"/>
          </a:p>
        </p:txBody>
      </p:sp>
    </p:spTree>
    <p:extLst>
      <p:ext uri="{BB962C8B-B14F-4D97-AF65-F5344CB8AC3E}">
        <p14:creationId xmlns:p14="http://schemas.microsoft.com/office/powerpoint/2010/main" val="1852000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36600" indent="-282575">
              <a:spcBef>
                <a:spcPct val="30000"/>
              </a:spcBef>
              <a:defRPr sz="1200">
                <a:solidFill>
                  <a:schemeClr val="tx1"/>
                </a:solidFill>
                <a:latin typeface="Calibri" panose="020F0502020204030204" pitchFamily="34" charset="0"/>
                <a:ea typeface="MS PGothic" panose="020B0600070205080204" pitchFamily="34" charset="-128"/>
              </a:defRPr>
            </a:lvl2pPr>
            <a:lvl3pPr marL="1133475" indent="-225425">
              <a:spcBef>
                <a:spcPct val="30000"/>
              </a:spcBef>
              <a:defRPr sz="1200">
                <a:solidFill>
                  <a:schemeClr val="tx1"/>
                </a:solidFill>
                <a:latin typeface="Calibri" panose="020F0502020204030204" pitchFamily="34" charset="0"/>
                <a:ea typeface="MS PGothic" panose="020B0600070205080204" pitchFamily="34" charset="-128"/>
              </a:defRPr>
            </a:lvl3pPr>
            <a:lvl4pPr marL="1585913" indent="-225425">
              <a:spcBef>
                <a:spcPct val="30000"/>
              </a:spcBef>
              <a:defRPr sz="1200">
                <a:solidFill>
                  <a:schemeClr val="tx1"/>
                </a:solidFill>
                <a:latin typeface="Calibri" panose="020F0502020204030204" pitchFamily="34" charset="0"/>
                <a:ea typeface="MS PGothic" panose="020B0600070205080204" pitchFamily="34" charset="-128"/>
              </a:defRPr>
            </a:lvl4pPr>
            <a:lvl5pPr marL="2039938" indent="-225425">
              <a:spcBef>
                <a:spcPct val="30000"/>
              </a:spcBef>
              <a:defRPr sz="1200">
                <a:solidFill>
                  <a:schemeClr val="tx1"/>
                </a:solidFill>
                <a:latin typeface="Calibri" panose="020F0502020204030204" pitchFamily="34" charset="0"/>
                <a:ea typeface="MS PGothic" panose="020B0600070205080204" pitchFamily="34" charset="-128"/>
              </a:defRPr>
            </a:lvl5pPr>
            <a:lvl6pPr marL="2497138" indent="-22542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54338" indent="-22542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11538" indent="-22542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68738" indent="-22542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1F3CB43-BC11-4F31-A580-E41A76856DA8}" type="slidenum">
              <a:rPr lang="en-US" altLang="en-US"/>
              <a:pPr>
                <a:spcBef>
                  <a:spcPct val="0"/>
                </a:spcBef>
              </a:pPr>
              <a:t>21</a:t>
            </a:fld>
            <a:endParaRPr lang="en-US" altLang="en-US"/>
          </a:p>
        </p:txBody>
      </p:sp>
    </p:spTree>
    <p:extLst>
      <p:ext uri="{BB962C8B-B14F-4D97-AF65-F5344CB8AC3E}">
        <p14:creationId xmlns:p14="http://schemas.microsoft.com/office/powerpoint/2010/main" val="1930169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2</a:t>
            </a:fld>
            <a:endParaRPr lang="en-US"/>
          </a:p>
        </p:txBody>
      </p:sp>
    </p:spTree>
    <p:extLst>
      <p:ext uri="{BB962C8B-B14F-4D97-AF65-F5344CB8AC3E}">
        <p14:creationId xmlns:p14="http://schemas.microsoft.com/office/powerpoint/2010/main" val="3811878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22</a:t>
            </a:fld>
            <a:endParaRPr lang="en-US"/>
          </a:p>
        </p:txBody>
      </p:sp>
    </p:spTree>
    <p:extLst>
      <p:ext uri="{BB962C8B-B14F-4D97-AF65-F5344CB8AC3E}">
        <p14:creationId xmlns:p14="http://schemas.microsoft.com/office/powerpoint/2010/main" val="3685473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23</a:t>
            </a:fld>
            <a:endParaRPr lang="en-US"/>
          </a:p>
        </p:txBody>
      </p:sp>
    </p:spTree>
    <p:extLst>
      <p:ext uri="{BB962C8B-B14F-4D97-AF65-F5344CB8AC3E}">
        <p14:creationId xmlns:p14="http://schemas.microsoft.com/office/powerpoint/2010/main" val="15254109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u="sng" kern="1200" dirty="0">
                <a:solidFill>
                  <a:schemeClr val="tx1"/>
                </a:solidFill>
                <a:effectLst/>
                <a:latin typeface="+mn-lt"/>
                <a:ea typeface="+mn-ea"/>
                <a:cs typeface="+mn-cs"/>
              </a:rPr>
              <a:t>What puts people at risk for poor birth outcomes? </a:t>
            </a:r>
            <a:endParaRPr lang="en-US" sz="1400" kern="1200" dirty="0">
              <a:solidFill>
                <a:schemeClr val="tx1"/>
              </a:solidFill>
              <a:effectLst/>
              <a:latin typeface="+mn-lt"/>
              <a:ea typeface="+mn-ea"/>
              <a:cs typeface="+mn-cs"/>
            </a:endParaRPr>
          </a:p>
          <a:p>
            <a:pPr lvl="2"/>
            <a:r>
              <a:rPr lang="en-US" sz="1200" kern="1200" dirty="0">
                <a:solidFill>
                  <a:schemeClr val="tx1"/>
                </a:solidFill>
                <a:effectLst/>
                <a:latin typeface="+mn-lt"/>
                <a:ea typeface="+mn-ea"/>
                <a:cs typeface="+mn-cs"/>
              </a:rPr>
              <a:t>UTI, STD, High Blood Pressure, Underweight/Obesity, Diabetes, Blood clotting problems, Vaginal infections, Abnormal development in the fetus, Smoking, Alcohol/Drug use, Violence/abuse (physical, sexual, emotional,</a:t>
            </a:r>
            <a:r>
              <a:rPr lang="en-US" sz="1200" kern="1200" baseline="0" dirty="0">
                <a:solidFill>
                  <a:schemeClr val="tx1"/>
                </a:solidFill>
                <a:effectLst/>
                <a:latin typeface="+mn-lt"/>
                <a:ea typeface="+mn-ea"/>
                <a:cs typeface="+mn-cs"/>
              </a:rPr>
              <a:t> verbal</a:t>
            </a:r>
            <a:r>
              <a:rPr lang="en-US" sz="1200" kern="1200" dirty="0">
                <a:solidFill>
                  <a:schemeClr val="tx1"/>
                </a:solidFill>
                <a:effectLst/>
                <a:latin typeface="+mn-lt"/>
                <a:ea typeface="+mn-ea"/>
                <a:cs typeface="+mn-cs"/>
              </a:rPr>
              <a:t>), Lack of social support/resources, Stress, being without access to quality Health Care, etc.</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80E2FAF-2F3D-4AEF-BB60-6D5EF109AD2F}" type="slidenum">
              <a:rPr lang="en-US" smtClean="0"/>
              <a:t>24</a:t>
            </a:fld>
            <a:endParaRPr lang="en-US"/>
          </a:p>
        </p:txBody>
      </p:sp>
    </p:spTree>
    <p:extLst>
      <p:ext uri="{BB962C8B-B14F-4D97-AF65-F5344CB8AC3E}">
        <p14:creationId xmlns:p14="http://schemas.microsoft.com/office/powerpoint/2010/main" val="29923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25</a:t>
            </a:fld>
            <a:endParaRPr lang="en-US"/>
          </a:p>
        </p:txBody>
      </p:sp>
    </p:spTree>
    <p:extLst>
      <p:ext uri="{BB962C8B-B14F-4D97-AF65-F5344CB8AC3E}">
        <p14:creationId xmlns:p14="http://schemas.microsoft.com/office/powerpoint/2010/main" val="1988396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26</a:t>
            </a:fld>
            <a:endParaRPr lang="en-US"/>
          </a:p>
        </p:txBody>
      </p:sp>
    </p:spTree>
    <p:extLst>
      <p:ext uri="{BB962C8B-B14F-4D97-AF65-F5344CB8AC3E}">
        <p14:creationId xmlns:p14="http://schemas.microsoft.com/office/powerpoint/2010/main" val="3766118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 Desires Pregnancy</a:t>
            </a:r>
          </a:p>
          <a:p>
            <a:endParaRPr lang="en-US" dirty="0"/>
          </a:p>
          <a:p>
            <a:r>
              <a:rPr lang="en-US" dirty="0"/>
              <a:t>Your health before you become pregnant is critical for a healthy pregnancy and baby. If you want to get pregnant soon, a few things to consider are:</a:t>
            </a:r>
          </a:p>
          <a:p>
            <a:r>
              <a:rPr lang="en-US" dirty="0"/>
              <a:t>• Start taking folic acid or a prenatal vitamin daily</a:t>
            </a:r>
          </a:p>
          <a:p>
            <a:r>
              <a:rPr lang="en-US" dirty="0"/>
              <a:t>• Make sure any health conditions, such as asthma or diabetes, are being managed</a:t>
            </a:r>
          </a:p>
          <a:p>
            <a:r>
              <a:rPr lang="en-US" dirty="0"/>
              <a:t>• Ask if the medications you are taking are safe during pregnancy</a:t>
            </a:r>
          </a:p>
          <a:p>
            <a:r>
              <a:rPr lang="en-US" dirty="0"/>
              <a:t>It’s best for your body and the health of your next baby to wait about 18 months after giving birth to become pregnant again. Talk with your partner about your goals for pregnancy and what steps you can take to be as healthy as possible.</a:t>
            </a:r>
          </a:p>
          <a:p>
            <a:endParaRPr lang="en-US" dirty="0"/>
          </a:p>
          <a:p>
            <a:r>
              <a:rPr lang="en-US" dirty="0"/>
              <a:t>No – Does Not Desire Pregnancy</a:t>
            </a:r>
          </a:p>
          <a:p>
            <a:r>
              <a:rPr lang="en-US" dirty="0"/>
              <a:t>If you want to prevent pregnancy, there are many safe and effective birth control options. It’s important to learn about all birth control options so you can find the best method for your life and your body. Ask directions for how to use it and what to do if a mistake happens</a:t>
            </a:r>
          </a:p>
          <a:p>
            <a:endParaRPr lang="en-US" dirty="0"/>
          </a:p>
          <a:p>
            <a:r>
              <a:rPr lang="en-US" dirty="0"/>
              <a:t>Unsure/At Risk</a:t>
            </a:r>
          </a:p>
          <a:p>
            <a:r>
              <a:rPr lang="en-US" dirty="0"/>
              <a:t>“Whether or not you want to become pregnant talk to your health care provider today. Learn how to prepare for a healthy pregnancy and how to prevent pregnancy until you are ready.”</a:t>
            </a:r>
          </a:p>
          <a:p>
            <a:endParaRPr lang="en-US" dirty="0"/>
          </a:p>
        </p:txBody>
      </p:sp>
      <p:sp>
        <p:nvSpPr>
          <p:cNvPr id="4" name="Slide Number Placeholder 3"/>
          <p:cNvSpPr>
            <a:spLocks noGrp="1"/>
          </p:cNvSpPr>
          <p:nvPr>
            <p:ph type="sldNum" sz="quarter" idx="10"/>
          </p:nvPr>
        </p:nvSpPr>
        <p:spPr/>
        <p:txBody>
          <a:bodyPr/>
          <a:lstStyle/>
          <a:p>
            <a:fld id="{280E2FAF-2F3D-4AEF-BB60-6D5EF109AD2F}" type="slidenum">
              <a:rPr lang="en-US" smtClean="0"/>
              <a:t>27</a:t>
            </a:fld>
            <a:endParaRPr lang="en-US"/>
          </a:p>
        </p:txBody>
      </p:sp>
    </p:spTree>
    <p:extLst>
      <p:ext uri="{BB962C8B-B14F-4D97-AF65-F5344CB8AC3E}">
        <p14:creationId xmlns:p14="http://schemas.microsoft.com/office/powerpoint/2010/main" val="2394571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u="sng" kern="1200" dirty="0">
                <a:solidFill>
                  <a:schemeClr val="tx1"/>
                </a:solidFill>
                <a:effectLst/>
                <a:latin typeface="+mn-lt"/>
                <a:ea typeface="+mn-ea"/>
                <a:cs typeface="+mn-cs"/>
              </a:rPr>
              <a:t>What can we do together to help increase the rates of healthy birth outcomes?</a:t>
            </a:r>
            <a:endParaRPr lang="en-US" sz="14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Our program “It’s About You,” provides tools that may help incorporate </a:t>
            </a:r>
            <a:r>
              <a:rPr lang="en-US" sz="1200" kern="1200" dirty="0" err="1">
                <a:solidFill>
                  <a:schemeClr val="tx1"/>
                </a:solidFill>
                <a:effectLst/>
                <a:latin typeface="+mn-lt"/>
                <a:ea typeface="+mn-ea"/>
                <a:cs typeface="+mn-cs"/>
              </a:rPr>
              <a:t>interconception</a:t>
            </a:r>
            <a:r>
              <a:rPr lang="en-US" sz="1200" kern="1200" dirty="0">
                <a:solidFill>
                  <a:schemeClr val="tx1"/>
                </a:solidFill>
                <a:effectLst/>
                <a:latin typeface="+mn-lt"/>
                <a:ea typeface="+mn-ea"/>
                <a:cs typeface="+mn-cs"/>
              </a:rPr>
              <a:t> care into your (Head Start’s) regular routine.  These tools will help individuals set goals and create a healthy lifestyle.  If you take a look in your folders, you will see the different handouts we have; such as, goal setting booklets for adults and teens, “wellness” prescriptions, and on-the-go information regarding healthy food choices.</a:t>
            </a:r>
            <a:endParaRPr lang="en-US" sz="14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As we have taken a look at</a:t>
            </a:r>
            <a:r>
              <a:rPr lang="en-US" sz="1200" kern="1200" baseline="0" dirty="0">
                <a:solidFill>
                  <a:schemeClr val="tx1"/>
                </a:solidFill>
                <a:effectLst/>
                <a:latin typeface="+mn-lt"/>
                <a:ea typeface="+mn-ea"/>
                <a:cs typeface="+mn-cs"/>
              </a:rPr>
              <a:t> the FSW</a:t>
            </a:r>
            <a:r>
              <a:rPr lang="en-US" sz="1200" kern="1200" dirty="0">
                <a:solidFill>
                  <a:schemeClr val="tx1"/>
                </a:solidFill>
                <a:effectLst/>
                <a:latin typeface="+mn-lt"/>
                <a:ea typeface="+mn-ea"/>
                <a:cs typeface="+mn-cs"/>
              </a:rPr>
              <a:t> “Child Health Record Intake Packet,” we have highlighted the places where we’ve noticed a handful of already implemented questions regarding preconception/</a:t>
            </a:r>
            <a:r>
              <a:rPr lang="en-US" sz="1200" kern="1200" dirty="0" err="1">
                <a:solidFill>
                  <a:schemeClr val="tx1"/>
                </a:solidFill>
                <a:effectLst/>
                <a:latin typeface="+mn-lt"/>
                <a:ea typeface="+mn-ea"/>
                <a:cs typeface="+mn-cs"/>
              </a:rPr>
              <a:t>interconception</a:t>
            </a:r>
            <a:r>
              <a:rPr lang="en-US" sz="1200" kern="1200" dirty="0">
                <a:solidFill>
                  <a:schemeClr val="tx1"/>
                </a:solidFill>
                <a:effectLst/>
                <a:latin typeface="+mn-lt"/>
                <a:ea typeface="+mn-ea"/>
                <a:cs typeface="+mn-cs"/>
              </a:rPr>
              <a:t> health and care.  These questions can open up conversation between primary care providers and clients.  We encourage that all individuals converse with their primary care provider about past, current, and/or future pregnancies.  </a:t>
            </a:r>
            <a:endParaRPr lang="en-US" sz="14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Within the packet in your folders, we have provided an outline of research and information regarding how and why we should work together to make certain that all individuals are given an opportunity to receive care during the </a:t>
            </a:r>
            <a:r>
              <a:rPr lang="en-US" sz="1200" kern="1200" dirty="0" err="1">
                <a:solidFill>
                  <a:schemeClr val="tx1"/>
                </a:solidFill>
                <a:effectLst/>
                <a:latin typeface="+mn-lt"/>
                <a:ea typeface="+mn-ea"/>
                <a:cs typeface="+mn-cs"/>
              </a:rPr>
              <a:t>interconception</a:t>
            </a:r>
            <a:r>
              <a:rPr lang="en-US" sz="1200" kern="1200" dirty="0">
                <a:solidFill>
                  <a:schemeClr val="tx1"/>
                </a:solidFill>
                <a:effectLst/>
                <a:latin typeface="+mn-lt"/>
                <a:ea typeface="+mn-ea"/>
                <a:cs typeface="+mn-cs"/>
              </a:rPr>
              <a:t> period – especially throughout White Plains and Westchester County.  From this outline packet, we hope to create a toolkit to serve as a resource for the individuals you work with in the future.</a:t>
            </a:r>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80E2FAF-2F3D-4AEF-BB60-6D5EF109AD2F}" type="slidenum">
              <a:rPr lang="en-US" smtClean="0"/>
              <a:t>28</a:t>
            </a:fld>
            <a:endParaRPr lang="en-US"/>
          </a:p>
        </p:txBody>
      </p:sp>
    </p:spTree>
    <p:extLst>
      <p:ext uri="{BB962C8B-B14F-4D97-AF65-F5344CB8AC3E}">
        <p14:creationId xmlns:p14="http://schemas.microsoft.com/office/powerpoint/2010/main" val="22292189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29</a:t>
            </a:fld>
            <a:endParaRPr lang="en-US"/>
          </a:p>
        </p:txBody>
      </p:sp>
    </p:spTree>
    <p:extLst>
      <p:ext uri="{BB962C8B-B14F-4D97-AF65-F5344CB8AC3E}">
        <p14:creationId xmlns:p14="http://schemas.microsoft.com/office/powerpoint/2010/main" val="852633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37</a:t>
            </a:fld>
            <a:endParaRPr lang="en-US"/>
          </a:p>
        </p:txBody>
      </p:sp>
    </p:spTree>
    <p:extLst>
      <p:ext uri="{BB962C8B-B14F-4D97-AF65-F5344CB8AC3E}">
        <p14:creationId xmlns:p14="http://schemas.microsoft.com/office/powerpoint/2010/main" val="16091522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38</a:t>
            </a:fld>
            <a:endParaRPr lang="en-US"/>
          </a:p>
        </p:txBody>
      </p:sp>
    </p:spTree>
    <p:extLst>
      <p:ext uri="{BB962C8B-B14F-4D97-AF65-F5344CB8AC3E}">
        <p14:creationId xmlns:p14="http://schemas.microsoft.com/office/powerpoint/2010/main" val="3810959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97E9CE2-C94D-40FD-968C-C8C6301C3929}" type="slidenum">
              <a:rPr lang="en-US" smtClean="0"/>
              <a:pPr/>
              <a:t>3</a:t>
            </a:fld>
            <a:endParaRPr lang="en-US"/>
          </a:p>
        </p:txBody>
      </p:sp>
      <p:sp>
        <p:nvSpPr>
          <p:cNvPr id="97283" name="Rectangle 2"/>
          <p:cNvSpPr>
            <a:spLocks noGrp="1" noRot="1" noChangeAspect="1" noChangeArrowheads="1" noTextEdit="1"/>
          </p:cNvSpPr>
          <p:nvPr>
            <p:ph type="sldImg"/>
          </p:nvPr>
        </p:nvSpPr>
        <p:spPr>
          <a:xfrm>
            <a:off x="406400" y="696913"/>
            <a:ext cx="6197600" cy="3486150"/>
          </a:xfrm>
          <a:ln/>
        </p:spPr>
      </p:sp>
      <p:sp>
        <p:nvSpPr>
          <p:cNvPr id="972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0290160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39</a:t>
            </a:fld>
            <a:endParaRPr lang="en-US"/>
          </a:p>
        </p:txBody>
      </p:sp>
    </p:spTree>
    <p:extLst>
      <p:ext uri="{BB962C8B-B14F-4D97-AF65-F5344CB8AC3E}">
        <p14:creationId xmlns:p14="http://schemas.microsoft.com/office/powerpoint/2010/main" val="902701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40</a:t>
            </a:fld>
            <a:endParaRPr lang="en-US"/>
          </a:p>
        </p:txBody>
      </p:sp>
    </p:spTree>
    <p:extLst>
      <p:ext uri="{BB962C8B-B14F-4D97-AF65-F5344CB8AC3E}">
        <p14:creationId xmlns:p14="http://schemas.microsoft.com/office/powerpoint/2010/main" val="1633560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42</a:t>
            </a:fld>
            <a:endParaRPr lang="en-US"/>
          </a:p>
        </p:txBody>
      </p:sp>
    </p:spTree>
    <p:extLst>
      <p:ext uri="{BB962C8B-B14F-4D97-AF65-F5344CB8AC3E}">
        <p14:creationId xmlns:p14="http://schemas.microsoft.com/office/powerpoint/2010/main" val="32145690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43</a:t>
            </a:fld>
            <a:endParaRPr lang="en-US"/>
          </a:p>
        </p:txBody>
      </p:sp>
    </p:spTree>
    <p:extLst>
      <p:ext uri="{BB962C8B-B14F-4D97-AF65-F5344CB8AC3E}">
        <p14:creationId xmlns:p14="http://schemas.microsoft.com/office/powerpoint/2010/main" val="40759701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0E2FAF-2F3D-4AEF-BB60-6D5EF109AD2F}" type="slidenum">
              <a:rPr lang="en-US" smtClean="0"/>
              <a:t>44</a:t>
            </a:fld>
            <a:endParaRPr lang="en-US"/>
          </a:p>
        </p:txBody>
      </p:sp>
    </p:spTree>
    <p:extLst>
      <p:ext uri="{BB962C8B-B14F-4D97-AF65-F5344CB8AC3E}">
        <p14:creationId xmlns:p14="http://schemas.microsoft.com/office/powerpoint/2010/main" val="2650445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36600" indent="-282575">
              <a:spcBef>
                <a:spcPct val="30000"/>
              </a:spcBef>
              <a:defRPr sz="1200">
                <a:solidFill>
                  <a:schemeClr val="tx1"/>
                </a:solidFill>
                <a:latin typeface="Calibri" panose="020F0502020204030204" pitchFamily="34" charset="0"/>
                <a:ea typeface="MS PGothic" panose="020B0600070205080204" pitchFamily="34" charset="-128"/>
              </a:defRPr>
            </a:lvl2pPr>
            <a:lvl3pPr marL="1133475" indent="-225425">
              <a:spcBef>
                <a:spcPct val="30000"/>
              </a:spcBef>
              <a:defRPr sz="1200">
                <a:solidFill>
                  <a:schemeClr val="tx1"/>
                </a:solidFill>
                <a:latin typeface="Calibri" panose="020F0502020204030204" pitchFamily="34" charset="0"/>
                <a:ea typeface="MS PGothic" panose="020B0600070205080204" pitchFamily="34" charset="-128"/>
              </a:defRPr>
            </a:lvl3pPr>
            <a:lvl4pPr marL="1585913" indent="-225425">
              <a:spcBef>
                <a:spcPct val="30000"/>
              </a:spcBef>
              <a:defRPr sz="1200">
                <a:solidFill>
                  <a:schemeClr val="tx1"/>
                </a:solidFill>
                <a:latin typeface="Calibri" panose="020F0502020204030204" pitchFamily="34" charset="0"/>
                <a:ea typeface="MS PGothic" panose="020B0600070205080204" pitchFamily="34" charset="-128"/>
              </a:defRPr>
            </a:lvl4pPr>
            <a:lvl5pPr marL="2039938" indent="-225425">
              <a:spcBef>
                <a:spcPct val="30000"/>
              </a:spcBef>
              <a:defRPr sz="1200">
                <a:solidFill>
                  <a:schemeClr val="tx1"/>
                </a:solidFill>
                <a:latin typeface="Calibri" panose="020F0502020204030204" pitchFamily="34" charset="0"/>
                <a:ea typeface="MS PGothic" panose="020B0600070205080204" pitchFamily="34" charset="-128"/>
              </a:defRPr>
            </a:lvl5pPr>
            <a:lvl6pPr marL="2497138" indent="-22542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54338" indent="-22542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11538" indent="-22542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68738" indent="-225425"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1F3CB43-BC11-4F31-A580-E41A76856DA8}" type="slidenum">
              <a:rPr lang="en-US" altLang="en-US"/>
              <a:pPr>
                <a:spcBef>
                  <a:spcPct val="0"/>
                </a:spcBef>
              </a:pPr>
              <a:t>4</a:t>
            </a:fld>
            <a:endParaRPr lang="en-US" altLang="en-US"/>
          </a:p>
        </p:txBody>
      </p:sp>
    </p:spTree>
    <p:extLst>
      <p:ext uri="{BB962C8B-B14F-4D97-AF65-F5344CB8AC3E}">
        <p14:creationId xmlns:p14="http://schemas.microsoft.com/office/powerpoint/2010/main" val="4293772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5</a:t>
            </a:fld>
            <a:endParaRPr lang="en-US"/>
          </a:p>
        </p:txBody>
      </p:sp>
    </p:spTree>
    <p:extLst>
      <p:ext uri="{BB962C8B-B14F-4D97-AF65-F5344CB8AC3E}">
        <p14:creationId xmlns:p14="http://schemas.microsoft.com/office/powerpoint/2010/main" val="1008789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6</a:t>
            </a:fld>
            <a:endParaRPr lang="en-US"/>
          </a:p>
        </p:txBody>
      </p:sp>
    </p:spTree>
    <p:extLst>
      <p:ext uri="{BB962C8B-B14F-4D97-AF65-F5344CB8AC3E}">
        <p14:creationId xmlns:p14="http://schemas.microsoft.com/office/powerpoint/2010/main" val="1519299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11111"/>
                </a:solidFill>
                <a:effectLst/>
                <a:latin typeface="Source Sans Pro"/>
              </a:rPr>
              <a:t>The National Preconception Health and Health Care (PCHHC) is a public-private partnership of over 70 organizations focused on improving the health of young women and men and any children they may choose to have. </a:t>
            </a:r>
            <a:r>
              <a:rPr lang="en-US" sz="1800" b="1" i="0" baseline="0" dirty="0">
                <a:solidFill>
                  <a:srgbClr val="111111"/>
                </a:solidFill>
                <a:effectLst/>
                <a:latin typeface="Source Sans Pro"/>
              </a:rPr>
              <a:t>The vision is that</a:t>
            </a:r>
            <a:r>
              <a:rPr lang="en-US" sz="1800" b="1" i="1" baseline="0" dirty="0">
                <a:solidFill>
                  <a:srgbClr val="111111"/>
                </a:solidFill>
                <a:effectLst/>
                <a:latin typeface="Source Sans Pro"/>
              </a:rPr>
              <a:t> all women and men of reproductive age will achieve optimal health and wellness, fostering a healthy life course for them and any children they may have.</a:t>
            </a:r>
            <a:endParaRPr lang="en-US" sz="1800" b="1" i="0" baseline="0" dirty="0">
              <a:solidFill>
                <a:srgbClr val="111111"/>
              </a:solidFill>
              <a:effectLst/>
              <a:latin typeface="Source Sans Pro"/>
            </a:endParaRPr>
          </a:p>
          <a:p>
            <a:pPr algn="l"/>
            <a:r>
              <a:rPr lang="en-US" b="0" i="0" dirty="0">
                <a:solidFill>
                  <a:srgbClr val="111111"/>
                </a:solidFill>
                <a:effectLst/>
                <a:latin typeface="Source Sans Pro"/>
              </a:rPr>
              <a:t>The Initiative’s Goals are to…</a:t>
            </a:r>
          </a:p>
          <a:p>
            <a:pPr algn="l">
              <a:buFont typeface="Arial" panose="020B0604020202020204" pitchFamily="34" charset="0"/>
              <a:buChar char="•"/>
            </a:pPr>
            <a:r>
              <a:rPr lang="en-US" b="0" i="0" dirty="0">
                <a:solidFill>
                  <a:srgbClr val="111111"/>
                </a:solidFill>
                <a:effectLst/>
                <a:latin typeface="Source Sans Pro"/>
              </a:rPr>
              <a:t>Improve the knowledge, attitudes and behaviors of men and women related to preconception health</a:t>
            </a:r>
          </a:p>
          <a:p>
            <a:pPr algn="l">
              <a:buFont typeface="Arial" panose="020B0604020202020204" pitchFamily="34" charset="0"/>
              <a:buChar char="•"/>
            </a:pPr>
            <a:r>
              <a:rPr lang="en-US" b="0" i="0" dirty="0">
                <a:solidFill>
                  <a:srgbClr val="111111"/>
                </a:solidFill>
                <a:effectLst/>
                <a:latin typeface="Source Sans Pro"/>
              </a:rPr>
              <a:t>All pregnancies are intended and planned</a:t>
            </a:r>
          </a:p>
          <a:p>
            <a:pPr algn="l">
              <a:buFont typeface="Arial" panose="020B0604020202020204" pitchFamily="34" charset="0"/>
              <a:buChar char="•"/>
            </a:pPr>
            <a:r>
              <a:rPr lang="en-US" b="0" i="0" dirty="0">
                <a:solidFill>
                  <a:srgbClr val="111111"/>
                </a:solidFill>
                <a:effectLst/>
                <a:latin typeface="Source Sans Pro"/>
              </a:rPr>
              <a:t>Build health equity and eliminate disparities in birth outcomes</a:t>
            </a:r>
          </a:p>
          <a:p>
            <a:pPr algn="l">
              <a:buFont typeface="Arial" panose="020B0604020202020204" pitchFamily="34" charset="0"/>
              <a:buChar char="•"/>
            </a:pPr>
            <a:r>
              <a:rPr lang="en-US" b="0" i="0" dirty="0">
                <a:solidFill>
                  <a:srgbClr val="111111"/>
                </a:solidFill>
                <a:effectLst/>
                <a:latin typeface="Source Sans Pro"/>
              </a:rPr>
              <a:t>Ensure that all women and men of reproductive age receive quality services that enable them to achieve high levels of wellness, minimize risks and enter any pregnancy they might have in optimal health</a:t>
            </a:r>
          </a:p>
          <a:p>
            <a:pPr algn="l">
              <a:buFont typeface="Arial" panose="020B0604020202020204" pitchFamily="34" charset="0"/>
              <a:buChar char="•"/>
            </a:pPr>
            <a:r>
              <a:rPr lang="en-US" b="0" i="0" dirty="0">
                <a:solidFill>
                  <a:srgbClr val="111111"/>
                </a:solidFill>
                <a:effectLst/>
                <a:latin typeface="Source Sans Pro"/>
              </a:rPr>
              <a:t>Reduce risks among women who have had a prior adverse maternal, fetal or infant outcome through interventions during the postpartum / </a:t>
            </a:r>
            <a:r>
              <a:rPr lang="en-US" b="0" i="0" dirty="0" err="1">
                <a:solidFill>
                  <a:srgbClr val="111111"/>
                </a:solidFill>
                <a:effectLst/>
                <a:latin typeface="Source Sans Pro"/>
              </a:rPr>
              <a:t>interconception</a:t>
            </a:r>
            <a:r>
              <a:rPr lang="en-US" b="0" i="0" dirty="0">
                <a:solidFill>
                  <a:srgbClr val="111111"/>
                </a:solidFill>
                <a:effectLst/>
                <a:latin typeface="Source Sans Pro"/>
              </a:rPr>
              <a:t> period</a:t>
            </a:r>
          </a:p>
          <a:p>
            <a:pPr algn="l"/>
            <a:r>
              <a:rPr lang="en-US" b="0" i="0" dirty="0">
                <a:solidFill>
                  <a:srgbClr val="111111"/>
                </a:solidFill>
                <a:effectLst/>
                <a:latin typeface="Source Sans Pro"/>
              </a:rPr>
              <a:t>PCHHC is coordinated by the </a:t>
            </a:r>
            <a:r>
              <a:rPr lang="en-US" b="0" i="0" u="sng" dirty="0">
                <a:solidFill>
                  <a:srgbClr val="00A99F"/>
                </a:solidFill>
                <a:effectLst/>
                <a:latin typeface="Source Sans Pro"/>
                <a:hlinkClick r:id="rId3"/>
              </a:rPr>
              <a:t>Center for Maternal and Infant Health</a:t>
            </a:r>
            <a:r>
              <a:rPr lang="en-US" b="0" i="0" dirty="0">
                <a:solidFill>
                  <a:srgbClr val="111111"/>
                </a:solidFill>
                <a:effectLst/>
                <a:latin typeface="Source Sans Pro"/>
              </a:rPr>
              <a:t>, housed within the School of Medicine at UNC at Chapel Hill. Support for the Initiative’s core operations is provided by the Centers for Disease Control and Prevention. Currently, the Initiative also has support from the W.K. Kellogg Foundation. As the Initiative seeks to expand its work, additional funding partners are needed.</a:t>
            </a:r>
          </a:p>
          <a:p>
            <a:endParaRPr lang="en-US" dirty="0"/>
          </a:p>
        </p:txBody>
      </p:sp>
      <p:sp>
        <p:nvSpPr>
          <p:cNvPr id="4" name="Slide Number Placeholder 3"/>
          <p:cNvSpPr>
            <a:spLocks noGrp="1"/>
          </p:cNvSpPr>
          <p:nvPr>
            <p:ph type="sldNum" sz="quarter" idx="10"/>
          </p:nvPr>
        </p:nvSpPr>
        <p:spPr/>
        <p:txBody>
          <a:bodyPr/>
          <a:lstStyle/>
          <a:p>
            <a:fld id="{280E2FAF-2F3D-4AEF-BB60-6D5EF109AD2F}" type="slidenum">
              <a:rPr lang="en-US" smtClean="0"/>
              <a:t>7</a:t>
            </a:fld>
            <a:endParaRPr lang="en-US"/>
          </a:p>
        </p:txBody>
      </p:sp>
    </p:spTree>
    <p:extLst>
      <p:ext uri="{BB962C8B-B14F-4D97-AF65-F5344CB8AC3E}">
        <p14:creationId xmlns:p14="http://schemas.microsoft.com/office/powerpoint/2010/main" val="1965501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11111"/>
                </a:solidFill>
                <a:effectLst/>
                <a:latin typeface="Source Sans Pro"/>
              </a:rPr>
              <a:t>The National Preconception Health and Health Care (PCHHC) is a public-private partnership of over 70 organizations focused on improving the health of young women and men and any children they may choose to have. </a:t>
            </a:r>
            <a:r>
              <a:rPr lang="en-US" sz="1800" b="1" i="0" baseline="0" dirty="0">
                <a:solidFill>
                  <a:srgbClr val="111111"/>
                </a:solidFill>
                <a:effectLst/>
                <a:latin typeface="Source Sans Pro"/>
              </a:rPr>
              <a:t>The vision is that</a:t>
            </a:r>
            <a:r>
              <a:rPr lang="en-US" sz="1800" b="1" i="1" baseline="0" dirty="0">
                <a:solidFill>
                  <a:srgbClr val="111111"/>
                </a:solidFill>
                <a:effectLst/>
                <a:latin typeface="Source Sans Pro"/>
              </a:rPr>
              <a:t> all women and men of reproductive age will achieve optimal health and wellness, fostering a healthy life course for them and any children they may have.</a:t>
            </a:r>
            <a:endParaRPr lang="en-US" sz="1800" b="1" i="0" baseline="0" dirty="0">
              <a:solidFill>
                <a:srgbClr val="111111"/>
              </a:solidFill>
              <a:effectLst/>
              <a:latin typeface="Source Sans Pro"/>
            </a:endParaRPr>
          </a:p>
          <a:p>
            <a:pPr algn="l"/>
            <a:r>
              <a:rPr lang="en-US" b="0" i="0" dirty="0">
                <a:solidFill>
                  <a:srgbClr val="111111"/>
                </a:solidFill>
                <a:effectLst/>
                <a:latin typeface="Source Sans Pro"/>
              </a:rPr>
              <a:t>The Initiative’s Goals are to…</a:t>
            </a:r>
          </a:p>
          <a:p>
            <a:pPr algn="l">
              <a:buFont typeface="Arial" panose="020B0604020202020204" pitchFamily="34" charset="0"/>
              <a:buChar char="•"/>
            </a:pPr>
            <a:r>
              <a:rPr lang="en-US" b="0" i="0" dirty="0">
                <a:solidFill>
                  <a:srgbClr val="111111"/>
                </a:solidFill>
                <a:effectLst/>
                <a:latin typeface="Source Sans Pro"/>
              </a:rPr>
              <a:t>Improve the knowledge, attitudes and behaviors of men and women related to preconception health</a:t>
            </a:r>
          </a:p>
          <a:p>
            <a:pPr algn="l">
              <a:buFont typeface="Arial" panose="020B0604020202020204" pitchFamily="34" charset="0"/>
              <a:buChar char="•"/>
            </a:pPr>
            <a:r>
              <a:rPr lang="en-US" b="0" i="0" dirty="0">
                <a:solidFill>
                  <a:srgbClr val="111111"/>
                </a:solidFill>
                <a:effectLst/>
                <a:latin typeface="Source Sans Pro"/>
              </a:rPr>
              <a:t>All pregnancies are intended and planned</a:t>
            </a:r>
          </a:p>
          <a:p>
            <a:pPr algn="l">
              <a:buFont typeface="Arial" panose="020B0604020202020204" pitchFamily="34" charset="0"/>
              <a:buChar char="•"/>
            </a:pPr>
            <a:r>
              <a:rPr lang="en-US" b="0" i="0" dirty="0">
                <a:solidFill>
                  <a:srgbClr val="111111"/>
                </a:solidFill>
                <a:effectLst/>
                <a:latin typeface="Source Sans Pro"/>
              </a:rPr>
              <a:t>Build health equity and eliminate disparities in birth outcomes</a:t>
            </a:r>
          </a:p>
          <a:p>
            <a:pPr algn="l">
              <a:buFont typeface="Arial" panose="020B0604020202020204" pitchFamily="34" charset="0"/>
              <a:buChar char="•"/>
            </a:pPr>
            <a:r>
              <a:rPr lang="en-US" b="0" i="0" dirty="0">
                <a:solidFill>
                  <a:srgbClr val="111111"/>
                </a:solidFill>
                <a:effectLst/>
                <a:latin typeface="Source Sans Pro"/>
              </a:rPr>
              <a:t>Ensure that all women and men of reproductive age receive quality services that enable them to achieve high levels of wellness, minimize risks and enter any pregnancy they might have in optimal health</a:t>
            </a:r>
          </a:p>
          <a:p>
            <a:pPr algn="l">
              <a:buFont typeface="Arial" panose="020B0604020202020204" pitchFamily="34" charset="0"/>
              <a:buChar char="•"/>
            </a:pPr>
            <a:r>
              <a:rPr lang="en-US" b="0" i="0" dirty="0">
                <a:solidFill>
                  <a:srgbClr val="111111"/>
                </a:solidFill>
                <a:effectLst/>
                <a:latin typeface="Source Sans Pro"/>
              </a:rPr>
              <a:t>Reduce risks among women who have had a prior adverse maternal, fetal or infant outcome through interventions during the postpartum / </a:t>
            </a:r>
            <a:r>
              <a:rPr lang="en-US" b="0" i="0" dirty="0" err="1">
                <a:solidFill>
                  <a:srgbClr val="111111"/>
                </a:solidFill>
                <a:effectLst/>
                <a:latin typeface="Source Sans Pro"/>
              </a:rPr>
              <a:t>interconception</a:t>
            </a:r>
            <a:r>
              <a:rPr lang="en-US" b="0" i="0" dirty="0">
                <a:solidFill>
                  <a:srgbClr val="111111"/>
                </a:solidFill>
                <a:effectLst/>
                <a:latin typeface="Source Sans Pro"/>
              </a:rPr>
              <a:t> period</a:t>
            </a:r>
          </a:p>
          <a:p>
            <a:pPr algn="l"/>
            <a:r>
              <a:rPr lang="en-US" b="0" i="0" dirty="0">
                <a:solidFill>
                  <a:srgbClr val="111111"/>
                </a:solidFill>
                <a:effectLst/>
                <a:latin typeface="Source Sans Pro"/>
              </a:rPr>
              <a:t>PCHHC is coordinated by the </a:t>
            </a:r>
            <a:r>
              <a:rPr lang="en-US" b="0" i="0" u="sng" dirty="0">
                <a:solidFill>
                  <a:srgbClr val="00A99F"/>
                </a:solidFill>
                <a:effectLst/>
                <a:latin typeface="Source Sans Pro"/>
                <a:hlinkClick r:id="rId3"/>
              </a:rPr>
              <a:t>Center for Maternal and Infant Health</a:t>
            </a:r>
            <a:r>
              <a:rPr lang="en-US" b="0" i="0" dirty="0">
                <a:solidFill>
                  <a:srgbClr val="111111"/>
                </a:solidFill>
                <a:effectLst/>
                <a:latin typeface="Source Sans Pro"/>
              </a:rPr>
              <a:t>, housed within the School of Medicine at UNC at Chapel Hill. Support for the Initiative’s core operations is provided by the Centers for Disease Control and Prevention. Currently, the Initiative also has support from the W.K. Kellogg Foundation. As the Initiative seeks to expand its work, additional funding partners are needed.</a:t>
            </a:r>
          </a:p>
          <a:p>
            <a:endParaRPr lang="en-US" dirty="0"/>
          </a:p>
        </p:txBody>
      </p:sp>
      <p:sp>
        <p:nvSpPr>
          <p:cNvPr id="4" name="Slide Number Placeholder 3"/>
          <p:cNvSpPr>
            <a:spLocks noGrp="1"/>
          </p:cNvSpPr>
          <p:nvPr>
            <p:ph type="sldNum" sz="quarter" idx="10"/>
          </p:nvPr>
        </p:nvSpPr>
        <p:spPr/>
        <p:txBody>
          <a:bodyPr/>
          <a:lstStyle/>
          <a:p>
            <a:fld id="{280E2FAF-2F3D-4AEF-BB60-6D5EF109AD2F}" type="slidenum">
              <a:rPr lang="en-US" smtClean="0"/>
              <a:t>8</a:t>
            </a:fld>
            <a:endParaRPr lang="en-US"/>
          </a:p>
        </p:txBody>
      </p:sp>
    </p:spTree>
    <p:extLst>
      <p:ext uri="{BB962C8B-B14F-4D97-AF65-F5344CB8AC3E}">
        <p14:creationId xmlns:p14="http://schemas.microsoft.com/office/powerpoint/2010/main" val="2806768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0E2FAF-2F3D-4AEF-BB60-6D5EF109AD2F}" type="slidenum">
              <a:rPr lang="en-US" smtClean="0"/>
              <a:t>9</a:t>
            </a:fld>
            <a:endParaRPr lang="en-US"/>
          </a:p>
        </p:txBody>
      </p:sp>
    </p:spTree>
    <p:extLst>
      <p:ext uri="{BB962C8B-B14F-4D97-AF65-F5344CB8AC3E}">
        <p14:creationId xmlns:p14="http://schemas.microsoft.com/office/powerpoint/2010/main" val="2511144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DAB1EB9-57A4-4B62-9C34-2A2CE7A5996B}"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1587B-D996-4AEB-8309-9B705D19DDD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B1EB9-57A4-4B62-9C34-2A2CE7A5996B}"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1587B-D996-4AEB-8309-9B705D19DDD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FDAB1EB9-57A4-4B62-9C34-2A2CE7A5996B}"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1587B-D996-4AEB-8309-9B705D19DDD1}"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9200" y="1447801"/>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590BC51-679D-4F58-9113-E9CCFCF5343B}"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0064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70133"/>
            <a:ext cx="109728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609600" y="541713"/>
            <a:ext cx="7620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31200" y="2438400"/>
            <a:ext cx="32512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a:xfrm>
            <a:off x="3556000" y="6356351"/>
            <a:ext cx="7518400" cy="365125"/>
          </a:xfrm>
        </p:spPr>
        <p:txBody>
          <a:bodyPr/>
          <a:lstStyle>
            <a:lvl1pPr>
              <a:defRPr sz="900"/>
            </a:lvl1pPr>
          </a:lstStyle>
          <a:p>
            <a:r>
              <a:rPr lang="en-US" dirty="0"/>
              <a:t>Copyright © 2009 </a:t>
            </a:r>
            <a:r>
              <a:rPr lang="en-US" dirty="0" err="1"/>
              <a:t>Wolters</a:t>
            </a:r>
            <a:r>
              <a:rPr lang="en-US" dirty="0"/>
              <a:t> </a:t>
            </a:r>
            <a:r>
              <a:rPr lang="en-US" dirty="0" err="1"/>
              <a:t>Kluwer</a:t>
            </a:r>
            <a:r>
              <a:rPr lang="en-US" dirty="0"/>
              <a:t>. Published by Lippincott Williams &amp; Wilkins.</a:t>
            </a:r>
          </a:p>
        </p:txBody>
      </p:sp>
      <p:sp>
        <p:nvSpPr>
          <p:cNvPr id="7" name="Slide Number Placeholder 6"/>
          <p:cNvSpPr>
            <a:spLocks noGrp="1"/>
          </p:cNvSpPr>
          <p:nvPr>
            <p:ph type="sldNum" sz="quarter" idx="12"/>
          </p:nvPr>
        </p:nvSpPr>
        <p:spPr>
          <a:xfrm>
            <a:off x="11074400" y="6356351"/>
            <a:ext cx="508000" cy="365125"/>
          </a:xfrm>
        </p:spPr>
        <p:txBody>
          <a:bodyPr/>
          <a:lstStyle>
            <a:lvl1pPr>
              <a:defRPr sz="900"/>
            </a:lvl1pPr>
          </a:lstStyle>
          <a:p>
            <a:fld id="{27A13296-8103-46F4-BA41-F532E14F2100}" type="slidenum">
              <a:rPr lang="en-US" smtClean="0"/>
              <a:pPr/>
              <a:t>‹#›</a:t>
            </a:fld>
            <a:endParaRPr lang="en-US" dirty="0"/>
          </a:p>
        </p:txBody>
      </p:sp>
      <p:sp>
        <p:nvSpPr>
          <p:cNvPr id="9" name="Text Placeholder 3"/>
          <p:cNvSpPr>
            <a:spLocks noGrp="1"/>
          </p:cNvSpPr>
          <p:nvPr>
            <p:ph type="body" sz="half" idx="13"/>
          </p:nvPr>
        </p:nvSpPr>
        <p:spPr>
          <a:xfrm>
            <a:off x="8331200" y="550652"/>
            <a:ext cx="32512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01" y="6324600"/>
            <a:ext cx="1663700" cy="304800"/>
          </a:xfrm>
          <a:prstGeom prst="rect">
            <a:avLst/>
          </a:prstGeom>
        </p:spPr>
      </p:pic>
    </p:spTree>
    <p:extLst>
      <p:ext uri="{BB962C8B-B14F-4D97-AF65-F5344CB8AC3E}">
        <p14:creationId xmlns:p14="http://schemas.microsoft.com/office/powerpoint/2010/main" val="4054883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70133"/>
            <a:ext cx="10972800" cy="338328"/>
          </a:xfrm>
        </p:spPr>
        <p:txBody>
          <a:bodyPr anchor="b">
            <a:normAutofit/>
          </a:bodyPr>
          <a:lstStyle>
            <a:lvl1pPr algn="ctr">
              <a:defRPr sz="1800" b="1"/>
            </a:lvl1pPr>
          </a:lstStyle>
          <a:p>
            <a:r>
              <a:rPr lang="en-US" dirty="0"/>
              <a:t>Click to edit Master title style</a:t>
            </a:r>
          </a:p>
        </p:txBody>
      </p:sp>
      <p:sp>
        <p:nvSpPr>
          <p:cNvPr id="3" name="Picture Placeholder 2"/>
          <p:cNvSpPr>
            <a:spLocks noGrp="1"/>
          </p:cNvSpPr>
          <p:nvPr>
            <p:ph type="pic" idx="1"/>
          </p:nvPr>
        </p:nvSpPr>
        <p:spPr>
          <a:xfrm>
            <a:off x="609600" y="541713"/>
            <a:ext cx="7620000" cy="5715000"/>
          </a:xfrm>
          <a:ln>
            <a:solidFill>
              <a:schemeClr val="tx1">
                <a:lumMod val="50000"/>
                <a:lumOff val="50000"/>
              </a:schemeClr>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31200" y="2438400"/>
            <a:ext cx="3251200" cy="3812703"/>
          </a:xfrm>
        </p:spPr>
        <p:txBody>
          <a:bodyPr anchor="b" anchorCtr="0">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a:xfrm>
            <a:off x="3556000" y="6356351"/>
            <a:ext cx="7518400" cy="365125"/>
          </a:xfrm>
        </p:spPr>
        <p:txBody>
          <a:bodyPr/>
          <a:lstStyle>
            <a:lvl1pPr>
              <a:defRPr sz="900"/>
            </a:lvl1pPr>
          </a:lstStyle>
          <a:p>
            <a:r>
              <a:rPr lang="en-US" dirty="0"/>
              <a:t>Copyright © 2009 </a:t>
            </a:r>
            <a:r>
              <a:rPr lang="en-US" dirty="0" err="1"/>
              <a:t>Wolters</a:t>
            </a:r>
            <a:r>
              <a:rPr lang="en-US" dirty="0"/>
              <a:t> </a:t>
            </a:r>
            <a:r>
              <a:rPr lang="en-US" dirty="0" err="1"/>
              <a:t>Kluwer</a:t>
            </a:r>
            <a:r>
              <a:rPr lang="en-US" dirty="0"/>
              <a:t>. Published by Lippincott Williams &amp; Wilkins.</a:t>
            </a:r>
          </a:p>
        </p:txBody>
      </p:sp>
      <p:sp>
        <p:nvSpPr>
          <p:cNvPr id="7" name="Slide Number Placeholder 6"/>
          <p:cNvSpPr>
            <a:spLocks noGrp="1"/>
          </p:cNvSpPr>
          <p:nvPr>
            <p:ph type="sldNum" sz="quarter" idx="12"/>
          </p:nvPr>
        </p:nvSpPr>
        <p:spPr>
          <a:xfrm>
            <a:off x="11074400" y="6356351"/>
            <a:ext cx="508000" cy="365125"/>
          </a:xfrm>
        </p:spPr>
        <p:txBody>
          <a:bodyPr/>
          <a:lstStyle>
            <a:lvl1pPr>
              <a:defRPr sz="900"/>
            </a:lvl1pPr>
          </a:lstStyle>
          <a:p>
            <a:fld id="{27A13296-8103-46F4-BA41-F532E14F2100}" type="slidenum">
              <a:rPr lang="en-US" smtClean="0"/>
              <a:pPr/>
              <a:t>‹#›</a:t>
            </a:fld>
            <a:endParaRPr lang="en-US" dirty="0"/>
          </a:p>
        </p:txBody>
      </p:sp>
      <p:sp>
        <p:nvSpPr>
          <p:cNvPr id="9" name="Text Placeholder 3"/>
          <p:cNvSpPr>
            <a:spLocks noGrp="1"/>
          </p:cNvSpPr>
          <p:nvPr>
            <p:ph type="body" sz="half" idx="13"/>
          </p:nvPr>
        </p:nvSpPr>
        <p:spPr>
          <a:xfrm>
            <a:off x="8331200" y="550652"/>
            <a:ext cx="3251200" cy="1831502"/>
          </a:xfrm>
        </p:spPr>
        <p:txBody>
          <a:bodyPr>
            <a:normAutofit/>
          </a:bodyPr>
          <a:lstStyle>
            <a:lvl1pPr marL="0" indent="0">
              <a:buNone/>
              <a:defRPr sz="1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101" y="6324600"/>
            <a:ext cx="1663700" cy="304800"/>
          </a:xfrm>
          <a:prstGeom prst="rect">
            <a:avLst/>
          </a:prstGeom>
        </p:spPr>
      </p:pic>
    </p:spTree>
    <p:extLst>
      <p:ext uri="{BB962C8B-B14F-4D97-AF65-F5344CB8AC3E}">
        <p14:creationId xmlns:p14="http://schemas.microsoft.com/office/powerpoint/2010/main" val="333427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B1EB9-57A4-4B62-9C34-2A2CE7A5996B}"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1587B-D996-4AEB-8309-9B705D19DDD1}"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9319" y="407417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B1EB9-57A4-4B62-9C34-2A2CE7A5996B}" type="datetimeFigureOut">
              <a:rPr lang="en-US" smtClean="0"/>
              <a:t>3/25/2019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71587B-D996-4AEB-8309-9B705D19DDD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FDAB1EB9-57A4-4B62-9C34-2A2CE7A5996B}"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71587B-D996-4AEB-8309-9B705D19DDD1}"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3110" y="3429001"/>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3429001"/>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DAB1EB9-57A4-4B62-9C34-2A2CE7A5996B}" type="datetimeFigureOut">
              <a:rPr lang="en-US" smtClean="0"/>
              <a:t>3/25/2019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71587B-D996-4AEB-8309-9B705D19DDD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B1EB9-57A4-4B62-9C34-2A2CE7A5996B}" type="datetimeFigureOut">
              <a:rPr lang="en-US" smtClean="0"/>
              <a:t>3/25/2019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71587B-D996-4AEB-8309-9B705D19DDD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FDAB1EB9-57A4-4B62-9C34-2A2CE7A5996B}" type="datetimeFigureOut">
              <a:rPr lang="en-US" smtClean="0"/>
              <a:t>3/25/2019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71587B-D996-4AEB-8309-9B705D19DDD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DAB1EB9-57A4-4B62-9C34-2A2CE7A5996B}"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71587B-D996-4AEB-8309-9B705D19DDD1}" type="slidenum">
              <a:rPr lang="en-US" smtClean="0"/>
              <a:t>‹#›</a:t>
            </a:fld>
            <a:endParaRPr lang="en-US"/>
          </a:p>
        </p:txBody>
      </p:sp>
      <p:sp>
        <p:nvSpPr>
          <p:cNvPr id="4" name="Text Placeholder 3"/>
          <p:cNvSpPr>
            <a:spLocks noGrp="1"/>
          </p:cNvSpPr>
          <p:nvPr>
            <p:ph type="body" sz="half" idx="2"/>
          </p:nvPr>
        </p:nvSpPr>
        <p:spPr>
          <a:xfrm>
            <a:off x="1219200" y="3581401"/>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8874" y="338667"/>
            <a:ext cx="5083527"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2"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B1EB9-57A4-4B62-9C34-2A2CE7A5996B}"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71587B-D996-4AEB-8309-9B705D19DDD1}"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FDAB1EB9-57A4-4B62-9C34-2A2CE7A5996B}" type="datetimeFigureOut">
              <a:rPr lang="en-US" smtClean="0"/>
              <a:t>3/25/2019</a:t>
            </a:fld>
            <a:endParaRPr lang="en-US"/>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0A71587B-D996-4AEB-8309-9B705D19DDD1}" type="slidenum">
              <a:rPr lang="en-US" smtClean="0"/>
              <a:t>‹#›</a:t>
            </a:fld>
            <a:endParaRPr lang="en-US"/>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hyperlink" Target="https://journals.lww.com/greenjournal/Fulltext/2016/05000/Health_Care_System_Measures_to_Advance.8.aspx" TargetMode="External"/><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journals.lww.com/greenjournal/Fulltext/2016/05000/Health_Care_System_Measures_to_Advance.8.aspx" TargetMode="External"/><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4.jpeg"/><Relationship Id="rId4" Type="http://schemas.openxmlformats.org/officeDocument/2006/relationships/image" Target="../media/image27.jpeg"/><Relationship Id="rId9"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6.png"/><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7.pn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38.png"/><Relationship Id="rId4" Type="http://schemas.openxmlformats.org/officeDocument/2006/relationships/image" Target="../media/image20.pn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12"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phtc-online.org/catalog/pch/" TargetMode="External"/><Relationship Id="rId7"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hyperlink" Target="http://showyourlovetoday.com/" TargetMode="External"/><Relationship Id="rId4" Type="http://schemas.openxmlformats.org/officeDocument/2006/relationships/hyperlink" Target="https://www.womenshealth.gov/pregnancy/you-get-pregnant/preconception-health" TargetMode="External"/><Relationship Id="rId9"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hyperlink" Target="https://www.prematurityprevention.org/Hom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4.jpeg"/><Relationship Id="rId4" Type="http://schemas.openxmlformats.org/officeDocument/2006/relationships/hyperlink" Target="https://beforeandbeyond.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9.emf"/><Relationship Id="rId5" Type="http://schemas.openxmlformats.org/officeDocument/2006/relationships/oleObject" Target="../embeddings/oleObject1.bin"/><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hyperlink" Target="http://www.lhvpn.net/" TargetMode="External"/><Relationship Id="rId4" Type="http://schemas.openxmlformats.org/officeDocument/2006/relationships/hyperlink" Target="mailto:hunter-grantc@lhvpn.net"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beforeandbeyond.org/about/"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beforeandbeyond.org/abou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9386" y="1937574"/>
            <a:ext cx="11249025" cy="1646302"/>
          </a:xfrm>
        </p:spPr>
        <p:txBody>
          <a:bodyPr>
            <a:noAutofit/>
          </a:bodyPr>
          <a:lstStyle/>
          <a:p>
            <a:pPr algn="ctr"/>
            <a:r>
              <a:rPr lang="en-US" sz="5400" dirty="0"/>
              <a:t>It Takes a Village:</a:t>
            </a:r>
            <a:br>
              <a:rPr lang="en-US" sz="5400" dirty="0"/>
            </a:br>
            <a:r>
              <a:rPr lang="en-US" sz="5400" dirty="0"/>
              <a:t>Integrating Preconception Wellness into Routine Services</a:t>
            </a:r>
            <a:br>
              <a:rPr lang="en-US" sz="5400" dirty="0"/>
            </a:br>
            <a:r>
              <a:rPr lang="en-US" sz="5400" i="1" dirty="0"/>
              <a:t>“Meeting Women Where They Are”</a:t>
            </a:r>
            <a:endParaRPr lang="en-US" sz="5400" dirty="0"/>
          </a:p>
        </p:txBody>
      </p:sp>
      <p:sp>
        <p:nvSpPr>
          <p:cNvPr id="5" name="Subtitle 2"/>
          <p:cNvSpPr>
            <a:spLocks noGrp="1"/>
          </p:cNvSpPr>
          <p:nvPr>
            <p:ph type="subTitle" idx="1"/>
          </p:nvPr>
        </p:nvSpPr>
        <p:spPr>
          <a:xfrm>
            <a:off x="439386" y="3583876"/>
            <a:ext cx="11305309" cy="2624195"/>
          </a:xfrm>
        </p:spPr>
        <p:txBody>
          <a:bodyPr>
            <a:noAutofit/>
          </a:bodyPr>
          <a:lstStyle/>
          <a:p>
            <a:pPr algn="ctr"/>
            <a:r>
              <a:rPr lang="en-US" b="1" dirty="0">
                <a:solidFill>
                  <a:schemeClr val="tx2">
                    <a:lumMod val="50000"/>
                  </a:schemeClr>
                </a:solidFill>
              </a:rPr>
              <a:t>Presentation to:</a:t>
            </a:r>
          </a:p>
          <a:p>
            <a:pPr algn="ctr"/>
            <a:r>
              <a:rPr lang="en-US" sz="2800" b="1" dirty="0">
                <a:solidFill>
                  <a:schemeClr val="tx2">
                    <a:lumMod val="50000"/>
                  </a:schemeClr>
                </a:solidFill>
              </a:rPr>
              <a:t>NYS DOH Bureau of Women, Infant and Adolescent Health</a:t>
            </a:r>
          </a:p>
          <a:p>
            <a:pPr algn="ctr"/>
            <a:r>
              <a:rPr lang="en-US" sz="2800" b="1" dirty="0">
                <a:solidFill>
                  <a:schemeClr val="tx2">
                    <a:lumMod val="50000"/>
                  </a:schemeClr>
                </a:solidFill>
              </a:rPr>
              <a:t>Provider Meeting</a:t>
            </a:r>
            <a:endParaRPr lang="en-US" sz="2400" dirty="0">
              <a:solidFill>
                <a:schemeClr val="tx2">
                  <a:lumMod val="50000"/>
                </a:schemeClr>
              </a:solidFill>
            </a:endParaRPr>
          </a:p>
          <a:p>
            <a:pPr algn="ctr"/>
            <a:r>
              <a:rPr lang="en-US" sz="2400" dirty="0">
                <a:solidFill>
                  <a:schemeClr val="tx2">
                    <a:lumMod val="50000"/>
                  </a:schemeClr>
                </a:solidFill>
              </a:rPr>
              <a:t>May 23, 2019</a:t>
            </a:r>
          </a:p>
          <a:p>
            <a:endParaRPr lang="en-US" sz="2000" dirty="0">
              <a:solidFill>
                <a:schemeClr val="tx2">
                  <a:lumMod val="50000"/>
                </a:schemeClr>
              </a:solidFill>
            </a:endParaRPr>
          </a:p>
          <a:p>
            <a:pPr>
              <a:spcBef>
                <a:spcPts val="0"/>
              </a:spcBef>
            </a:pPr>
            <a:r>
              <a:rPr lang="en-US" sz="2000" dirty="0">
                <a:solidFill>
                  <a:schemeClr val="tx2">
                    <a:lumMod val="50000"/>
                  </a:schemeClr>
                </a:solidFill>
              </a:rPr>
              <a:t>Cheryl Hunter-Grant</a:t>
            </a:r>
          </a:p>
          <a:p>
            <a:pPr>
              <a:spcBef>
                <a:spcPts val="0"/>
              </a:spcBef>
            </a:pPr>
            <a:r>
              <a:rPr lang="en-US" dirty="0">
                <a:solidFill>
                  <a:schemeClr val="tx2">
                    <a:lumMod val="50000"/>
                  </a:schemeClr>
                </a:solidFill>
              </a:rPr>
              <a:t>Executive Director</a:t>
            </a:r>
          </a:p>
          <a:p>
            <a:pPr>
              <a:spcBef>
                <a:spcPts val="0"/>
              </a:spcBef>
            </a:pPr>
            <a:r>
              <a:rPr lang="en-US" sz="2000" dirty="0">
                <a:solidFill>
                  <a:schemeClr val="tx2">
                    <a:lumMod val="50000"/>
                  </a:schemeClr>
                </a:solidFill>
              </a:rPr>
              <a:t>Lower Hudson Valley Perinatal Network</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4431" y="4135584"/>
            <a:ext cx="1000011" cy="2072487"/>
          </a:xfrm>
          <a:prstGeom prst="rect">
            <a:avLst/>
          </a:prstGeom>
        </p:spPr>
      </p:pic>
    </p:spTree>
    <p:extLst>
      <p:ext uri="{BB962C8B-B14F-4D97-AF65-F5344CB8AC3E}">
        <p14:creationId xmlns:p14="http://schemas.microsoft.com/office/powerpoint/2010/main" val="29750693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2502567"/>
            <a:ext cx="11104345" cy="4171639"/>
          </a:xfrm>
        </p:spPr>
        <p:txBody>
          <a:bodyPr>
            <a:normAutofit fontScale="77500" lnSpcReduction="20000"/>
          </a:bodyPr>
          <a:lstStyle/>
          <a:p>
            <a:pPr>
              <a:lnSpc>
                <a:spcPct val="120000"/>
              </a:lnSpc>
            </a:pPr>
            <a:r>
              <a:rPr lang="en-US" sz="3600" b="1" dirty="0"/>
              <a:t>Recommendation 4. Interventions for Identified Risks</a:t>
            </a:r>
          </a:p>
          <a:p>
            <a:pPr lvl="1">
              <a:lnSpc>
                <a:spcPct val="120000"/>
              </a:lnSpc>
            </a:pPr>
            <a:r>
              <a:rPr lang="en-US" sz="2600" dirty="0"/>
              <a:t>Increase the proportion of women who receive interventions as follow-up to preconception risk screening, focusing on high priority interventions (i.e., those with evidence of effectiveness and greatest potential impact).</a:t>
            </a:r>
          </a:p>
          <a:p>
            <a:pPr>
              <a:lnSpc>
                <a:spcPct val="120000"/>
              </a:lnSpc>
            </a:pPr>
            <a:endParaRPr lang="en-US" sz="1300" dirty="0"/>
          </a:p>
          <a:p>
            <a:r>
              <a:rPr lang="en-US" sz="3600" b="1" dirty="0"/>
              <a:t>Recommendation 5. </a:t>
            </a:r>
            <a:r>
              <a:rPr lang="en-US" sz="3600" b="1" dirty="0" err="1"/>
              <a:t>Interconception</a:t>
            </a:r>
            <a:r>
              <a:rPr lang="en-US" sz="3600" b="1" dirty="0"/>
              <a:t> Care</a:t>
            </a:r>
          </a:p>
          <a:p>
            <a:pPr lvl="1"/>
            <a:r>
              <a:rPr lang="en-US" sz="2600" dirty="0"/>
              <a:t>Use the </a:t>
            </a:r>
            <a:r>
              <a:rPr lang="en-US" sz="2600" dirty="0" err="1"/>
              <a:t>interconception</a:t>
            </a:r>
            <a:r>
              <a:rPr lang="en-US" sz="2600" dirty="0"/>
              <a:t> period to provide additional intensive interventions to women who have had a previous pregnancy that ended in an adverse outcome (i.e., infant death, fetal loss, birth defects, low birthweight, or preterm birth)</a:t>
            </a:r>
          </a:p>
          <a:p>
            <a:pPr marL="0" indent="0">
              <a:buNone/>
            </a:pPr>
            <a:endParaRPr lang="en-US" sz="1100" dirty="0"/>
          </a:p>
          <a:p>
            <a:pPr marL="0" indent="0">
              <a:buNone/>
            </a:pPr>
            <a:endParaRPr lang="en-US" sz="800" dirty="0"/>
          </a:p>
          <a:p>
            <a:pPr marL="0" indent="0">
              <a:buNone/>
            </a:pPr>
            <a:endParaRPr lang="en-US" sz="800" dirty="0"/>
          </a:p>
          <a:p>
            <a:pPr marL="0" indent="0">
              <a:buNone/>
            </a:pPr>
            <a:endParaRPr lang="en-US" sz="800" dirty="0"/>
          </a:p>
          <a:p>
            <a:pPr marL="0" indent="0">
              <a:buNone/>
            </a:pPr>
            <a:endParaRPr lang="en-US" sz="800" dirty="0"/>
          </a:p>
          <a:p>
            <a:pPr marL="0" indent="0">
              <a:buNone/>
            </a:pPr>
            <a:endParaRPr lang="en-US" sz="800" dirty="0"/>
          </a:p>
          <a:p>
            <a:pPr marL="0" indent="0">
              <a:buNone/>
            </a:pPr>
            <a:endParaRPr lang="en-US" sz="800" dirty="0"/>
          </a:p>
          <a:p>
            <a:pPr marL="0" indent="0">
              <a:buNone/>
            </a:pPr>
            <a:endParaRPr lang="en-US" sz="800" dirty="0"/>
          </a:p>
          <a:p>
            <a:pPr marL="0" indent="0">
              <a:buNone/>
            </a:pPr>
            <a:r>
              <a:rPr lang="en-US" sz="1300" dirty="0"/>
              <a:t>Centers for Disease Control and Prevention. Recommendations to improve preconception health and health care — United States: a report of the CDC/ATSDR Preconception Care Work Group and the Select Panel on Preconception Care. MMWR 2006;55</a:t>
            </a:r>
          </a:p>
        </p:txBody>
      </p:sp>
      <p:sp>
        <p:nvSpPr>
          <p:cNvPr id="3" name="Title 2"/>
          <p:cNvSpPr>
            <a:spLocks noGrp="1"/>
          </p:cNvSpPr>
          <p:nvPr>
            <p:ph type="title"/>
          </p:nvPr>
        </p:nvSpPr>
        <p:spPr>
          <a:xfrm>
            <a:off x="163629" y="338328"/>
            <a:ext cx="11867950" cy="1252728"/>
          </a:xfrm>
        </p:spPr>
        <p:txBody>
          <a:bodyPr>
            <a:normAutofit fontScale="90000"/>
          </a:bodyPr>
          <a:lstStyle/>
          <a:p>
            <a:r>
              <a:rPr lang="en-US" b="1" dirty="0"/>
              <a:t>Recommendations to Improve</a:t>
            </a:r>
            <a:br>
              <a:rPr lang="en-US" b="1" dirty="0"/>
            </a:br>
            <a:r>
              <a:rPr lang="en-US" b="1" dirty="0"/>
              <a:t>Preconception Health &amp; Health Care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1221710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514" y="2473693"/>
            <a:ext cx="11251931" cy="4172130"/>
          </a:xfrm>
        </p:spPr>
        <p:txBody>
          <a:bodyPr>
            <a:normAutofit fontScale="77500" lnSpcReduction="20000"/>
          </a:bodyPr>
          <a:lstStyle/>
          <a:p>
            <a:pPr>
              <a:lnSpc>
                <a:spcPct val="110000"/>
              </a:lnSpc>
            </a:pPr>
            <a:r>
              <a:rPr lang="en-US" sz="3600" b="1" dirty="0"/>
              <a:t>Recommendation 6. </a:t>
            </a:r>
            <a:r>
              <a:rPr lang="en-US" sz="3600" b="1" dirty="0" err="1"/>
              <a:t>Prepregnancy</a:t>
            </a:r>
            <a:r>
              <a:rPr lang="en-US" sz="3600" b="1" dirty="0"/>
              <a:t> Checkup</a:t>
            </a:r>
          </a:p>
          <a:p>
            <a:pPr lvl="1">
              <a:lnSpc>
                <a:spcPct val="110000"/>
              </a:lnSpc>
            </a:pPr>
            <a:r>
              <a:rPr lang="en-US" sz="2600" dirty="0"/>
              <a:t>Offer, as a component of maternity care, one </a:t>
            </a:r>
            <a:r>
              <a:rPr lang="en-US" sz="2600" dirty="0" err="1"/>
              <a:t>prepregnancy</a:t>
            </a:r>
            <a:r>
              <a:rPr lang="en-US" sz="2600" dirty="0"/>
              <a:t> visit for couples and persons planning pregnancy.</a:t>
            </a:r>
          </a:p>
          <a:p>
            <a:pPr>
              <a:lnSpc>
                <a:spcPct val="110000"/>
              </a:lnSpc>
            </a:pPr>
            <a:r>
              <a:rPr lang="en-US" sz="3600" b="1" dirty="0"/>
              <a:t>Recommendation 7. Health Insurance Coverage for Women with Low Incomes</a:t>
            </a:r>
          </a:p>
          <a:p>
            <a:pPr lvl="1">
              <a:lnSpc>
                <a:spcPct val="110000"/>
              </a:lnSpc>
            </a:pPr>
            <a:r>
              <a:rPr lang="en-US" sz="2600" dirty="0"/>
              <a:t>Increase public and private health insurance coverage for women with low incomes to improve access to preventive women’s health and preconception and </a:t>
            </a:r>
            <a:r>
              <a:rPr lang="en-US" sz="2600" dirty="0" err="1"/>
              <a:t>interconception</a:t>
            </a:r>
            <a:r>
              <a:rPr lang="en-US" sz="2600" dirty="0"/>
              <a:t> care.</a:t>
            </a:r>
          </a:p>
          <a:p>
            <a:pPr>
              <a:lnSpc>
                <a:spcPct val="110000"/>
              </a:lnSpc>
            </a:pPr>
            <a:r>
              <a:rPr lang="en-US" sz="3600" b="1" dirty="0"/>
              <a:t>Recommendation 8. Public Health Programs and Strategies</a:t>
            </a:r>
          </a:p>
          <a:p>
            <a:pPr lvl="1">
              <a:lnSpc>
                <a:spcPct val="110000"/>
              </a:lnSpc>
            </a:pPr>
            <a:r>
              <a:rPr lang="en-US" sz="2600" dirty="0"/>
              <a:t>Integrate components of preconception health into existing local public health and related programs, including emphasis on </a:t>
            </a:r>
            <a:r>
              <a:rPr lang="en-US" sz="2600" dirty="0" err="1"/>
              <a:t>interconception</a:t>
            </a:r>
            <a:r>
              <a:rPr lang="en-US" sz="2600" dirty="0"/>
              <a:t> interventions for women with previous adverse outcomes.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
        <p:nvSpPr>
          <p:cNvPr id="6" name="Title 2"/>
          <p:cNvSpPr>
            <a:spLocks noGrp="1"/>
          </p:cNvSpPr>
          <p:nvPr>
            <p:ph type="title"/>
          </p:nvPr>
        </p:nvSpPr>
        <p:spPr>
          <a:xfrm>
            <a:off x="163629" y="338328"/>
            <a:ext cx="11867950" cy="1252728"/>
          </a:xfrm>
        </p:spPr>
        <p:txBody>
          <a:bodyPr>
            <a:normAutofit fontScale="90000"/>
          </a:bodyPr>
          <a:lstStyle/>
          <a:p>
            <a:r>
              <a:rPr lang="en-US" b="1" dirty="0"/>
              <a:t>Recommendations to Improve</a:t>
            </a:r>
            <a:br>
              <a:rPr lang="en-US" b="1" dirty="0"/>
            </a:br>
            <a:r>
              <a:rPr lang="en-US" b="1" dirty="0"/>
              <a:t>Preconception Health &amp; Health Care </a:t>
            </a:r>
            <a:endParaRPr lang="en-US" dirty="0"/>
          </a:p>
        </p:txBody>
      </p:sp>
      <p:sp>
        <p:nvSpPr>
          <p:cNvPr id="7" name="TextBox 6"/>
          <p:cNvSpPr txBox="1"/>
          <p:nvPr/>
        </p:nvSpPr>
        <p:spPr>
          <a:xfrm>
            <a:off x="596766" y="6256421"/>
            <a:ext cx="9971773" cy="389402"/>
          </a:xfrm>
          <a:prstGeom prst="rect">
            <a:avLst/>
          </a:prstGeom>
          <a:noFill/>
        </p:spPr>
        <p:txBody>
          <a:bodyPr wrap="square" rtlCol="0">
            <a:spAutoFit/>
          </a:bodyPr>
          <a:lstStyle/>
          <a:p>
            <a:pPr lvl="0">
              <a:lnSpc>
                <a:spcPct val="110000"/>
              </a:lnSpc>
              <a:spcBef>
                <a:spcPct val="20000"/>
              </a:spcBef>
              <a:buClr>
                <a:srgbClr val="31B6FD"/>
              </a:buClr>
              <a:buSzPct val="100000"/>
            </a:pPr>
            <a:r>
              <a:rPr lang="en-US" sz="900" dirty="0">
                <a:solidFill>
                  <a:srgbClr val="073E87"/>
                </a:solidFill>
              </a:rPr>
              <a:t>Centers for Disease Control and Prevention. Recommendations to improve preconception health and health care — United States: a report of the CDC/ATSDR Preconception Care Work Group and the Select Panel on Preconception Care. MMWR 2006;55</a:t>
            </a:r>
          </a:p>
        </p:txBody>
      </p:sp>
    </p:spTree>
    <p:extLst>
      <p:ext uri="{BB962C8B-B14F-4D97-AF65-F5344CB8AC3E}">
        <p14:creationId xmlns:p14="http://schemas.microsoft.com/office/powerpoint/2010/main" val="1380358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0514" y="2473693"/>
            <a:ext cx="11251931" cy="3407343"/>
          </a:xfrm>
        </p:spPr>
        <p:txBody>
          <a:bodyPr>
            <a:normAutofit/>
          </a:bodyPr>
          <a:lstStyle/>
          <a:p>
            <a:pPr>
              <a:lnSpc>
                <a:spcPct val="110000"/>
              </a:lnSpc>
            </a:pPr>
            <a:r>
              <a:rPr lang="en-US" sz="2800" b="1" dirty="0"/>
              <a:t>Recommendation 9. Research</a:t>
            </a:r>
          </a:p>
          <a:p>
            <a:pPr lvl="1">
              <a:lnSpc>
                <a:spcPct val="110000"/>
              </a:lnSpc>
            </a:pPr>
            <a:r>
              <a:rPr lang="en-US" sz="2000" dirty="0"/>
              <a:t>Increase the evidence base and promote the use of the evidence to improve preconception health.</a:t>
            </a:r>
          </a:p>
          <a:p>
            <a:pPr lvl="1">
              <a:lnSpc>
                <a:spcPct val="110000"/>
              </a:lnSpc>
            </a:pPr>
            <a:endParaRPr lang="en-US" sz="900" dirty="0"/>
          </a:p>
          <a:p>
            <a:pPr>
              <a:lnSpc>
                <a:spcPct val="110000"/>
              </a:lnSpc>
            </a:pPr>
            <a:r>
              <a:rPr lang="en-US" sz="2800" b="1" dirty="0"/>
              <a:t>Recommendation 10. Monitoring Improvements</a:t>
            </a:r>
          </a:p>
          <a:p>
            <a:pPr lvl="1">
              <a:lnSpc>
                <a:spcPct val="110000"/>
              </a:lnSpc>
            </a:pPr>
            <a:r>
              <a:rPr lang="en-US" sz="2000" dirty="0"/>
              <a:t>Maximize public health surveillance and related research mechanisms to monitor preconception health.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
        <p:nvSpPr>
          <p:cNvPr id="6" name="Title 2"/>
          <p:cNvSpPr>
            <a:spLocks noGrp="1"/>
          </p:cNvSpPr>
          <p:nvPr>
            <p:ph type="title"/>
          </p:nvPr>
        </p:nvSpPr>
        <p:spPr>
          <a:xfrm>
            <a:off x="163629" y="338328"/>
            <a:ext cx="11867950" cy="1252728"/>
          </a:xfrm>
        </p:spPr>
        <p:txBody>
          <a:bodyPr>
            <a:normAutofit fontScale="90000"/>
          </a:bodyPr>
          <a:lstStyle/>
          <a:p>
            <a:r>
              <a:rPr lang="en-US" b="1" dirty="0"/>
              <a:t>Recommendations to Improve</a:t>
            </a:r>
            <a:br>
              <a:rPr lang="en-US" b="1" dirty="0"/>
            </a:br>
            <a:r>
              <a:rPr lang="en-US" b="1" dirty="0"/>
              <a:t>Preconception Health &amp; Health Care </a:t>
            </a:r>
            <a:endParaRPr lang="en-US" dirty="0"/>
          </a:p>
        </p:txBody>
      </p:sp>
      <p:sp>
        <p:nvSpPr>
          <p:cNvPr id="7" name="TextBox 6"/>
          <p:cNvSpPr txBox="1"/>
          <p:nvPr/>
        </p:nvSpPr>
        <p:spPr>
          <a:xfrm>
            <a:off x="596766" y="6256421"/>
            <a:ext cx="9971773" cy="389402"/>
          </a:xfrm>
          <a:prstGeom prst="rect">
            <a:avLst/>
          </a:prstGeom>
          <a:noFill/>
        </p:spPr>
        <p:txBody>
          <a:bodyPr wrap="square" rtlCol="0">
            <a:spAutoFit/>
          </a:bodyPr>
          <a:lstStyle/>
          <a:p>
            <a:pPr lvl="0">
              <a:lnSpc>
                <a:spcPct val="110000"/>
              </a:lnSpc>
              <a:spcBef>
                <a:spcPct val="20000"/>
              </a:spcBef>
              <a:buClr>
                <a:srgbClr val="31B6FD"/>
              </a:buClr>
              <a:buSzPct val="100000"/>
            </a:pPr>
            <a:r>
              <a:rPr lang="en-US" sz="900" dirty="0">
                <a:solidFill>
                  <a:srgbClr val="073E87"/>
                </a:solidFill>
              </a:rPr>
              <a:t>Centers for Disease Control and Prevention. Recommendations to improve preconception health and health care — United States: a report of the CDC/ATSDR Preconception Care Work Group and the Select Panel on Preconception Care. MMWR 2006;55</a:t>
            </a:r>
          </a:p>
        </p:txBody>
      </p:sp>
    </p:spTree>
    <p:extLst>
      <p:ext uri="{BB962C8B-B14F-4D97-AF65-F5344CB8AC3E}">
        <p14:creationId xmlns:p14="http://schemas.microsoft.com/office/powerpoint/2010/main" val="1822497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4828" t="10456" r="13808" b="6546"/>
          <a:stretch/>
        </p:blipFill>
        <p:spPr bwMode="auto">
          <a:xfrm>
            <a:off x="171369" y="0"/>
            <a:ext cx="11849261" cy="65498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4" name="Content Placeholder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50" y="6352672"/>
            <a:ext cx="1951319" cy="491641"/>
          </a:xfrm>
          <a:prstGeom prst="rect">
            <a:avLst/>
          </a:prstGeom>
        </p:spPr>
      </p:pic>
      <p:pic>
        <p:nvPicPr>
          <p:cNvPr id="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80069" t="87500" r="13623" b="5891"/>
          <a:stretch/>
        </p:blipFill>
        <p:spPr bwMode="auto">
          <a:xfrm>
            <a:off x="10450457" y="6410425"/>
            <a:ext cx="1700714" cy="376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060174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85525" y="2675467"/>
            <a:ext cx="10696876" cy="3450696"/>
          </a:xfrm>
        </p:spPr>
        <p:txBody>
          <a:bodyPr>
            <a:normAutofit/>
          </a:bodyPr>
          <a:lstStyle/>
          <a:p>
            <a:r>
              <a:rPr lang="en-US" sz="2800" dirty="0"/>
              <a:t>Women are not achieving a high level of Preconception Wellness</a:t>
            </a:r>
          </a:p>
          <a:p>
            <a:endParaRPr lang="en-US" sz="2800" dirty="0"/>
          </a:p>
          <a:p>
            <a:r>
              <a:rPr lang="en-US" sz="2800" dirty="0"/>
              <a:t>An intermediate measure of a woman’s “preconception wellness” </a:t>
            </a:r>
            <a:r>
              <a:rPr lang="en-US" sz="2800" b="1" u="sng" dirty="0"/>
              <a:t>upon entering pregnancy</a:t>
            </a:r>
            <a:r>
              <a:rPr lang="en-US" sz="2800" dirty="0"/>
              <a:t> would serve as a surrogate marker of the state of preconception care in the community – this could drive decisions on processes, programs, and quality improvement</a:t>
            </a:r>
          </a:p>
        </p:txBody>
      </p:sp>
      <p:sp>
        <p:nvSpPr>
          <p:cNvPr id="3" name="Title 2"/>
          <p:cNvSpPr>
            <a:spLocks noGrp="1"/>
          </p:cNvSpPr>
          <p:nvPr>
            <p:ph type="title"/>
          </p:nvPr>
        </p:nvSpPr>
        <p:spPr/>
        <p:txBody>
          <a:bodyPr/>
          <a:lstStyle/>
          <a:p>
            <a:r>
              <a:rPr lang="en-US" dirty="0"/>
              <a:t>Accountability for Change</a:t>
            </a:r>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15" y="6063765"/>
            <a:ext cx="2868779" cy="722798"/>
          </a:xfrm>
          <a:prstGeom prst="rect">
            <a:avLst/>
          </a:prstGeom>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0069" t="87500" r="13623" b="5891"/>
          <a:stretch/>
        </p:blipFill>
        <p:spPr bwMode="auto">
          <a:xfrm>
            <a:off x="9781953" y="6262577"/>
            <a:ext cx="2369218" cy="523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5521678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22125" y="1988232"/>
            <a:ext cx="9877777" cy="4075982"/>
          </a:xfrm>
        </p:spPr>
        <p:txBody>
          <a:bodyPr>
            <a:normAutofit/>
          </a:bodyPr>
          <a:lstStyle/>
          <a:p>
            <a:pPr marL="457200" indent="-457200">
              <a:buFont typeface="+mj-lt"/>
              <a:buAutoNum type="arabicPeriod"/>
            </a:pPr>
            <a:r>
              <a:rPr lang="en-US" dirty="0"/>
              <a:t>Intended/planned to become pregnant</a:t>
            </a:r>
          </a:p>
          <a:p>
            <a:pPr marL="457200" indent="-457200">
              <a:buFont typeface="+mj-lt"/>
              <a:buAutoNum type="arabicPeriod"/>
            </a:pPr>
            <a:r>
              <a:rPr lang="en-US" dirty="0"/>
              <a:t>Entered prenatal care in the 1</a:t>
            </a:r>
            <a:r>
              <a:rPr lang="en-US" baseline="30000" dirty="0"/>
              <a:t>st</a:t>
            </a:r>
            <a:r>
              <a:rPr lang="en-US" dirty="0"/>
              <a:t> trimester</a:t>
            </a:r>
          </a:p>
          <a:p>
            <a:pPr marL="457200" indent="-457200">
              <a:buFont typeface="+mj-lt"/>
              <a:buAutoNum type="arabicPeriod"/>
            </a:pPr>
            <a:r>
              <a:rPr lang="en-US" dirty="0"/>
              <a:t>Daily folic acid/multivitamin consumption</a:t>
            </a:r>
          </a:p>
          <a:p>
            <a:pPr marL="457200" indent="-457200">
              <a:buFont typeface="+mj-lt"/>
              <a:buAutoNum type="arabicPeriod"/>
            </a:pPr>
            <a:r>
              <a:rPr lang="en-US" dirty="0"/>
              <a:t>Tobacco free</a:t>
            </a:r>
          </a:p>
          <a:p>
            <a:pPr marL="457200" indent="-457200">
              <a:buFont typeface="+mj-lt"/>
              <a:buAutoNum type="arabicPeriod"/>
            </a:pPr>
            <a:r>
              <a:rPr lang="en-US" dirty="0"/>
              <a:t>Not depressed (mentally well/under treatment</a:t>
            </a:r>
          </a:p>
          <a:p>
            <a:pPr marL="457200" indent="-457200">
              <a:buFont typeface="+mj-lt"/>
              <a:buAutoNum type="arabicPeriod"/>
            </a:pPr>
            <a:r>
              <a:rPr lang="en-US" dirty="0"/>
              <a:t>Healthy BMI</a:t>
            </a:r>
          </a:p>
          <a:p>
            <a:pPr marL="457200" indent="-457200">
              <a:buFont typeface="+mj-lt"/>
              <a:buAutoNum type="arabicPeriod"/>
            </a:pPr>
            <a:r>
              <a:rPr lang="en-US" dirty="0"/>
              <a:t>Free of sexually transmitted infections</a:t>
            </a:r>
          </a:p>
          <a:p>
            <a:pPr marL="457200" indent="-457200">
              <a:buFont typeface="+mj-lt"/>
              <a:buAutoNum type="arabicPeriod"/>
            </a:pPr>
            <a:r>
              <a:rPr lang="en-US" dirty="0"/>
              <a:t>Optimal blood sugar control</a:t>
            </a:r>
          </a:p>
          <a:p>
            <a:pPr marL="457200" indent="-457200">
              <a:buFont typeface="+mj-lt"/>
              <a:buAutoNum type="arabicPeriod"/>
            </a:pPr>
            <a:r>
              <a:rPr lang="en-US" dirty="0"/>
              <a:t>Medications (if any) are not teratogenic</a:t>
            </a:r>
          </a:p>
          <a:p>
            <a:endParaRPr lang="en-US" dirty="0"/>
          </a:p>
        </p:txBody>
      </p:sp>
      <p:sp>
        <p:nvSpPr>
          <p:cNvPr id="3" name="Title 2"/>
          <p:cNvSpPr>
            <a:spLocks noGrp="1"/>
          </p:cNvSpPr>
          <p:nvPr>
            <p:ph type="title"/>
          </p:nvPr>
        </p:nvSpPr>
        <p:spPr>
          <a:xfrm>
            <a:off x="609600" y="338328"/>
            <a:ext cx="11200598" cy="1252728"/>
          </a:xfrm>
        </p:spPr>
        <p:txBody>
          <a:bodyPr>
            <a:normAutofit/>
          </a:bodyPr>
          <a:lstStyle/>
          <a:p>
            <a:r>
              <a:rPr lang="en-US" dirty="0"/>
              <a:t>Clinical Measures for Preconception Wellness*</a:t>
            </a:r>
          </a:p>
        </p:txBody>
      </p:sp>
      <p:pic>
        <p:nvPicPr>
          <p:cNvPr id="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15" y="6063765"/>
            <a:ext cx="2868779" cy="722798"/>
          </a:xfrm>
          <a:prstGeom prst="rect">
            <a:avLst/>
          </a:prstGeom>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80069" t="87500" r="13623" b="5891"/>
          <a:stretch/>
        </p:blipFill>
        <p:spPr bwMode="auto">
          <a:xfrm>
            <a:off x="9781953" y="6262577"/>
            <a:ext cx="2369218" cy="523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 name="Right Brace 6"/>
          <p:cNvSpPr/>
          <p:nvPr/>
        </p:nvSpPr>
        <p:spPr>
          <a:xfrm>
            <a:off x="7036067" y="1789644"/>
            <a:ext cx="1049154" cy="407553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8585735" y="2495655"/>
            <a:ext cx="2579571" cy="2862322"/>
          </a:xfrm>
          <a:prstGeom prst="rect">
            <a:avLst/>
          </a:prstGeom>
          <a:noFill/>
        </p:spPr>
        <p:txBody>
          <a:bodyPr wrap="square" rtlCol="0">
            <a:spAutoFit/>
          </a:bodyPr>
          <a:lstStyle/>
          <a:p>
            <a:r>
              <a:rPr lang="en-US" dirty="0"/>
              <a:t>No single measure alone is sufficient to describe “preconception wellness”</a:t>
            </a:r>
          </a:p>
          <a:p>
            <a:endParaRPr lang="en-US" dirty="0"/>
          </a:p>
          <a:p>
            <a:r>
              <a:rPr lang="en-US" dirty="0"/>
              <a:t>But taken in aggregate can be a marker of wellness and receipt of quality preconception care</a:t>
            </a:r>
          </a:p>
        </p:txBody>
      </p:sp>
      <p:sp>
        <p:nvSpPr>
          <p:cNvPr id="9" name="TextBox 8"/>
          <p:cNvSpPr txBox="1"/>
          <p:nvPr/>
        </p:nvSpPr>
        <p:spPr>
          <a:xfrm>
            <a:off x="2926024" y="6262353"/>
            <a:ext cx="6903999" cy="600164"/>
          </a:xfrm>
          <a:prstGeom prst="rect">
            <a:avLst/>
          </a:prstGeom>
          <a:noFill/>
        </p:spPr>
        <p:txBody>
          <a:bodyPr wrap="square" lIns="0" rIns="0" rtlCol="0">
            <a:spAutoFit/>
          </a:bodyPr>
          <a:lstStyle/>
          <a:p>
            <a:r>
              <a:rPr lang="en-US" sz="1100" dirty="0"/>
              <a:t>*Frayne, D.J., </a:t>
            </a:r>
            <a:r>
              <a:rPr lang="en-US" sz="1100" dirty="0" err="1"/>
              <a:t>Verbeist</a:t>
            </a:r>
            <a:r>
              <a:rPr lang="en-US" sz="1100" dirty="0"/>
              <a:t>, S, et. al (2016) Health care system measures to advance preconception wellness.  Consensus recommendations of the Clinical Workgroup of the National Preconception Health and Health Care Initiative. </a:t>
            </a:r>
            <a:r>
              <a:rPr lang="en-US" sz="1100" i="1" dirty="0"/>
              <a:t>Obstetrics and Gynecology, 127(5), 863-872</a:t>
            </a:r>
            <a:endParaRPr lang="en-US" sz="1100" dirty="0"/>
          </a:p>
        </p:txBody>
      </p:sp>
    </p:spTree>
    <p:extLst>
      <p:ext uri="{BB962C8B-B14F-4D97-AF65-F5344CB8AC3E}">
        <p14:creationId xmlns:p14="http://schemas.microsoft.com/office/powerpoint/2010/main" val="3350646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 descr="Table 1-a"/>
          <p:cNvPicPr>
            <a:picLocks noGrp="1" noChangeAspect="1"/>
          </p:cNvPicPr>
          <p:nvPr>
            <p:ph type="pic" idx="1"/>
          </p:nvPr>
        </p:nvPicPr>
        <p:blipFill>
          <a:blip r:embed="rId2"/>
          <a:stretch>
            <a:fillRect/>
          </a:stretch>
        </p:blipFill>
        <p:spPr>
          <a:xfrm>
            <a:off x="3048000" y="823913"/>
            <a:ext cx="5181600" cy="5715000"/>
          </a:xfrm>
        </p:spPr>
      </p:pic>
      <p:sp>
        <p:nvSpPr>
          <p:cNvPr id="4" name="Rectangle 2"/>
          <p:cNvSpPr>
            <a:spLocks noGrp="1"/>
          </p:cNvSpPr>
          <p:nvPr>
            <p:ph type="body" sz="half" idx="2"/>
          </p:nvPr>
        </p:nvSpPr>
        <p:spPr/>
        <p:txBody>
          <a:bodyPr anchor="b"/>
          <a:lstStyle/>
          <a:p>
            <a:r>
              <a:rPr lang="en-US" dirty="0"/>
              <a:t>Preconception Wellness Measures at Completion of First Prenatal Assessment</a:t>
            </a:r>
            <a:br>
              <a:rPr lang="en-US" dirty="0"/>
            </a:br>
            <a:endParaRPr lang="en-US" dirty="0"/>
          </a:p>
        </p:txBody>
      </p:sp>
      <p:sp>
        <p:nvSpPr>
          <p:cNvPr id="5" name="Footer Placeholder 4"/>
          <p:cNvSpPr>
            <a:spLocks noGrp="1"/>
          </p:cNvSpPr>
          <p:nvPr>
            <p:ph type="ftr" sz="quarter" idx="11"/>
          </p:nvPr>
        </p:nvSpPr>
        <p:spPr/>
        <p:txBody>
          <a:bodyPr/>
          <a:lstStyle/>
          <a:p>
            <a:r>
              <a:rPr lang="en-US"/>
              <a:t>Copyright © 2018 by The American College of Obstetricians and Gynecologists</a:t>
            </a:r>
            <a:endParaRPr lang="en-US" dirty="0"/>
          </a:p>
        </p:txBody>
      </p:sp>
      <p:sp>
        <p:nvSpPr>
          <p:cNvPr id="6" name="Slide Number Placeholder 5"/>
          <p:cNvSpPr>
            <a:spLocks noGrp="1"/>
          </p:cNvSpPr>
          <p:nvPr>
            <p:ph type="sldNum" sz="quarter" idx="12"/>
          </p:nvPr>
        </p:nvSpPr>
        <p:spPr/>
        <p:txBody>
          <a:bodyPr/>
          <a:lstStyle>
            <a:lvl1pPr>
              <a:defRPr sz="900"/>
            </a:lvl1pPr>
          </a:lstStyle>
          <a:p>
            <a:fld id="{27A13296-8103-46F4-BA41-F532E14F2100}" type="slidenum">
              <a:rPr lang="en-US" smtClean="0"/>
              <a:pPr/>
              <a:t>16</a:t>
            </a:fld>
            <a:endParaRPr lang="en-US" dirty="0"/>
          </a:p>
        </p:txBody>
      </p:sp>
      <p:sp>
        <p:nvSpPr>
          <p:cNvPr id="7" name="Text Placeholder 6"/>
          <p:cNvSpPr>
            <a:spLocks noGrp="1"/>
          </p:cNvSpPr>
          <p:nvPr>
            <p:ph type="body" sz="half" idx="13"/>
          </p:nvPr>
        </p:nvSpPr>
        <p:spPr>
          <a:xfrm>
            <a:off x="8331200" y="2812588"/>
            <a:ext cx="3251200" cy="1831502"/>
          </a:xfrm>
        </p:spPr>
        <p:txBody>
          <a:bodyPr>
            <a:normAutofit lnSpcReduction="10000"/>
          </a:bodyPr>
          <a:lstStyle/>
          <a:p>
            <a:r>
              <a:rPr lang="en-US" b="1" u="sng" dirty="0">
                <a:hlinkClick r:id="rId3" action="ppaction://hlinkfile"/>
              </a:rPr>
              <a:t>Health Care System Measures to Advance Preconception Wellness: Consensus Recommendations of the Clinical Workgroup of the National Preconception Health and Health Care Initiative</a:t>
            </a:r>
            <a:r>
              <a:rPr lang="en-US" b="1" u="sng" dirty="0"/>
              <a:t>
              </a:t>
            </a:r>
          </a:p>
          <a:p>
            <a:r>
              <a:rPr lang="en-US" dirty="0" err="1"/>
              <a:t>Frayne, Daniel J.; Verbiest, Sarah; Chelmow, David; Clarke, Heather; Dunlop, Anne; Hosmer, Jennifer; Menard, M. Kathryn; Moos, Merry-K.; Ramos, Diana; Stuebe, Alison; Zephyrin, Laurie</a:t>
            </a:r>
            <a:endParaRPr lang="en-US" dirty="0"/>
          </a:p>
          <a:p>
            <a:r>
              <a:rPr lang="en-US" dirty="0"/>
              <a:t>Obstetrics &amp; Gynecology127(5):863-872, May 2016.</a:t>
            </a:r>
          </a:p>
          <a:p>
            <a:r>
              <a:rPr lang="en-US" dirty="0" err="1"/>
              <a:t>doi: 10.1097/AOG.0000000000001379</a:t>
            </a:r>
          </a:p>
          <a:p>
            <a:endParaRPr lang="en-US" dirty="0"/>
          </a:p>
        </p:txBody>
      </p:sp>
      <p:sp>
        <p:nvSpPr>
          <p:cNvPr id="9" name="Title 2"/>
          <p:cNvSpPr>
            <a:spLocks noGrp="1"/>
          </p:cNvSpPr>
          <p:nvPr>
            <p:ph type="title"/>
          </p:nvPr>
        </p:nvSpPr>
        <p:spPr>
          <a:xfrm>
            <a:off x="609600" y="250257"/>
            <a:ext cx="10972800" cy="664143"/>
          </a:xfrm>
        </p:spPr>
        <p:txBody>
          <a:bodyPr>
            <a:normAutofit/>
          </a:bodyPr>
          <a:lstStyle/>
          <a:p>
            <a:r>
              <a:rPr lang="en-US" sz="3200" dirty="0"/>
              <a:t>Clinical Measures for Preconception Wellness</a:t>
            </a:r>
          </a:p>
        </p:txBody>
      </p:sp>
    </p:spTree>
    <p:extLst>
      <p:ext uri="{BB962C8B-B14F-4D97-AF65-F5344CB8AC3E}">
        <p14:creationId xmlns:p14="http://schemas.microsoft.com/office/powerpoint/2010/main" val="1650553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 descr="Table 1-b"/>
          <p:cNvPicPr>
            <a:picLocks noGrp="1" noChangeAspect="1"/>
          </p:cNvPicPr>
          <p:nvPr>
            <p:ph type="pic" idx="1"/>
          </p:nvPr>
        </p:nvPicPr>
        <p:blipFill>
          <a:blip r:embed="rId2"/>
          <a:stretch>
            <a:fillRect/>
          </a:stretch>
        </p:blipFill>
        <p:spPr>
          <a:xfrm>
            <a:off x="1866500" y="1690689"/>
            <a:ext cx="5715000" cy="3476625"/>
          </a:xfrm>
        </p:spPr>
      </p:pic>
      <p:sp>
        <p:nvSpPr>
          <p:cNvPr id="4" name="Rectangle 2"/>
          <p:cNvSpPr>
            <a:spLocks noGrp="1"/>
          </p:cNvSpPr>
          <p:nvPr>
            <p:ph type="body" sz="half" idx="2"/>
          </p:nvPr>
        </p:nvSpPr>
        <p:spPr/>
        <p:txBody>
          <a:bodyPr anchor="b"/>
          <a:lstStyle/>
          <a:p>
            <a:r>
              <a:rPr lang="en-US" dirty="0"/>
              <a:t>Preconception Wellness Measures at Completion of First Prenatal Assessment</a:t>
            </a:r>
            <a:br>
              <a:rPr lang="en-US" dirty="0"/>
            </a:br>
            <a:endParaRPr lang="en-US" dirty="0"/>
          </a:p>
        </p:txBody>
      </p:sp>
      <p:sp>
        <p:nvSpPr>
          <p:cNvPr id="5" name="Footer Placeholder 4"/>
          <p:cNvSpPr>
            <a:spLocks noGrp="1"/>
          </p:cNvSpPr>
          <p:nvPr>
            <p:ph type="ftr" sz="quarter" idx="11"/>
          </p:nvPr>
        </p:nvSpPr>
        <p:spPr/>
        <p:txBody>
          <a:bodyPr/>
          <a:lstStyle/>
          <a:p>
            <a:r>
              <a:rPr lang="en-US"/>
              <a:t>Copyright © 2018 by The American College of Obstetricians and Gynecologists</a:t>
            </a:r>
            <a:endParaRPr lang="en-US" dirty="0"/>
          </a:p>
        </p:txBody>
      </p:sp>
      <p:sp>
        <p:nvSpPr>
          <p:cNvPr id="6" name="Slide Number Placeholder 5"/>
          <p:cNvSpPr>
            <a:spLocks noGrp="1"/>
          </p:cNvSpPr>
          <p:nvPr>
            <p:ph type="sldNum" sz="quarter" idx="12"/>
          </p:nvPr>
        </p:nvSpPr>
        <p:spPr/>
        <p:txBody>
          <a:bodyPr/>
          <a:lstStyle>
            <a:lvl1pPr>
              <a:defRPr sz="900"/>
            </a:lvl1pPr>
          </a:lstStyle>
          <a:p>
            <a:fld id="{27A13296-8103-46F4-BA41-F532E14F2100}" type="slidenum">
              <a:rPr lang="en-US" smtClean="0"/>
              <a:pPr/>
              <a:t>17</a:t>
            </a:fld>
            <a:endParaRPr lang="en-US" dirty="0"/>
          </a:p>
        </p:txBody>
      </p:sp>
      <p:sp>
        <p:nvSpPr>
          <p:cNvPr id="7" name="Text Placeholder 6"/>
          <p:cNvSpPr>
            <a:spLocks noGrp="1"/>
          </p:cNvSpPr>
          <p:nvPr>
            <p:ph type="body" sz="half" idx="13"/>
          </p:nvPr>
        </p:nvSpPr>
        <p:spPr>
          <a:xfrm>
            <a:off x="8234948" y="2928092"/>
            <a:ext cx="3251200" cy="1831502"/>
          </a:xfrm>
        </p:spPr>
        <p:txBody>
          <a:bodyPr>
            <a:normAutofit lnSpcReduction="10000"/>
          </a:bodyPr>
          <a:lstStyle/>
          <a:p>
            <a:r>
              <a:rPr lang="en-US" b="1" u="sng" dirty="0">
                <a:hlinkClick r:id="rId3" action="ppaction://hlinkfile"/>
              </a:rPr>
              <a:t>Health Care System Measures to Advance Preconception Wellness: Consensus Recommendations of the Clinical Workgroup of the National Preconception Health and Health Care Initiative</a:t>
            </a:r>
            <a:r>
              <a:rPr lang="en-US" b="1" u="sng" dirty="0"/>
              <a:t>
              </a:t>
            </a:r>
          </a:p>
          <a:p>
            <a:r>
              <a:rPr lang="en-US" dirty="0" err="1"/>
              <a:t>Frayne, Daniel J.; Verbiest, Sarah; Chelmow, David; Clarke, Heather; Dunlop, Anne; Hosmer, Jennifer; Menard, M. Kathryn; Moos, Merry-K.; Ramos, Diana; Stuebe, Alison; Zephyrin, Laurie</a:t>
            </a:r>
            <a:endParaRPr lang="en-US" dirty="0"/>
          </a:p>
          <a:p>
            <a:r>
              <a:rPr lang="en-US" dirty="0"/>
              <a:t>Obstetrics &amp; Gynecology127(5):863-872, May 2016.</a:t>
            </a:r>
          </a:p>
          <a:p>
            <a:r>
              <a:rPr lang="en-US" dirty="0" err="1"/>
              <a:t>doi: 10.1097/AOG.0000000000001379</a:t>
            </a:r>
          </a:p>
          <a:p>
            <a:endParaRPr lang="en-US" dirty="0"/>
          </a:p>
        </p:txBody>
      </p:sp>
      <p:sp>
        <p:nvSpPr>
          <p:cNvPr id="9" name="Title 2"/>
          <p:cNvSpPr txBox="1">
            <a:spLocks/>
          </p:cNvSpPr>
          <p:nvPr/>
        </p:nvSpPr>
        <p:spPr>
          <a:xfrm>
            <a:off x="609600" y="250257"/>
            <a:ext cx="10972800" cy="664143"/>
          </a:xfrm>
          <a:prstGeom prst="rect">
            <a:avLst/>
          </a:prstGeom>
        </p:spPr>
        <p:txBody>
          <a:bodyPr vert="horz" lIns="91440" tIns="45720" rIns="91440" bIns="45720" rtlCol="0" anchor="b">
            <a:normAutofit/>
          </a:bodyPr>
          <a:lstStyle>
            <a:lvl1pPr algn="ctr" defTabSz="914400" rtl="0" eaLnBrk="1" latinLnBrk="0" hangingPunct="1">
              <a:spcBef>
                <a:spcPct val="0"/>
              </a:spcBef>
              <a:buNone/>
              <a:defRPr sz="1800" b="1"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a:t>Clinical Measures for Preconception Wellness</a:t>
            </a:r>
            <a:endParaRPr lang="en-US" sz="3200" dirty="0"/>
          </a:p>
        </p:txBody>
      </p:sp>
    </p:spTree>
    <p:extLst>
      <p:ext uri="{BB962C8B-B14F-4D97-AF65-F5344CB8AC3E}">
        <p14:creationId xmlns:p14="http://schemas.microsoft.com/office/powerpoint/2010/main" val="3047913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75899" y="1145406"/>
            <a:ext cx="10472286" cy="4980756"/>
          </a:xfrm>
        </p:spPr>
        <p:txBody>
          <a:bodyPr>
            <a:normAutofit/>
          </a:bodyPr>
          <a:lstStyle/>
          <a:p>
            <a:pPr marL="0" indent="0" algn="ctr">
              <a:buNone/>
            </a:pPr>
            <a:r>
              <a:rPr lang="en-US" sz="4800" dirty="0"/>
              <a:t>Almost </a:t>
            </a:r>
            <a:r>
              <a:rPr lang="en-US" sz="7200" b="1" dirty="0"/>
              <a:t>50%</a:t>
            </a:r>
            <a:r>
              <a:rPr lang="en-US" sz="4800" dirty="0"/>
              <a:t> of pregnancies in the US are unintended </a:t>
            </a:r>
          </a:p>
          <a:p>
            <a:pPr marL="0" indent="0" algn="ctr">
              <a:buNone/>
            </a:pPr>
            <a:r>
              <a:rPr lang="en-US" sz="4800" dirty="0"/>
              <a:t>(mistimed or unwanted) </a:t>
            </a:r>
          </a:p>
        </p:txBody>
      </p:sp>
      <p:pic>
        <p:nvPicPr>
          <p:cNvPr id="5126" name="Picture 6" descr="http://a57.foxnews.com/images.foxnews.com/content/fox-news/health/2013/03/08/how-to-plan-for-unplanned-pregnancy/_jcr_content/par/featured-media/media-1.img.jpg/876/493/1422488631478.jpg?ve=1&amp;tl=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7437" y="4229372"/>
            <a:ext cx="3490081" cy="196416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67891" y="6400800"/>
            <a:ext cx="3012707" cy="307777"/>
          </a:xfrm>
          <a:prstGeom prst="rect">
            <a:avLst/>
          </a:prstGeom>
          <a:noFill/>
        </p:spPr>
        <p:txBody>
          <a:bodyPr wrap="square" rtlCol="0">
            <a:spAutoFit/>
          </a:bodyPr>
          <a:lstStyle/>
          <a:p>
            <a:r>
              <a:rPr lang="en-US" sz="1400" dirty="0"/>
              <a:t>Finer &amp; </a:t>
            </a:r>
            <a:r>
              <a:rPr lang="en-US" sz="1400" dirty="0" err="1"/>
              <a:t>Zolna</a:t>
            </a:r>
            <a:r>
              <a:rPr lang="en-US" sz="1400" dirty="0"/>
              <a:t>, 2016</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3420005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85525" y="2435192"/>
            <a:ext cx="10696876" cy="3801979"/>
          </a:xfrm>
        </p:spPr>
        <p:txBody>
          <a:bodyPr>
            <a:normAutofit lnSpcReduction="10000"/>
          </a:bodyPr>
          <a:lstStyle/>
          <a:p>
            <a:r>
              <a:rPr lang="en-US" sz="2800" dirty="0"/>
              <a:t>Every service provider serving women of reproductive age play an important role</a:t>
            </a:r>
          </a:p>
          <a:p>
            <a:endParaRPr lang="en-US" sz="2800" dirty="0"/>
          </a:p>
          <a:p>
            <a:r>
              <a:rPr lang="en-US" sz="2800" dirty="0"/>
              <a:t>Every participant encounter is an opportunity to discuss pregnancy intendedness and current health</a:t>
            </a:r>
          </a:p>
          <a:p>
            <a:pPr marL="0" indent="0">
              <a:buNone/>
            </a:pPr>
            <a:endParaRPr lang="en-US" sz="2800" dirty="0"/>
          </a:p>
          <a:p>
            <a:r>
              <a:rPr lang="en-US" sz="2800" dirty="0"/>
              <a:t>Well woman care is important for all, but crucial for those with chronic conditions who would like to become pregnant</a:t>
            </a:r>
          </a:p>
        </p:txBody>
      </p:sp>
      <p:sp>
        <p:nvSpPr>
          <p:cNvPr id="3" name="Title 2"/>
          <p:cNvSpPr>
            <a:spLocks noGrp="1"/>
          </p:cNvSpPr>
          <p:nvPr>
            <p:ph type="title"/>
          </p:nvPr>
        </p:nvSpPr>
        <p:spPr/>
        <p:txBody>
          <a:bodyPr/>
          <a:lstStyle/>
          <a:p>
            <a:r>
              <a:rPr lang="en-US" dirty="0"/>
              <a:t>Every Woman Every Time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227646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24256" y="2316187"/>
            <a:ext cx="10137302" cy="4358019"/>
          </a:xfrm>
        </p:spPr>
        <p:txBody>
          <a:bodyPr>
            <a:normAutofit fontScale="85000" lnSpcReduction="20000"/>
          </a:bodyPr>
          <a:lstStyle/>
          <a:p>
            <a:pPr>
              <a:lnSpc>
                <a:spcPct val="114000"/>
              </a:lnSpc>
            </a:pPr>
            <a:r>
              <a:rPr lang="en-US" sz="3600" dirty="0"/>
              <a:t>Increase awareness of the importance of working with            non-medical providers to reach a greater percentage of the Pre/</a:t>
            </a:r>
            <a:r>
              <a:rPr lang="en-US" sz="3600" dirty="0" err="1"/>
              <a:t>Interconception</a:t>
            </a:r>
            <a:r>
              <a:rPr lang="en-US" sz="3600" dirty="0"/>
              <a:t> population</a:t>
            </a:r>
          </a:p>
          <a:p>
            <a:pPr>
              <a:lnSpc>
                <a:spcPct val="114000"/>
              </a:lnSpc>
            </a:pPr>
            <a:endParaRPr lang="en-US" sz="1400" dirty="0"/>
          </a:p>
          <a:p>
            <a:pPr>
              <a:lnSpc>
                <a:spcPct val="114000"/>
              </a:lnSpc>
            </a:pPr>
            <a:r>
              <a:rPr lang="en-US" sz="3600" dirty="0"/>
              <a:t>Increase knowledge around incorporating Pre/</a:t>
            </a:r>
            <a:r>
              <a:rPr lang="en-US" sz="3600" dirty="0" err="1"/>
              <a:t>Interconception</a:t>
            </a:r>
            <a:r>
              <a:rPr lang="en-US" sz="3600" dirty="0"/>
              <a:t> wellness into routine services</a:t>
            </a:r>
          </a:p>
          <a:p>
            <a:pPr>
              <a:lnSpc>
                <a:spcPct val="114000"/>
              </a:lnSpc>
            </a:pPr>
            <a:endParaRPr lang="en-US" sz="1400" dirty="0"/>
          </a:p>
          <a:p>
            <a:pPr>
              <a:lnSpc>
                <a:spcPct val="114000"/>
              </a:lnSpc>
            </a:pPr>
            <a:r>
              <a:rPr lang="en-US" sz="3600" dirty="0"/>
              <a:t>Collaboratively brainstorm ideas </a:t>
            </a:r>
            <a:r>
              <a:rPr lang="en-US" sz="3600"/>
              <a:t>for implementation </a:t>
            </a:r>
            <a:r>
              <a:rPr lang="en-US" sz="3600" dirty="0"/>
              <a:t>with varied organizations to incorporate tactics into their routine services</a:t>
            </a:r>
            <a:endParaRPr lang="en-US" dirty="0"/>
          </a:p>
        </p:txBody>
      </p:sp>
      <p:sp>
        <p:nvSpPr>
          <p:cNvPr id="3" name="Title 2"/>
          <p:cNvSpPr>
            <a:spLocks noGrp="1"/>
          </p:cNvSpPr>
          <p:nvPr>
            <p:ph type="title"/>
          </p:nvPr>
        </p:nvSpPr>
        <p:spPr/>
        <p:txBody>
          <a:bodyPr>
            <a:normAutofit/>
          </a:bodyPr>
          <a:lstStyle/>
          <a:p>
            <a:r>
              <a:rPr lang="en-US" sz="6000" dirty="0"/>
              <a:t>Objectives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1718611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age result for woman hand empty wall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69781" y="5039103"/>
            <a:ext cx="1978731" cy="14890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4"/>
          <a:srcRect l="2663" t="4628" r="3556" b="3737"/>
          <a:stretch/>
        </p:blipFill>
        <p:spPr>
          <a:xfrm>
            <a:off x="3253703" y="3550021"/>
            <a:ext cx="1916078" cy="1489082"/>
          </a:xfrm>
          <a:prstGeom prst="rect">
            <a:avLst/>
          </a:prstGeom>
        </p:spPr>
      </p:pic>
      <p:sp>
        <p:nvSpPr>
          <p:cNvPr id="2" name="Title 1"/>
          <p:cNvSpPr>
            <a:spLocks noGrp="1"/>
          </p:cNvSpPr>
          <p:nvPr>
            <p:ph type="title"/>
          </p:nvPr>
        </p:nvSpPr>
        <p:spPr>
          <a:xfrm>
            <a:off x="1106905" y="444993"/>
            <a:ext cx="10039150" cy="1093965"/>
          </a:xfrm>
          <a:ln/>
        </p:spPr>
        <p:style>
          <a:lnRef idx="3">
            <a:schemeClr val="lt1"/>
          </a:lnRef>
          <a:fillRef idx="1">
            <a:schemeClr val="accent1"/>
          </a:fillRef>
          <a:effectRef idx="1">
            <a:schemeClr val="accent1"/>
          </a:effectRef>
          <a:fontRef idx="minor">
            <a:schemeClr val="lt1"/>
          </a:fontRef>
        </p:style>
        <p:txBody>
          <a:bodyPr anchor="ctr">
            <a:noAutofit/>
          </a:bodyPr>
          <a:lstStyle/>
          <a:p>
            <a:pPr algn="ctr"/>
            <a:r>
              <a:rPr lang="en-US" sz="3600" dirty="0"/>
              <a:t>Risk factors for preterm birth and low birth weight</a:t>
            </a:r>
          </a:p>
        </p:txBody>
      </p:sp>
      <p:pic>
        <p:nvPicPr>
          <p:cNvPr id="3" name="Picture 8" descr="https://lh6.googleusercontent.com/a-VNSjQEk4bcqLZJiEggcgyLsNUwLpwcKnDG_5aRICI-JRS2setg5vSJqb-IM_KjAhw1mugxgg6yb4VsXqsZhxoLa_e1NCEDtz8aprAA05lev-fIzVwBhZOJCUWq8cBq3wViltD35DY"/>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86" r="6739"/>
          <a:stretch/>
        </p:blipFill>
        <p:spPr bwMode="auto">
          <a:xfrm>
            <a:off x="3240131" y="2060940"/>
            <a:ext cx="1929651" cy="14890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https://lh6.googleusercontent.com/a3LqJP887xYc6ioSuZDcOQjuOv4puNqeit2kvOVuOztFVpjUtO8NsacPhnvl4PBLBp7Ojm72Z8u0QD58fMsR3B4iTJq6LuWr0ZHwJb5DLGaN9rgoxaqwe7Gm7lBy4sASoa-qeremJJY"/>
          <p:cNvPicPr>
            <a:picLocks noChangeAspect="1" noChangeArrowheads="1"/>
          </p:cNvPicPr>
          <p:nvPr/>
        </p:nvPicPr>
        <p:blipFill rotWithShape="1">
          <a:blip r:embed="rId6">
            <a:extLst>
              <a:ext uri="{28A0092B-C50C-407E-A947-70E740481C1C}">
                <a14:useLocalDpi xmlns:a14="http://schemas.microsoft.com/office/drawing/2010/main" val="0"/>
              </a:ext>
            </a:extLst>
          </a:blip>
          <a:srcRect r="3836" b="39702"/>
          <a:stretch/>
        </p:blipFill>
        <p:spPr bwMode="auto">
          <a:xfrm>
            <a:off x="5169782" y="2060940"/>
            <a:ext cx="1916205" cy="14890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ttps://lh6.googleusercontent.com/_0krT9B1tUgzVF4tboCyOeZu7V5xOeD4KX_QxEIl1INCOJNX2NMOcDOXhN9uVW2pSgFiZzjDMbUmEj2Hb6Ou1uUyFm_QaQXPtnjGPaxR_FA8lvmVlLF0WvFGbfVT5cse0Fvdzlz-HI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12888" y="2060940"/>
            <a:ext cx="1929651" cy="14890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https://lh6.googleusercontent.com/3D4_8IyJzg3HQtocCk6uzwV1FeoUixUrhdO_Rk2Uwzc5FKhVYFHs9If9zZY3mEH31sGegionHlcQY68w1R6bspMpJVfGwyQtJ43C1pJ_Ub9xTHvl0SWUuQbeo0kA5jG7qcwQHvF3AX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69782" y="3550022"/>
            <a:ext cx="1943106" cy="1489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ttps://lh3.googleusercontent.com/a-aX9iPTYxL6zB_scXRli2U-anVKhEWt-JmhilIwddWhXESeoSrLDENp6FMLsTkiDPSpMUPH0VVtGgCqohkoV0kmKvvK4bV-rLsl2yapFtY5jUJ7sP4Akc-c1LhDRRnObgipJuKWvIQ"/>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846"/>
          <a:stretch/>
        </p:blipFill>
        <p:spPr bwMode="auto">
          <a:xfrm>
            <a:off x="7112888" y="3550022"/>
            <a:ext cx="1929651" cy="14890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https://lh6.googleusercontent.com/9_TyOcfZDhniKErtxNI7QlQZN5QJ4f7mlefJnWnVTDgdyMQlPF31eeSbkCAh1r24QUzjOT1YlZzJjlWGbkzq5_nCiXRZ6F6OirwePWK1C4ggCJt_6c61Ep0p4PoJ6pSDWW0hifCgRc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40130" y="5039104"/>
            <a:ext cx="1929651" cy="14890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https://lh6.googleusercontent.com/Jd0x80NuWpFZX3PTQ3owDOrEagZt59Su1RlYNSJOLhEZxiI5gDDHyJmNIvnagYCpDy48c0xT6Mb5hxMZK_C4htB0hHape9jOnZxMnTirEaTMMJz9EpZook1-0AevjEx1p2XiBNKJpfk"/>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3414"/>
          <a:stretch/>
        </p:blipFill>
        <p:spPr bwMode="auto">
          <a:xfrm>
            <a:off x="7112888" y="5039104"/>
            <a:ext cx="1929652" cy="14890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66255" y="2561064"/>
            <a:ext cx="31095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2"/>
                </a:solidFill>
                <a:latin typeface="Impact" panose="020B0806030902050204" pitchFamily="34" charset="0"/>
              </a:rPr>
              <a:t>High Blood Pressure</a:t>
            </a:r>
          </a:p>
          <a:p>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Alcohol Use</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Drug Use</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Obesity</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Underweight</a:t>
            </a:r>
          </a:p>
        </p:txBody>
      </p:sp>
      <p:sp>
        <p:nvSpPr>
          <p:cNvPr id="13" name="TextBox 12"/>
          <p:cNvSpPr txBox="1"/>
          <p:nvPr/>
        </p:nvSpPr>
        <p:spPr>
          <a:xfrm>
            <a:off x="9078164" y="2422565"/>
            <a:ext cx="3022792" cy="3693319"/>
          </a:xfrm>
          <a:prstGeom prst="rect">
            <a:avLst/>
          </a:prstGeom>
          <a:noFill/>
          <a:ln>
            <a:noFill/>
          </a:ln>
        </p:spPr>
        <p:txBody>
          <a:bodyPr wrap="square" rtlCol="0">
            <a:spAutoFit/>
          </a:bodyPr>
          <a:lstStyle/>
          <a:p>
            <a:pPr marL="285750" indent="-285750">
              <a:buFont typeface="Arial" panose="020B0604020202020204" pitchFamily="34" charset="0"/>
              <a:buChar char="•"/>
            </a:pPr>
            <a:r>
              <a:rPr lang="en-US" sz="2400" dirty="0">
                <a:solidFill>
                  <a:schemeClr val="accent2"/>
                </a:solidFill>
                <a:latin typeface="Impact" panose="020B0806030902050204" pitchFamily="34" charset="0"/>
              </a:rPr>
              <a:t>Violence / Abuse</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Stress</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Diabetes</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Financial Instability</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Smoking</a:t>
            </a:r>
          </a:p>
          <a:p>
            <a:endParaRPr lang="en-US" dirty="0"/>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4233928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t="20135" b="6718"/>
          <a:stretch>
            <a:fillRect/>
          </a:stretch>
        </p:blipFill>
        <p:spPr bwMode="auto">
          <a:xfrm>
            <a:off x="1067270" y="1642040"/>
            <a:ext cx="5508888" cy="5214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5" descr="http://www.actknowledge.org/wp-content/themes/actknowledge/images/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10" y="6394450"/>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2"/>
          <p:cNvSpPr>
            <a:spLocks noGrp="1" noChangeArrowheads="1"/>
          </p:cNvSpPr>
          <p:nvPr>
            <p:ph type="title"/>
          </p:nvPr>
        </p:nvSpPr>
        <p:spPr bwMode="auto">
          <a:xfrm>
            <a:off x="274594" y="584526"/>
            <a:ext cx="11310872" cy="838200"/>
          </a:xfrm>
        </p:spPr>
        <p:txBody>
          <a:bodyPr wrap="square" numCol="1" anchorCtr="0" compatLnSpc="1">
            <a:prstTxWarp prst="textNoShape">
              <a:avLst/>
            </a:prstTxWarp>
            <a:normAutofit fontScale="90000"/>
          </a:bodyPr>
          <a:lstStyle/>
          <a:p>
            <a:pPr algn="ctr" eaLnBrk="1" hangingPunct="1">
              <a:defRPr/>
            </a:pPr>
            <a:r>
              <a:rPr lang="en-US" altLang="en-US" b="1" cap="none" dirty="0">
                <a:ln>
                  <a:noFill/>
                </a:ln>
                <a:solidFill>
                  <a:schemeClr val="bg1"/>
                </a:solidFill>
                <a:latin typeface="Calibri" panose="020F0502020204030204" pitchFamily="34" charset="0"/>
              </a:rPr>
              <a:t>LHVPN Theory of Change</a:t>
            </a:r>
            <a:br>
              <a:rPr lang="en-US" altLang="en-US" b="1" cap="none" dirty="0">
                <a:ln>
                  <a:noFill/>
                </a:ln>
                <a:solidFill>
                  <a:schemeClr val="bg1"/>
                </a:solidFill>
                <a:latin typeface="Calibri" panose="020F0502020204030204" pitchFamily="34" charset="0"/>
              </a:rPr>
            </a:br>
            <a:r>
              <a:rPr lang="en-US" altLang="en-US" b="1" cap="none" dirty="0">
                <a:ln>
                  <a:noFill/>
                </a:ln>
                <a:solidFill>
                  <a:schemeClr val="bg1"/>
                </a:solidFill>
                <a:latin typeface="Calibri" panose="020F0502020204030204" pitchFamily="34" charset="0"/>
              </a:rPr>
              <a:t>Strategic Framework</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5466" y="6032322"/>
            <a:ext cx="349467" cy="724257"/>
          </a:xfrm>
          <a:prstGeom prst="rect">
            <a:avLst/>
          </a:prstGeom>
        </p:spPr>
      </p:pic>
      <p:sp>
        <p:nvSpPr>
          <p:cNvPr id="4" name="Rectangle 3"/>
          <p:cNvSpPr/>
          <p:nvPr/>
        </p:nvSpPr>
        <p:spPr>
          <a:xfrm>
            <a:off x="6826981" y="3242796"/>
            <a:ext cx="4933218" cy="2012859"/>
          </a:xfrm>
          <a:prstGeom prst="rect">
            <a:avLst/>
          </a:prstGeom>
        </p:spPr>
        <p:txBody>
          <a:bodyPr wrap="square">
            <a:spAutoFit/>
          </a:bodyPr>
          <a:lstStyle/>
          <a:p>
            <a:pPr lvl="0">
              <a:spcBef>
                <a:spcPct val="20000"/>
              </a:spcBef>
              <a:buClr>
                <a:srgbClr val="31B6FD"/>
              </a:buClr>
              <a:buSzPct val="100000"/>
            </a:pPr>
            <a:r>
              <a:rPr lang="en-US" sz="2400" u="sng" dirty="0">
                <a:solidFill>
                  <a:srgbClr val="073E87"/>
                </a:solidFill>
              </a:rPr>
              <a:t>Phase 1 Focus</a:t>
            </a:r>
          </a:p>
          <a:p>
            <a:pPr marL="274320" lvl="0" indent="-274320">
              <a:spcBef>
                <a:spcPct val="20000"/>
              </a:spcBef>
              <a:buClr>
                <a:srgbClr val="31B6FD"/>
              </a:buClr>
              <a:buSzPct val="100000"/>
              <a:buFont typeface="Symbol" pitchFamily="18" charset="2"/>
              <a:buChar char=""/>
            </a:pPr>
            <a:r>
              <a:rPr lang="en-US" sz="2400" dirty="0">
                <a:solidFill>
                  <a:srgbClr val="073E87"/>
                </a:solidFill>
              </a:rPr>
              <a:t>Integrating preconception and </a:t>
            </a:r>
            <a:r>
              <a:rPr lang="en-US" sz="2400" dirty="0" err="1">
                <a:solidFill>
                  <a:srgbClr val="073E87"/>
                </a:solidFill>
              </a:rPr>
              <a:t>interconception</a:t>
            </a:r>
            <a:r>
              <a:rPr lang="en-US" sz="2400" dirty="0">
                <a:solidFill>
                  <a:srgbClr val="073E87"/>
                </a:solidFill>
              </a:rPr>
              <a:t> care into routine services for all women of reproductive age</a:t>
            </a:r>
          </a:p>
        </p:txBody>
      </p:sp>
    </p:spTree>
    <p:extLst>
      <p:ext uri="{BB962C8B-B14F-4D97-AF65-F5344CB8AC3E}">
        <p14:creationId xmlns:p14="http://schemas.microsoft.com/office/powerpoint/2010/main" val="218773984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 </a:t>
            </a:r>
            <a:r>
              <a:rPr lang="en-US" b="1" dirty="0"/>
              <a:t>Recommendations for the Routine Care of All Women of Reproductive Age* </a:t>
            </a:r>
            <a:r>
              <a:rPr lang="en-US" dirty="0"/>
              <a:t>	</a:t>
            </a:r>
            <a:br>
              <a:rPr lang="en-US" dirty="0"/>
            </a:br>
            <a:endParaRPr lang="en-US" dirty="0"/>
          </a:p>
        </p:txBody>
      </p:sp>
      <p:pic>
        <p:nvPicPr>
          <p:cNvPr id="3" name="Picture 2"/>
          <p:cNvPicPr>
            <a:picLocks noChangeAspect="1"/>
          </p:cNvPicPr>
          <p:nvPr/>
        </p:nvPicPr>
        <p:blipFill rotWithShape="1">
          <a:blip r:embed="rId3"/>
          <a:srcRect l="25816" t="16308" r="36368" b="41684"/>
          <a:stretch/>
        </p:blipFill>
        <p:spPr>
          <a:xfrm>
            <a:off x="387867" y="1951311"/>
            <a:ext cx="7256921" cy="4534499"/>
          </a:xfrm>
          <a:prstGeom prst="rect">
            <a:avLst/>
          </a:prstGeom>
        </p:spPr>
      </p:pic>
      <p:sp>
        <p:nvSpPr>
          <p:cNvPr id="4" name="Rectangle 3"/>
          <p:cNvSpPr/>
          <p:nvPr/>
        </p:nvSpPr>
        <p:spPr>
          <a:xfrm>
            <a:off x="166818" y="6502447"/>
            <a:ext cx="5550587" cy="246221"/>
          </a:xfrm>
          <a:prstGeom prst="rect">
            <a:avLst/>
          </a:prstGeom>
        </p:spPr>
        <p:txBody>
          <a:bodyPr wrap="square">
            <a:spAutoFit/>
          </a:bodyPr>
          <a:lstStyle/>
          <a:p>
            <a:r>
              <a:rPr lang="en-US" sz="1000" b="1" dirty="0">
                <a:solidFill>
                  <a:srgbClr val="000000"/>
                </a:solidFill>
                <a:latin typeface="ICFPKO+Arial,Bold"/>
              </a:rPr>
              <a:t>*Adapted from Moos et al American J </a:t>
            </a:r>
            <a:r>
              <a:rPr lang="en-US" sz="1000" b="1" dirty="0" err="1">
                <a:solidFill>
                  <a:srgbClr val="000000"/>
                </a:solidFill>
                <a:latin typeface="ICFPKO+Arial,Bold"/>
              </a:rPr>
              <a:t>Obstet</a:t>
            </a:r>
            <a:r>
              <a:rPr lang="en-US" sz="1000" b="1" dirty="0">
                <a:solidFill>
                  <a:srgbClr val="000000"/>
                </a:solidFill>
                <a:latin typeface="ICFPKO+Arial,Bold"/>
              </a:rPr>
              <a:t> </a:t>
            </a:r>
            <a:r>
              <a:rPr lang="en-US" sz="1000" b="1" dirty="0" err="1">
                <a:solidFill>
                  <a:srgbClr val="000000"/>
                </a:solidFill>
                <a:latin typeface="ICFPKO+Arial,Bold"/>
              </a:rPr>
              <a:t>Gynecol</a:t>
            </a:r>
            <a:r>
              <a:rPr lang="en-US" sz="1000" b="1" dirty="0">
                <a:solidFill>
                  <a:srgbClr val="000000"/>
                </a:solidFill>
                <a:latin typeface="ICFPKO+Arial,Bold"/>
              </a:rPr>
              <a:t> 2008: 199 (6 Supple 2) S280-289 </a:t>
            </a:r>
            <a:endParaRPr lang="en-US" dirty="0">
              <a:solidFill>
                <a:srgbClr val="000000"/>
              </a:solidFill>
              <a:latin typeface="ICFPKO+Arial,Bold"/>
            </a:endParaRPr>
          </a:p>
        </p:txBody>
      </p:sp>
      <p:pic>
        <p:nvPicPr>
          <p:cNvPr id="13314" name="Picture 2" descr="Image result for highly effective contraception word cloud"/>
          <p:cNvPicPr>
            <a:picLocks noChangeAspect="1" noChangeArrowheads="1"/>
          </p:cNvPicPr>
          <p:nvPr/>
        </p:nvPicPr>
        <p:blipFill rotWithShape="1">
          <a:blip r:embed="rId4">
            <a:extLst>
              <a:ext uri="{28A0092B-C50C-407E-A947-70E740481C1C}">
                <a14:useLocalDpi xmlns:a14="http://schemas.microsoft.com/office/drawing/2010/main" val="0"/>
              </a:ext>
            </a:extLst>
          </a:blip>
          <a:srcRect t="14877" b="18792"/>
          <a:stretch/>
        </p:blipFill>
        <p:spPr bwMode="auto">
          <a:xfrm>
            <a:off x="9363183" y="2122896"/>
            <a:ext cx="2571750" cy="123203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highly effective contraception word clou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78066" y="522199"/>
            <a:ext cx="2549124" cy="131040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dult-life-plan-co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2087" y="1550938"/>
            <a:ext cx="2457118" cy="228102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Image result for physical activit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20602" y="3398763"/>
            <a:ext cx="1639597" cy="1639597"/>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Image result for physical activity"/>
          <p:cNvPicPr>
            <a:picLocks noChangeAspect="1" noChangeArrowheads="1"/>
          </p:cNvPicPr>
          <p:nvPr/>
        </p:nvPicPr>
        <p:blipFill rotWithShape="1">
          <a:blip r:embed="rId8">
            <a:extLst>
              <a:ext uri="{28A0092B-C50C-407E-A947-70E740481C1C}">
                <a14:useLocalDpi xmlns:a14="http://schemas.microsoft.com/office/drawing/2010/main" val="0"/>
              </a:ext>
            </a:extLst>
          </a:blip>
          <a:srcRect l="20549" t="20283"/>
          <a:stretch/>
        </p:blipFill>
        <p:spPr bwMode="auto">
          <a:xfrm>
            <a:off x="7814150" y="3831963"/>
            <a:ext cx="1891932" cy="1328788"/>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Image result for nutrition and physical activi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44788" y="5265010"/>
            <a:ext cx="3396147" cy="14836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11146022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 </a:t>
            </a:r>
            <a:r>
              <a:rPr lang="en-US" b="1" dirty="0"/>
              <a:t>Recommendations for the Routine Care of All Women of Reproductive Age </a:t>
            </a:r>
            <a:r>
              <a:rPr lang="en-US" dirty="0"/>
              <a:t>	</a:t>
            </a:r>
            <a:br>
              <a:rPr lang="en-US" dirty="0"/>
            </a:br>
            <a:endParaRPr lang="en-US" dirty="0"/>
          </a:p>
        </p:txBody>
      </p:sp>
      <p:pic>
        <p:nvPicPr>
          <p:cNvPr id="5" name="Picture 4"/>
          <p:cNvPicPr>
            <a:picLocks noChangeAspect="1"/>
          </p:cNvPicPr>
          <p:nvPr/>
        </p:nvPicPr>
        <p:blipFill rotWithShape="1">
          <a:blip r:embed="rId3"/>
          <a:srcRect l="25816" t="58356" r="36368" b="5684"/>
          <a:stretch/>
        </p:blipFill>
        <p:spPr>
          <a:xfrm>
            <a:off x="247318" y="1973179"/>
            <a:ext cx="8241660" cy="4408370"/>
          </a:xfrm>
          <a:prstGeom prst="rect">
            <a:avLst/>
          </a:prstGeom>
        </p:spPr>
      </p:pic>
      <p:pic>
        <p:nvPicPr>
          <p:cNvPr id="12290" name="Picture 2" descr="Image result for folic aci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88978" y="1747608"/>
            <a:ext cx="1798706" cy="1175503"/>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immuniza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4033" y="2236869"/>
            <a:ext cx="1638300" cy="178117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Image result for substance us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97305" y="4870997"/>
            <a:ext cx="2213456" cy="147637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Image result for sexually transmitted infecti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88978" y="3455679"/>
            <a:ext cx="1915055" cy="13811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
        <p:nvSpPr>
          <p:cNvPr id="10" name="Rectangle 9"/>
          <p:cNvSpPr/>
          <p:nvPr/>
        </p:nvSpPr>
        <p:spPr>
          <a:xfrm>
            <a:off x="166818" y="6502447"/>
            <a:ext cx="5550587" cy="246221"/>
          </a:xfrm>
          <a:prstGeom prst="rect">
            <a:avLst/>
          </a:prstGeom>
        </p:spPr>
        <p:txBody>
          <a:bodyPr wrap="square">
            <a:spAutoFit/>
          </a:bodyPr>
          <a:lstStyle/>
          <a:p>
            <a:r>
              <a:rPr lang="en-US" sz="1000" b="1" dirty="0">
                <a:solidFill>
                  <a:srgbClr val="000000"/>
                </a:solidFill>
                <a:latin typeface="ICFPKO+Arial,Bold"/>
              </a:rPr>
              <a:t>*Adapted from Moos et al American J </a:t>
            </a:r>
            <a:r>
              <a:rPr lang="en-US" sz="1000" b="1" dirty="0" err="1">
                <a:solidFill>
                  <a:srgbClr val="000000"/>
                </a:solidFill>
                <a:latin typeface="ICFPKO+Arial,Bold"/>
              </a:rPr>
              <a:t>Obstet</a:t>
            </a:r>
            <a:r>
              <a:rPr lang="en-US" sz="1000" b="1" dirty="0">
                <a:solidFill>
                  <a:srgbClr val="000000"/>
                </a:solidFill>
                <a:latin typeface="ICFPKO+Arial,Bold"/>
              </a:rPr>
              <a:t> </a:t>
            </a:r>
            <a:r>
              <a:rPr lang="en-US" sz="1000" b="1" dirty="0" err="1">
                <a:solidFill>
                  <a:srgbClr val="000000"/>
                </a:solidFill>
                <a:latin typeface="ICFPKO+Arial,Bold"/>
              </a:rPr>
              <a:t>Gynecol</a:t>
            </a:r>
            <a:r>
              <a:rPr lang="en-US" sz="1000" b="1" dirty="0">
                <a:solidFill>
                  <a:srgbClr val="000000"/>
                </a:solidFill>
                <a:latin typeface="ICFPKO+Arial,Bold"/>
              </a:rPr>
              <a:t> 2008: 199 (6 Supple 2) S280-289 </a:t>
            </a:r>
            <a:endParaRPr lang="en-US" dirty="0">
              <a:solidFill>
                <a:srgbClr val="000000"/>
              </a:solidFill>
              <a:latin typeface="ICFPKO+Arial,Bold"/>
            </a:endParaRPr>
          </a:p>
        </p:txBody>
      </p:sp>
    </p:spTree>
    <p:extLst>
      <p:ext uri="{BB962C8B-B14F-4D97-AF65-F5344CB8AC3E}">
        <p14:creationId xmlns:p14="http://schemas.microsoft.com/office/powerpoint/2010/main" val="3431270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905" y="444993"/>
            <a:ext cx="10039150" cy="1093965"/>
          </a:xfrm>
          <a:ln/>
        </p:spPr>
        <p:style>
          <a:lnRef idx="3">
            <a:schemeClr val="lt1"/>
          </a:lnRef>
          <a:fillRef idx="1">
            <a:schemeClr val="accent1"/>
          </a:fillRef>
          <a:effectRef idx="1">
            <a:schemeClr val="accent1"/>
          </a:effectRef>
          <a:fontRef idx="minor">
            <a:schemeClr val="lt1"/>
          </a:fontRef>
        </p:style>
        <p:txBody>
          <a:bodyPr anchor="ctr">
            <a:noAutofit/>
          </a:bodyPr>
          <a:lstStyle/>
          <a:p>
            <a:pPr algn="ctr"/>
            <a:r>
              <a:rPr lang="en-US" sz="3600" dirty="0"/>
              <a:t>Risk factors for preterm birth and low birth weight</a:t>
            </a:r>
          </a:p>
        </p:txBody>
      </p:sp>
      <p:pic>
        <p:nvPicPr>
          <p:cNvPr id="3" name="Picture 8" descr="https://lh6.googleusercontent.com/a-VNSjQEk4bcqLZJiEggcgyLsNUwLpwcKnDG_5aRICI-JRS2setg5vSJqb-IM_KjAhw1mugxgg6yb4VsXqsZhxoLa_e1NCEDtz8aprAA05lev-fIzVwBhZOJCUWq8cBq3wViltD35D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86" r="6739"/>
          <a:stretch/>
        </p:blipFill>
        <p:spPr bwMode="auto">
          <a:xfrm>
            <a:off x="3240131" y="2060940"/>
            <a:ext cx="1929651" cy="14890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https://lh6.googleusercontent.com/a3LqJP887xYc6ioSuZDcOQjuOv4puNqeit2kvOVuOztFVpjUtO8NsacPhnvl4PBLBp7Ojm72Z8u0QD58fMsR3B4iTJq6LuWr0ZHwJb5DLGaN9rgoxaqwe7Gm7lBy4sASoa-qeremJJY"/>
          <p:cNvPicPr>
            <a:picLocks noChangeAspect="1" noChangeArrowheads="1"/>
          </p:cNvPicPr>
          <p:nvPr/>
        </p:nvPicPr>
        <p:blipFill rotWithShape="1">
          <a:blip r:embed="rId4">
            <a:extLst>
              <a:ext uri="{28A0092B-C50C-407E-A947-70E740481C1C}">
                <a14:useLocalDpi xmlns:a14="http://schemas.microsoft.com/office/drawing/2010/main" val="0"/>
              </a:ext>
            </a:extLst>
          </a:blip>
          <a:srcRect r="3836" b="39702"/>
          <a:stretch/>
        </p:blipFill>
        <p:spPr bwMode="auto">
          <a:xfrm>
            <a:off x="5169782" y="2060940"/>
            <a:ext cx="1916205" cy="148908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https://lh6.googleusercontent.com/_0krT9B1tUgzVF4tboCyOeZu7V5xOeD4KX_QxEIl1INCOJNX2NMOcDOXhN9uVW2pSgFiZzjDMbUmEj2Hb6Ou1uUyFm_QaQXPtnjGPaxR_FA8lvmVlLF0WvFGbfVT5cse0Fvdzlz-HI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2888" y="2060940"/>
            <a:ext cx="1929651" cy="1489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https://lh4.googleusercontent.com/Vz6yLO-jyKu3mxQKNmghyUJn8R7Kqz3qvM4KNT2_9A4m2HN-S9ayEhfG0ckqH_8A6vO-M0ZU8n_BcQm4qeQ1IbKAVRTI3ZIYPaKgWjYXZDSzmyzJf1Xtmh-stOeYhiBawRd8Y9rGmM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0131" y="3550022"/>
            <a:ext cx="1929651" cy="14890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6" descr="https://lh6.googleusercontent.com/3D4_8IyJzg3HQtocCk6uzwV1FeoUixUrhdO_Rk2Uwzc5FKhVYFHs9If9zZY3mEH31sGegionHlcQY68w1R6bspMpJVfGwyQtJ43C1pJ_Ub9xTHvl0SWUuQbeo0kA5jG7qcwQHvF3AX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9782" y="3550022"/>
            <a:ext cx="1943106" cy="14890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https://lh3.googleusercontent.com/a-aX9iPTYxL6zB_scXRli2U-anVKhEWt-JmhilIwddWhXESeoSrLDENp6FMLsTkiDPSpMUPH0VVtGgCqohkoV0kmKvvK4bV-rLsl2yapFtY5jUJ7sP4Akc-c1LhDRRnObgipJuKWvIQ"/>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846"/>
          <a:stretch/>
        </p:blipFill>
        <p:spPr bwMode="auto">
          <a:xfrm>
            <a:off x="7112888" y="3550022"/>
            <a:ext cx="1929651" cy="148908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https://lh6.googleusercontent.com/9_TyOcfZDhniKErtxNI7QlQZN5QJ4f7mlefJnWnVTDgdyMQlPF31eeSbkCAh1r24QUzjOT1YlZzJjlWGbkzq5_nCiXRZ6F6OirwePWK1C4ggCJt_6c61Ep0p4PoJ6pSDWW0hifCgRc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0130" y="5039104"/>
            <a:ext cx="1929651" cy="14890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2" descr="https://lh5.googleusercontent.com/BsSv1IC7SjSDQz85gjb4HMkGoyMn46CPssAe0xFYJ2_gvOF_4piZOZKlD3qzfZZrPFztZ-2firQIMYRqMgE0vqjD72maGoe-pTbFpVbjfj-FiighQruYWkplY4HnU3uABWD2oQipWy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56336" y="5039105"/>
            <a:ext cx="1956552" cy="14890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4" descr="https://lh6.googleusercontent.com/Jd0x80NuWpFZX3PTQ3owDOrEagZt59Su1RlYNSJOLhEZxiI5gDDHyJmNIvnagYCpDy48c0xT6Mb5hxMZK_C4htB0hHape9jOnZxMnTirEaTMMJz9EpZook1-0AevjEx1p2XiBNKJpfk"/>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23414"/>
          <a:stretch/>
        </p:blipFill>
        <p:spPr bwMode="auto">
          <a:xfrm>
            <a:off x="7112888" y="5039104"/>
            <a:ext cx="1929652" cy="14890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66255" y="2561064"/>
            <a:ext cx="3109500"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chemeClr val="accent2"/>
                </a:solidFill>
                <a:latin typeface="Impact" panose="020B0806030902050204" pitchFamily="34" charset="0"/>
              </a:rPr>
              <a:t>High Blood Pressure</a:t>
            </a:r>
          </a:p>
          <a:p>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Alcohol Use</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Drug Use</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Obesity</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Underweight</a:t>
            </a:r>
          </a:p>
        </p:txBody>
      </p:sp>
      <p:sp>
        <p:nvSpPr>
          <p:cNvPr id="13" name="TextBox 12"/>
          <p:cNvSpPr txBox="1"/>
          <p:nvPr/>
        </p:nvSpPr>
        <p:spPr>
          <a:xfrm>
            <a:off x="9078164" y="2422565"/>
            <a:ext cx="3022792" cy="3693319"/>
          </a:xfrm>
          <a:prstGeom prst="rect">
            <a:avLst/>
          </a:prstGeom>
          <a:noFill/>
          <a:ln>
            <a:noFill/>
          </a:ln>
        </p:spPr>
        <p:txBody>
          <a:bodyPr wrap="square" rtlCol="0">
            <a:spAutoFit/>
          </a:bodyPr>
          <a:lstStyle/>
          <a:p>
            <a:pPr marL="285750" indent="-285750">
              <a:buFont typeface="Arial" panose="020B0604020202020204" pitchFamily="34" charset="0"/>
              <a:buChar char="•"/>
            </a:pPr>
            <a:r>
              <a:rPr lang="en-US" sz="2400" dirty="0">
                <a:solidFill>
                  <a:schemeClr val="accent2"/>
                </a:solidFill>
                <a:latin typeface="Impact" panose="020B0806030902050204" pitchFamily="34" charset="0"/>
              </a:rPr>
              <a:t>Violence / Abuse</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Stress</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Diabetes</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Financial Instability</a:t>
            </a:r>
          </a:p>
          <a:p>
            <a:pPr marL="285750" indent="-285750">
              <a:buFont typeface="Arial" panose="020B0604020202020204" pitchFamily="34" charset="0"/>
              <a:buChar char="•"/>
            </a:pPr>
            <a:endParaRPr lang="en-US" sz="2400" dirty="0">
              <a:solidFill>
                <a:schemeClr val="accent2"/>
              </a:solidFill>
              <a:latin typeface="Impact" panose="020B0806030902050204" pitchFamily="34" charset="0"/>
            </a:endParaRPr>
          </a:p>
          <a:p>
            <a:pPr marL="285750" indent="-285750">
              <a:buFont typeface="Arial" panose="020B0604020202020204" pitchFamily="34" charset="0"/>
              <a:buChar char="•"/>
            </a:pPr>
            <a:r>
              <a:rPr lang="en-US" sz="2400" dirty="0">
                <a:solidFill>
                  <a:schemeClr val="accent2"/>
                </a:solidFill>
                <a:latin typeface="Impact" panose="020B0806030902050204" pitchFamily="34" charset="0"/>
              </a:rPr>
              <a:t>Smoking</a:t>
            </a:r>
          </a:p>
          <a:p>
            <a:endParaRPr lang="en-US" dirty="0"/>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2223317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6817" y="307915"/>
            <a:ext cx="10993549" cy="1475013"/>
          </a:xfrm>
        </p:spPr>
        <p:txBody>
          <a:bodyPr>
            <a:normAutofit/>
          </a:bodyPr>
          <a:lstStyle/>
          <a:p>
            <a:pPr algn="ctr"/>
            <a:r>
              <a:rPr lang="en-US" sz="6600" dirty="0"/>
              <a:t>Life Planning</a:t>
            </a:r>
          </a:p>
        </p:txBody>
      </p:sp>
      <p:pic>
        <p:nvPicPr>
          <p:cNvPr id="7170" name="Picture 2" descr="adult-life-plan-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475" y="2229434"/>
            <a:ext cx="4576164" cy="42482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een-life-plan-boys-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145" y="3289464"/>
            <a:ext cx="3081913" cy="286001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een-life-plan-girls-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737" y="3241963"/>
            <a:ext cx="3174403" cy="29469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4005640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88C0E5-AB95-4BFE-A7C9-FBE05D0935B5}"/>
              </a:ext>
            </a:extLst>
          </p:cNvPr>
          <p:cNvSpPr>
            <a:spLocks noGrp="1"/>
          </p:cNvSpPr>
          <p:nvPr>
            <p:ph idx="1"/>
          </p:nvPr>
        </p:nvSpPr>
        <p:spPr/>
        <p:txBody>
          <a:bodyPr/>
          <a:lstStyle/>
          <a:p>
            <a:r>
              <a:rPr lang="en-US" dirty="0"/>
              <a:t>One Key Question® supports women’s power to decide by helping to transform their health care experience. The notion behind One Key Question® is simple: It asks all health providers and champions who support women to routinely ask, </a:t>
            </a:r>
            <a:r>
              <a:rPr lang="en-US" sz="2800" b="1" dirty="0"/>
              <a:t>“Would you like to become pregnant in the next year?”</a:t>
            </a:r>
            <a:r>
              <a:rPr lang="en-US" dirty="0"/>
              <a:t> From there, the provider or champion takes the conversation in the direction the woman herself indicates is the right one, whether that is family planning, preconception health, prenatal care, or other needs.</a:t>
            </a:r>
          </a:p>
        </p:txBody>
      </p:sp>
      <p:sp>
        <p:nvSpPr>
          <p:cNvPr id="3" name="Title 2">
            <a:extLst>
              <a:ext uri="{FF2B5EF4-FFF2-40B4-BE49-F238E27FC236}">
                <a16:creationId xmlns:a16="http://schemas.microsoft.com/office/drawing/2014/main" id="{4DA72C2E-BB79-4BCA-8B7F-31245815FD62}"/>
              </a:ext>
            </a:extLst>
          </p:cNvPr>
          <p:cNvSpPr>
            <a:spLocks noGrp="1"/>
          </p:cNvSpPr>
          <p:nvPr>
            <p:ph type="title"/>
          </p:nvPr>
        </p:nvSpPr>
        <p:spPr/>
        <p:txBody>
          <a:bodyPr/>
          <a:lstStyle/>
          <a:p>
            <a:r>
              <a:rPr lang="en-US" dirty="0"/>
              <a:t>One Key Question®</a:t>
            </a:r>
          </a:p>
        </p:txBody>
      </p:sp>
      <p:sp>
        <p:nvSpPr>
          <p:cNvPr id="4" name="TextBox 3"/>
          <p:cNvSpPr txBox="1"/>
          <p:nvPr/>
        </p:nvSpPr>
        <p:spPr>
          <a:xfrm>
            <a:off x="539015" y="6126163"/>
            <a:ext cx="8903368" cy="276999"/>
          </a:xfrm>
          <a:prstGeom prst="rect">
            <a:avLst/>
          </a:prstGeom>
          <a:noFill/>
        </p:spPr>
        <p:txBody>
          <a:bodyPr wrap="square" rtlCol="0">
            <a:spAutoFit/>
          </a:bodyPr>
          <a:lstStyle/>
          <a:p>
            <a:r>
              <a:rPr lang="en-US" sz="1200" dirty="0"/>
              <a:t>http://www.orfrh.org/patient-and-provider-resources/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3356277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8147" y="2367815"/>
            <a:ext cx="10222387" cy="4129238"/>
          </a:xfrm>
        </p:spPr>
        <p:txBody>
          <a:bodyPr>
            <a:normAutofit fontScale="85000" lnSpcReduction="20000"/>
          </a:bodyPr>
          <a:lstStyle/>
          <a:p>
            <a:r>
              <a:rPr lang="en-US" b="1" dirty="0">
                <a:solidFill>
                  <a:schemeClr val="accent3">
                    <a:lumMod val="50000"/>
                  </a:schemeClr>
                </a:solidFill>
              </a:rPr>
              <a:t>Yes – Desires Pregnancy</a:t>
            </a:r>
          </a:p>
          <a:p>
            <a:pPr lvl="1"/>
            <a:r>
              <a:rPr lang="en-US" dirty="0">
                <a:solidFill>
                  <a:schemeClr val="tx1"/>
                </a:solidFill>
              </a:rPr>
              <a:t>“Your health before you become pregnant is critical for a healthy pregnancy and baby. If you want to get pregnant soon…”</a:t>
            </a:r>
          </a:p>
          <a:p>
            <a:pPr lvl="1"/>
            <a:r>
              <a:rPr lang="en-US" dirty="0">
                <a:solidFill>
                  <a:schemeClr val="tx1"/>
                </a:solidFill>
              </a:rPr>
              <a:t>“It’s best for your body and the health of your next baby to wait about 18 months after giving birth to become pregnant again. Talk with your partner about your goals for pregnancy and what steps you can take to be as healthy as possible.”</a:t>
            </a:r>
          </a:p>
          <a:p>
            <a:pPr lvl="1"/>
            <a:endParaRPr lang="en-US" dirty="0">
              <a:solidFill>
                <a:schemeClr val="tx1"/>
              </a:solidFill>
            </a:endParaRPr>
          </a:p>
          <a:p>
            <a:r>
              <a:rPr lang="en-US" b="1" dirty="0">
                <a:solidFill>
                  <a:srgbClr val="FF0000"/>
                </a:solidFill>
              </a:rPr>
              <a:t>No – Does Not Desire Pregnancy</a:t>
            </a:r>
          </a:p>
          <a:p>
            <a:pPr lvl="1"/>
            <a:r>
              <a:rPr lang="en-US" dirty="0">
                <a:solidFill>
                  <a:schemeClr val="tx1"/>
                </a:solidFill>
              </a:rPr>
              <a:t>“If you want to prevent pregnancy, there are many safe and effective birth control options.”</a:t>
            </a:r>
          </a:p>
          <a:p>
            <a:pPr lvl="1"/>
            <a:endParaRPr lang="en-US" dirty="0">
              <a:solidFill>
                <a:schemeClr val="tx1"/>
              </a:solidFill>
            </a:endParaRPr>
          </a:p>
          <a:p>
            <a:r>
              <a:rPr lang="en-US" b="1" dirty="0">
                <a:solidFill>
                  <a:srgbClr val="FFC000"/>
                </a:solidFill>
              </a:rPr>
              <a:t>Unsure/At Risk</a:t>
            </a:r>
          </a:p>
          <a:p>
            <a:pPr lvl="1"/>
            <a:r>
              <a:rPr lang="en-US" dirty="0">
                <a:solidFill>
                  <a:schemeClr val="tx1"/>
                </a:solidFill>
              </a:rPr>
              <a:t>“Whether or not you want to become pregnant talk to your health care provider today. Learn how to prepare for a healthy pregnancy and how to prevent pregnancy until you are ready.”</a:t>
            </a:r>
          </a:p>
        </p:txBody>
      </p:sp>
      <p:sp>
        <p:nvSpPr>
          <p:cNvPr id="5" name="Title 2">
            <a:extLst>
              <a:ext uri="{FF2B5EF4-FFF2-40B4-BE49-F238E27FC236}">
                <a16:creationId xmlns:a16="http://schemas.microsoft.com/office/drawing/2014/main" id="{4DA72C2E-BB79-4BCA-8B7F-31245815FD62}"/>
              </a:ext>
            </a:extLst>
          </p:cNvPr>
          <p:cNvSpPr>
            <a:spLocks noGrp="1"/>
          </p:cNvSpPr>
          <p:nvPr>
            <p:ph type="title"/>
          </p:nvPr>
        </p:nvSpPr>
        <p:spPr>
          <a:xfrm>
            <a:off x="609600" y="338328"/>
            <a:ext cx="10972800" cy="1252728"/>
          </a:xfrm>
        </p:spPr>
        <p:txBody>
          <a:bodyPr/>
          <a:lstStyle/>
          <a:p>
            <a:r>
              <a:rPr lang="en-US" dirty="0"/>
              <a:t>One Key Question®</a:t>
            </a:r>
          </a:p>
        </p:txBody>
      </p:sp>
      <p:sp>
        <p:nvSpPr>
          <p:cNvPr id="6" name="TextBox 5"/>
          <p:cNvSpPr txBox="1"/>
          <p:nvPr/>
        </p:nvSpPr>
        <p:spPr>
          <a:xfrm>
            <a:off x="609600" y="6397208"/>
            <a:ext cx="8903368" cy="276999"/>
          </a:xfrm>
          <a:prstGeom prst="rect">
            <a:avLst/>
          </a:prstGeom>
          <a:noFill/>
        </p:spPr>
        <p:txBody>
          <a:bodyPr wrap="square" rtlCol="0">
            <a:spAutoFit/>
          </a:bodyPr>
          <a:lstStyle/>
          <a:p>
            <a:r>
              <a:rPr lang="en-US" sz="1200" dirty="0"/>
              <a:t>http://www.orfrh.org/patient-and-provider-resources/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2839729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4191" y="2125681"/>
            <a:ext cx="2584703" cy="396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79150" y="2125682"/>
            <a:ext cx="2886180" cy="4061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teen-life-plan-girls-cov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00" y="3655179"/>
            <a:ext cx="2064194" cy="19162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145405" y="337092"/>
            <a:ext cx="10029525" cy="1247547"/>
          </a:xfrm>
        </p:spPr>
        <p:style>
          <a:lnRef idx="3">
            <a:schemeClr val="lt1"/>
          </a:lnRef>
          <a:fillRef idx="1">
            <a:schemeClr val="accent1"/>
          </a:fillRef>
          <a:effectRef idx="1">
            <a:schemeClr val="accent1"/>
          </a:effectRef>
          <a:fontRef idx="minor">
            <a:schemeClr val="lt1"/>
          </a:fontRef>
        </p:style>
        <p:txBody>
          <a:bodyPr>
            <a:normAutofit/>
          </a:bodyPr>
          <a:lstStyle/>
          <a:p>
            <a:pPr algn="ctr"/>
            <a:r>
              <a:rPr lang="en-US" dirty="0"/>
              <a:t>Opportunities for Action</a:t>
            </a:r>
          </a:p>
        </p:txBody>
      </p:sp>
      <p:pic>
        <p:nvPicPr>
          <p:cNvPr id="2050" name="Picture 2" descr="teen-life-plan-boys-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14631">
            <a:off x="1111020" y="3859215"/>
            <a:ext cx="2189151" cy="20315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3597" y="4189963"/>
            <a:ext cx="1345553" cy="2365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33597" y="1923285"/>
            <a:ext cx="1345553" cy="2365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48894" y="2125681"/>
            <a:ext cx="2584703" cy="3969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rotWithShape="1">
          <a:blip r:embed="rId10">
            <a:extLst>
              <a:ext uri="{28A0092B-C50C-407E-A947-70E740481C1C}">
                <a14:useLocalDpi xmlns:a14="http://schemas.microsoft.com/office/drawing/2010/main" val="0"/>
              </a:ext>
            </a:extLst>
          </a:blip>
          <a:srcRect r="3815"/>
          <a:stretch/>
        </p:blipFill>
        <p:spPr bwMode="auto">
          <a:xfrm>
            <a:off x="2755075" y="2658616"/>
            <a:ext cx="2327563" cy="591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descr="X:\LHVPN(SHARED)\Graphics\It's About You Graphics\Its About YOU -logo-gree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1040384">
            <a:off x="368638" y="2201408"/>
            <a:ext cx="2471933" cy="15057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185479" y="2735718"/>
            <a:ext cx="2711532" cy="3077766"/>
          </a:xfrm>
          <a:prstGeom prst="rect">
            <a:avLst/>
          </a:prstGeom>
        </p:spPr>
        <p:txBody>
          <a:bodyPr wrap="square">
            <a:spAutoFit/>
          </a:bodyPr>
          <a:lstStyle/>
          <a:p>
            <a:pPr algn="ctr"/>
            <a:r>
              <a:rPr lang="en-US" sz="2400" dirty="0">
                <a:solidFill>
                  <a:srgbClr val="B90F00"/>
                </a:solidFill>
                <a:latin typeface="Thompson"/>
              </a:rPr>
              <a:t>Carry this</a:t>
            </a:r>
          </a:p>
          <a:p>
            <a:pPr algn="ctr"/>
            <a:r>
              <a:rPr lang="en-US" sz="2400" dirty="0">
                <a:solidFill>
                  <a:srgbClr val="B90F00"/>
                </a:solidFill>
                <a:latin typeface="Thompson"/>
              </a:rPr>
              <a:t>booklet</a:t>
            </a:r>
          </a:p>
          <a:p>
            <a:pPr algn="ctr"/>
            <a:r>
              <a:rPr lang="en-US" sz="2400" dirty="0">
                <a:solidFill>
                  <a:srgbClr val="B90F00"/>
                </a:solidFill>
                <a:latin typeface="Thompson"/>
              </a:rPr>
              <a:t>with you!</a:t>
            </a:r>
          </a:p>
          <a:p>
            <a:pPr algn="ctr"/>
            <a:r>
              <a:rPr lang="en-US" sz="2000" dirty="0">
                <a:solidFill>
                  <a:srgbClr val="B90F00"/>
                </a:solidFill>
                <a:latin typeface="Bliss-Regular"/>
              </a:rPr>
              <a:t>Remember that</a:t>
            </a:r>
          </a:p>
          <a:p>
            <a:pPr algn="ctr"/>
            <a:r>
              <a:rPr lang="en-US" sz="2000" dirty="0">
                <a:solidFill>
                  <a:srgbClr val="B90F00"/>
                </a:solidFill>
                <a:latin typeface="Bliss-Regular"/>
              </a:rPr>
              <a:t>It’s About YOU!</a:t>
            </a:r>
          </a:p>
          <a:p>
            <a:pPr algn="ctr"/>
            <a:r>
              <a:rPr lang="en-US" sz="1100" b="1" dirty="0">
                <a:solidFill>
                  <a:srgbClr val="B90F00"/>
                </a:solidFill>
                <a:latin typeface="Bliss-Bold"/>
              </a:rPr>
              <a:t>Lower Hudson Valley</a:t>
            </a:r>
          </a:p>
          <a:p>
            <a:pPr algn="ctr"/>
            <a:r>
              <a:rPr lang="en-US" sz="1100" b="1" dirty="0">
                <a:solidFill>
                  <a:srgbClr val="B90F00"/>
                </a:solidFill>
                <a:latin typeface="Bliss-Bold"/>
              </a:rPr>
              <a:t>Perinatal Network</a:t>
            </a:r>
          </a:p>
          <a:p>
            <a:pPr algn="ctr"/>
            <a:r>
              <a:rPr lang="en-US" sz="1100" dirty="0">
                <a:solidFill>
                  <a:srgbClr val="000000"/>
                </a:solidFill>
                <a:latin typeface="Bliss-Regular"/>
              </a:rPr>
              <a:t>22 Saw Mill River Road</a:t>
            </a:r>
          </a:p>
          <a:p>
            <a:pPr algn="ctr"/>
            <a:r>
              <a:rPr lang="en-US" sz="1100" dirty="0">
                <a:solidFill>
                  <a:srgbClr val="000000"/>
                </a:solidFill>
                <a:latin typeface="Bliss-Regular"/>
              </a:rPr>
              <a:t>3rd Floor, Mailbox 19</a:t>
            </a:r>
          </a:p>
          <a:p>
            <a:pPr algn="ctr"/>
            <a:r>
              <a:rPr lang="en-US" sz="1100" dirty="0">
                <a:solidFill>
                  <a:srgbClr val="000000"/>
                </a:solidFill>
                <a:latin typeface="Bliss-Regular"/>
              </a:rPr>
              <a:t>Hawthorne, NY 10532</a:t>
            </a:r>
          </a:p>
          <a:p>
            <a:pPr algn="ctr"/>
            <a:r>
              <a:rPr lang="en-US" sz="1100" dirty="0">
                <a:solidFill>
                  <a:srgbClr val="000000"/>
                </a:solidFill>
                <a:latin typeface="Bliss-Regular"/>
              </a:rPr>
              <a:t>(914) 922-2240 </a:t>
            </a:r>
            <a:r>
              <a:rPr lang="en-US" sz="1100" dirty="0">
                <a:solidFill>
                  <a:srgbClr val="B90F00"/>
                </a:solidFill>
                <a:latin typeface="Bliss-Regular"/>
              </a:rPr>
              <a:t>• </a:t>
            </a:r>
            <a:r>
              <a:rPr lang="en-US" sz="1100" dirty="0">
                <a:solidFill>
                  <a:srgbClr val="000000"/>
                </a:solidFill>
                <a:latin typeface="Bliss-Regular"/>
              </a:rPr>
              <a:t>www.lhvpn.net</a:t>
            </a:r>
          </a:p>
          <a:p>
            <a:pPr algn="ctr"/>
            <a:r>
              <a:rPr lang="en-US" sz="400" dirty="0">
                <a:solidFill>
                  <a:srgbClr val="B90F00"/>
                </a:solidFill>
                <a:latin typeface="Bliss-Regular"/>
              </a:rPr>
              <a:t>A program of the Children’s Health</a:t>
            </a:r>
          </a:p>
          <a:p>
            <a:pPr algn="ctr"/>
            <a:r>
              <a:rPr lang="en-US" sz="400" dirty="0">
                <a:solidFill>
                  <a:srgbClr val="B90F00"/>
                </a:solidFill>
                <a:latin typeface="Bliss-Regular"/>
              </a:rPr>
              <a:t>and Research Foundation</a:t>
            </a:r>
          </a:p>
          <a:p>
            <a:pPr algn="ctr"/>
            <a:r>
              <a:rPr lang="en-US" sz="400" dirty="0">
                <a:solidFill>
                  <a:srgbClr val="000000"/>
                </a:solidFill>
                <a:latin typeface="Bliss-Regular"/>
              </a:rPr>
              <a:t>Produced with funding from the New York State</a:t>
            </a:r>
          </a:p>
          <a:p>
            <a:pPr algn="ctr"/>
            <a:r>
              <a:rPr lang="en-US" sz="400" dirty="0">
                <a:solidFill>
                  <a:srgbClr val="000000"/>
                </a:solidFill>
                <a:latin typeface="Bliss-Regular"/>
              </a:rPr>
              <a:t>Department of Health, Division of Family Health</a:t>
            </a:r>
            <a:endParaRPr lang="en-US" sz="1100" dirty="0"/>
          </a:p>
        </p:txBody>
      </p:sp>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306031409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6817" y="307915"/>
            <a:ext cx="10993549" cy="1475013"/>
          </a:xfrm>
        </p:spPr>
        <p:txBody>
          <a:bodyPr>
            <a:normAutofit/>
          </a:bodyPr>
          <a:lstStyle/>
          <a:p>
            <a:pPr algn="ctr"/>
            <a:r>
              <a:rPr lang="en-US" sz="6600" dirty="0"/>
              <a:t>Interactive Activity</a:t>
            </a:r>
          </a:p>
        </p:txBody>
      </p:sp>
      <p:pic>
        <p:nvPicPr>
          <p:cNvPr id="7170" name="Picture 2" descr="adult-life-plan-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9475" y="2229434"/>
            <a:ext cx="4576164" cy="42482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een-life-plan-boys-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6145" y="3289464"/>
            <a:ext cx="3081913" cy="286001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een-life-plan-girls-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6737" y="3241963"/>
            <a:ext cx="3174403" cy="29469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49456" y="5668072"/>
            <a:ext cx="485478" cy="1006135"/>
          </a:xfrm>
          <a:prstGeom prst="rect">
            <a:avLst/>
          </a:prstGeom>
        </p:spPr>
      </p:pic>
    </p:spTree>
    <p:extLst>
      <p:ext uri="{BB962C8B-B14F-4D97-AF65-F5344CB8AC3E}">
        <p14:creationId xmlns:p14="http://schemas.microsoft.com/office/powerpoint/2010/main" val="3866567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51562" y="4696435"/>
            <a:ext cx="1000011" cy="2072487"/>
          </a:xfrm>
          <a:prstGeom prst="rect">
            <a:avLst/>
          </a:prstGeom>
        </p:spPr>
      </p:pic>
      <p:sp>
        <p:nvSpPr>
          <p:cNvPr id="18434" name="Rectangle 2"/>
          <p:cNvSpPr>
            <a:spLocks noGrp="1" noChangeArrowheads="1"/>
          </p:cNvSpPr>
          <p:nvPr>
            <p:ph type="title"/>
          </p:nvPr>
        </p:nvSpPr>
        <p:spPr>
          <a:xfrm>
            <a:off x="600666" y="658483"/>
            <a:ext cx="10972800" cy="685800"/>
          </a:xfrm>
        </p:spPr>
        <p:txBody>
          <a:bodyPr>
            <a:noAutofit/>
          </a:bodyPr>
          <a:lstStyle/>
          <a:p>
            <a:pPr algn="ctr" eaLnBrk="1" hangingPunct="1"/>
            <a:r>
              <a:rPr lang="en-US" sz="4800" b="1" dirty="0"/>
              <a:t>Lower Hudson Valley Perinatal Network</a:t>
            </a:r>
            <a:r>
              <a:rPr lang="en-US" sz="5400" b="1" dirty="0"/>
              <a:t> </a:t>
            </a:r>
          </a:p>
        </p:txBody>
      </p:sp>
      <p:sp>
        <p:nvSpPr>
          <p:cNvPr id="18435" name="Rectangle 3"/>
          <p:cNvSpPr>
            <a:spLocks noGrp="1" noChangeArrowheads="1"/>
          </p:cNvSpPr>
          <p:nvPr>
            <p:ph type="body" sz="half" idx="1"/>
          </p:nvPr>
        </p:nvSpPr>
        <p:spPr>
          <a:xfrm>
            <a:off x="719667" y="1843233"/>
            <a:ext cx="10847917" cy="3806317"/>
          </a:xfrm>
        </p:spPr>
        <p:txBody>
          <a:bodyPr>
            <a:normAutofit/>
          </a:bodyPr>
          <a:lstStyle/>
          <a:p>
            <a:pPr marL="0" indent="0">
              <a:spcBef>
                <a:spcPts val="0"/>
              </a:spcBef>
              <a:buNone/>
            </a:pPr>
            <a:r>
              <a:rPr lang="en-US" sz="2800" dirty="0"/>
              <a:t>The goal of the LHVPN (a program of Children’s Health &amp; Research Foundation, Inc.) is to make sure all babies are born healthy.  At the neighborhood level with we work to advocate for and educate consumers and professionals about maternal, child and family health. </a:t>
            </a:r>
          </a:p>
          <a:p>
            <a:pPr marL="0" indent="0" algn="ctr">
              <a:spcBef>
                <a:spcPts val="0"/>
              </a:spcBef>
              <a:buNone/>
            </a:pPr>
            <a:endParaRPr lang="en-US" sz="2800" dirty="0"/>
          </a:p>
          <a:p>
            <a:pPr marL="0" indent="0">
              <a:spcBef>
                <a:spcPts val="0"/>
              </a:spcBef>
              <a:buNone/>
            </a:pPr>
            <a:r>
              <a:rPr lang="en-US" sz="2800" dirty="0"/>
              <a:t>We aim to improve maternal and infant health outcomes for high-need women and to reduce racial, ethnic and economic disparities in those outcomes.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4581" y="6063907"/>
            <a:ext cx="3521979" cy="621887"/>
          </a:xfrm>
          <a:prstGeom prst="rect">
            <a:avLst/>
          </a:prstGeom>
        </p:spPr>
      </p:pic>
    </p:spTree>
    <p:extLst>
      <p:ext uri="{BB962C8B-B14F-4D97-AF65-F5344CB8AC3E}">
        <p14:creationId xmlns:p14="http://schemas.microsoft.com/office/powerpoint/2010/main" val="2138956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Content Placeholder 35"/>
          <p:cNvPicPr>
            <a:picLocks noGrp="1" noChangeAspect="1"/>
          </p:cNvPicPr>
          <p:nvPr>
            <p:ph idx="1"/>
          </p:nvPr>
        </p:nvPicPr>
        <p:blipFill rotWithShape="1">
          <a:blip r:embed="rId2"/>
          <a:srcRect t="7084" b="29963"/>
          <a:stretch/>
        </p:blipFill>
        <p:spPr>
          <a:xfrm>
            <a:off x="2170804" y="1591056"/>
            <a:ext cx="8247883" cy="5023754"/>
          </a:xfrm>
          <a:prstGeom prst="rect">
            <a:avLst/>
          </a:prstGeom>
        </p:spPr>
      </p:pic>
      <p:sp>
        <p:nvSpPr>
          <p:cNvPr id="3" name="Title 2"/>
          <p:cNvSpPr>
            <a:spLocks noGrp="1"/>
          </p:cNvSpPr>
          <p:nvPr>
            <p:ph type="title"/>
          </p:nvPr>
        </p:nvSpPr>
        <p:spPr/>
        <p:txBody>
          <a:bodyPr>
            <a:normAutofit fontScale="90000"/>
          </a:bodyPr>
          <a:lstStyle/>
          <a:p>
            <a:r>
              <a:rPr lang="en-US" dirty="0"/>
              <a:t>PRECONCEPTION/INTERCONCEPTION QUICK REFERENCE GUIDE</a:t>
            </a:r>
          </a:p>
        </p:txBody>
      </p:sp>
      <p:pic>
        <p:nvPicPr>
          <p:cNvPr id="37"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9456" y="5668072"/>
            <a:ext cx="485478" cy="1006135"/>
          </a:xfrm>
          <a:prstGeom prst="rect">
            <a:avLst/>
          </a:prstGeom>
        </p:spPr>
      </p:pic>
    </p:spTree>
    <p:extLst>
      <p:ext uri="{BB962C8B-B14F-4D97-AF65-F5344CB8AC3E}">
        <p14:creationId xmlns:p14="http://schemas.microsoft.com/office/powerpoint/2010/main" val="18482268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PRECONCEPTION/INTERCONCEPTION QUICK REFERENCE GUIDE</a:t>
            </a:r>
          </a:p>
        </p:txBody>
      </p:sp>
      <p:pic>
        <p:nvPicPr>
          <p:cNvPr id="11" name="Picture 10"/>
          <p:cNvPicPr>
            <a:picLocks noChangeAspect="1"/>
          </p:cNvPicPr>
          <p:nvPr/>
        </p:nvPicPr>
        <p:blipFill rotWithShape="1">
          <a:blip r:embed="rId2"/>
          <a:srcRect t="4629"/>
          <a:stretch/>
        </p:blipFill>
        <p:spPr>
          <a:xfrm>
            <a:off x="2599643" y="1490493"/>
            <a:ext cx="6992714" cy="5367507"/>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9456" y="5668072"/>
            <a:ext cx="485478" cy="1006135"/>
          </a:xfrm>
          <a:prstGeom prst="rect">
            <a:avLst/>
          </a:prstGeom>
        </p:spPr>
      </p:pic>
    </p:spTree>
    <p:extLst>
      <p:ext uri="{BB962C8B-B14F-4D97-AF65-F5344CB8AC3E}">
        <p14:creationId xmlns:p14="http://schemas.microsoft.com/office/powerpoint/2010/main" val="26727760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PRECONCEPTION/INTERCONCEPTION QUICK REFERENCE GUIDE</a:t>
            </a:r>
          </a:p>
        </p:txBody>
      </p:sp>
      <p:pic>
        <p:nvPicPr>
          <p:cNvPr id="39" name="Picture 38"/>
          <p:cNvPicPr>
            <a:picLocks noChangeAspect="1"/>
          </p:cNvPicPr>
          <p:nvPr/>
        </p:nvPicPr>
        <p:blipFill rotWithShape="1">
          <a:blip r:embed="rId2"/>
          <a:srcRect b="42269"/>
          <a:stretch/>
        </p:blipFill>
        <p:spPr>
          <a:xfrm>
            <a:off x="1626876" y="2149813"/>
            <a:ext cx="9322457" cy="4406632"/>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9456" y="5668072"/>
            <a:ext cx="485478" cy="1006135"/>
          </a:xfrm>
          <a:prstGeom prst="rect">
            <a:avLst/>
          </a:prstGeom>
        </p:spPr>
      </p:pic>
    </p:spTree>
    <p:extLst>
      <p:ext uri="{BB962C8B-B14F-4D97-AF65-F5344CB8AC3E}">
        <p14:creationId xmlns:p14="http://schemas.microsoft.com/office/powerpoint/2010/main" val="19021836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PRECONCEPTION/INTERCONCEPTION QUICK REFERENCE GUIDE</a:t>
            </a:r>
          </a:p>
        </p:txBody>
      </p:sp>
      <p:pic>
        <p:nvPicPr>
          <p:cNvPr id="4" name="Picture 3"/>
          <p:cNvPicPr>
            <a:picLocks noChangeAspect="1"/>
          </p:cNvPicPr>
          <p:nvPr/>
        </p:nvPicPr>
        <p:blipFill rotWithShape="1">
          <a:blip r:embed="rId2"/>
          <a:srcRect t="58410"/>
          <a:stretch/>
        </p:blipFill>
        <p:spPr>
          <a:xfrm>
            <a:off x="1704698" y="3093396"/>
            <a:ext cx="8992326" cy="3062193"/>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49456" y="5668072"/>
            <a:ext cx="485478" cy="1006135"/>
          </a:xfrm>
          <a:prstGeom prst="rect">
            <a:avLst/>
          </a:prstGeom>
        </p:spPr>
      </p:pic>
    </p:spTree>
    <p:extLst>
      <p:ext uri="{BB962C8B-B14F-4D97-AF65-F5344CB8AC3E}">
        <p14:creationId xmlns:p14="http://schemas.microsoft.com/office/powerpoint/2010/main" val="3131381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7111" y="2227633"/>
            <a:ext cx="9877777" cy="4336274"/>
          </a:xfrm>
        </p:spPr>
        <p:txBody>
          <a:bodyPr>
            <a:normAutofit/>
          </a:bodyPr>
          <a:lstStyle/>
          <a:p>
            <a:r>
              <a:rPr lang="en-US" dirty="0"/>
              <a:t>CHW met with Kim at the ABC office to go over the forms she had previously submitted. She brought her 5 year old son and 3 year old daughter with her because she was having difficulty finding a babysitter. The CHW stated to Kim, that after having reviewed the forms noticed that she had </a:t>
            </a:r>
            <a:r>
              <a:rPr lang="en-US" b="1" i="1" dirty="0"/>
              <a:t>identified herself as having diabetes </a:t>
            </a:r>
            <a:r>
              <a:rPr lang="en-US" dirty="0"/>
              <a:t>in response to </a:t>
            </a:r>
            <a:r>
              <a:rPr lang="en-US" b="1" dirty="0"/>
              <a:t>(question 6) </a:t>
            </a:r>
            <a:r>
              <a:rPr lang="en-US" dirty="0"/>
              <a:t>Please put a check mark to </a:t>
            </a:r>
            <a:r>
              <a:rPr lang="en-US" b="1" i="1" dirty="0"/>
              <a:t>indicate which family member has the following chronic disease. </a:t>
            </a:r>
            <a:r>
              <a:rPr lang="en-US" dirty="0"/>
              <a:t>She also said </a:t>
            </a:r>
            <a:r>
              <a:rPr lang="en-US" b="1" i="1" u="sng" dirty="0"/>
              <a:t>no</a:t>
            </a:r>
            <a:r>
              <a:rPr lang="en-US" dirty="0"/>
              <a:t> to (</a:t>
            </a:r>
            <a:r>
              <a:rPr lang="en-US" b="1" dirty="0"/>
              <a:t>question 4A</a:t>
            </a:r>
            <a:r>
              <a:rPr lang="en-US" dirty="0"/>
              <a:t>) </a:t>
            </a:r>
            <a:r>
              <a:rPr lang="en-US" b="1" i="1" dirty="0"/>
              <a:t>Is the mother currently pregnant?</a:t>
            </a:r>
            <a:r>
              <a:rPr lang="en-US" dirty="0"/>
              <a:t>  and </a:t>
            </a:r>
            <a:r>
              <a:rPr lang="en-US" b="1" i="1" u="sng" dirty="0"/>
              <a:t>yes</a:t>
            </a:r>
            <a:r>
              <a:rPr lang="en-US" dirty="0"/>
              <a:t> to (</a:t>
            </a:r>
            <a:r>
              <a:rPr lang="en-US" b="1" dirty="0"/>
              <a:t>question 4C)</a:t>
            </a:r>
            <a:r>
              <a:rPr lang="en-US" dirty="0"/>
              <a:t> </a:t>
            </a:r>
            <a:r>
              <a:rPr lang="en-US" i="1" dirty="0"/>
              <a:t>“</a:t>
            </a:r>
            <a:r>
              <a:rPr lang="en-US" b="1" i="1" dirty="0"/>
              <a:t>Would you like to become pregnant in the next 12 months?”</a:t>
            </a:r>
            <a:endParaRPr lang="en-US" i="1" dirty="0"/>
          </a:p>
          <a:p>
            <a:endParaRPr lang="en-US" dirty="0"/>
          </a:p>
          <a:p>
            <a:r>
              <a:rPr lang="en-US" sz="2800" b="1" i="1" dirty="0"/>
              <a:t>What messages would you give Kim? </a:t>
            </a:r>
          </a:p>
          <a:p>
            <a:endParaRPr lang="en-US" dirty="0"/>
          </a:p>
        </p:txBody>
      </p:sp>
      <p:sp>
        <p:nvSpPr>
          <p:cNvPr id="3" name="Title 2"/>
          <p:cNvSpPr>
            <a:spLocks noGrp="1"/>
          </p:cNvSpPr>
          <p:nvPr>
            <p:ph type="title"/>
          </p:nvPr>
        </p:nvSpPr>
        <p:spPr/>
        <p:txBody>
          <a:bodyPr/>
          <a:lstStyle/>
          <a:p>
            <a:r>
              <a:rPr lang="en-US" b="1" dirty="0" err="1"/>
              <a:t>Interconception</a:t>
            </a:r>
            <a:r>
              <a:rPr lang="en-US" b="1" dirty="0"/>
              <a:t> Scenario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9456" y="5668072"/>
            <a:ext cx="485478" cy="1006135"/>
          </a:xfrm>
          <a:prstGeom prst="rect">
            <a:avLst/>
          </a:prstGeom>
        </p:spPr>
      </p:pic>
    </p:spTree>
    <p:extLst>
      <p:ext uri="{BB962C8B-B14F-4D97-AF65-F5344CB8AC3E}">
        <p14:creationId xmlns:p14="http://schemas.microsoft.com/office/powerpoint/2010/main" val="511619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57111" y="2675106"/>
            <a:ext cx="9877777" cy="3560323"/>
          </a:xfrm>
        </p:spPr>
        <p:txBody>
          <a:bodyPr/>
          <a:lstStyle/>
          <a:p>
            <a:r>
              <a:rPr lang="en-US" dirty="0"/>
              <a:t>CHW visited Maria at her home for her first home visit. She is 4 months pregnant and this is her first pregnancy.  The CHW prior to this visit, and after having reviewed her forms noticed she answered </a:t>
            </a:r>
            <a:r>
              <a:rPr lang="en-US" b="1" i="1" u="sng" dirty="0"/>
              <a:t>yes</a:t>
            </a:r>
            <a:r>
              <a:rPr lang="en-US" dirty="0"/>
              <a:t> to (question 4A) </a:t>
            </a:r>
            <a:r>
              <a:rPr lang="en-US" b="1" i="1" dirty="0"/>
              <a:t>Are you currently pregnant? </a:t>
            </a:r>
            <a:r>
              <a:rPr lang="en-US" dirty="0"/>
              <a:t>, </a:t>
            </a:r>
            <a:r>
              <a:rPr lang="en-US" b="1" i="1" u="sng" dirty="0"/>
              <a:t>yes</a:t>
            </a:r>
            <a:r>
              <a:rPr lang="en-US" dirty="0"/>
              <a:t> to (question 4B) </a:t>
            </a:r>
            <a:r>
              <a:rPr lang="en-US" b="1" i="1" dirty="0"/>
              <a:t>Is this mother receiving prenatal care?</a:t>
            </a:r>
            <a:r>
              <a:rPr lang="en-US" dirty="0"/>
              <a:t> and </a:t>
            </a:r>
            <a:r>
              <a:rPr lang="en-US" b="1" i="1" u="sng" dirty="0"/>
              <a:t>yes</a:t>
            </a:r>
            <a:r>
              <a:rPr lang="en-US" dirty="0"/>
              <a:t> to (question 5) </a:t>
            </a:r>
            <a:r>
              <a:rPr lang="en-US" b="1" i="1" dirty="0"/>
              <a:t>Does anyone living in the house  smoke?</a:t>
            </a:r>
          </a:p>
          <a:p>
            <a:endParaRPr lang="en-US" dirty="0"/>
          </a:p>
          <a:p>
            <a:r>
              <a:rPr lang="en-US" b="1" i="1" dirty="0"/>
              <a:t>What messages would you give Maria?</a:t>
            </a:r>
          </a:p>
        </p:txBody>
      </p:sp>
      <p:sp>
        <p:nvSpPr>
          <p:cNvPr id="3" name="Title 2"/>
          <p:cNvSpPr>
            <a:spLocks noGrp="1"/>
          </p:cNvSpPr>
          <p:nvPr>
            <p:ph type="title"/>
          </p:nvPr>
        </p:nvSpPr>
        <p:spPr/>
        <p:txBody>
          <a:bodyPr/>
          <a:lstStyle/>
          <a:p>
            <a:r>
              <a:rPr lang="en-US" b="1" dirty="0"/>
              <a:t>Prenatal Scenario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9456" y="5668072"/>
            <a:ext cx="485478" cy="1006135"/>
          </a:xfrm>
          <a:prstGeom prst="rect">
            <a:avLst/>
          </a:prstGeom>
        </p:spPr>
      </p:pic>
    </p:spTree>
    <p:extLst>
      <p:ext uri="{BB962C8B-B14F-4D97-AF65-F5344CB8AC3E}">
        <p14:creationId xmlns:p14="http://schemas.microsoft.com/office/powerpoint/2010/main" val="4132386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7" y="2393004"/>
            <a:ext cx="9877777" cy="3733159"/>
          </a:xfrm>
        </p:spPr>
        <p:txBody>
          <a:bodyPr>
            <a:normAutofit lnSpcReduction="10000"/>
          </a:bodyPr>
          <a:lstStyle/>
          <a:p>
            <a:r>
              <a:rPr lang="en-US" dirty="0"/>
              <a:t>You are visiting Devon, mother of a 3 week old baby girl, at her home. She is concerned that the baby is not getting enough breastmilk and is considering supplementing with formula. Remind the client about the importance of that 8 week postpartum check up. The client answered </a:t>
            </a:r>
            <a:r>
              <a:rPr lang="en-US" b="1" i="1" u="sng" dirty="0"/>
              <a:t>breastfeeding</a:t>
            </a:r>
            <a:r>
              <a:rPr lang="en-US" dirty="0"/>
              <a:t> to (</a:t>
            </a:r>
            <a:r>
              <a:rPr lang="en-US" b="1" dirty="0"/>
              <a:t>question 32) </a:t>
            </a:r>
            <a:r>
              <a:rPr lang="en-US" b="1" i="1" dirty="0"/>
              <a:t>Which feeding method did you use or are currently using? </a:t>
            </a:r>
            <a:r>
              <a:rPr lang="en-US" dirty="0"/>
              <a:t>Breastfeeding, bottle feeding, or both. She also answered </a:t>
            </a:r>
            <a:r>
              <a:rPr lang="en-US" b="1" i="1" u="sng" dirty="0"/>
              <a:t>yes </a:t>
            </a:r>
            <a:r>
              <a:rPr lang="en-US" dirty="0"/>
              <a:t>to </a:t>
            </a:r>
            <a:r>
              <a:rPr lang="en-US" b="1" dirty="0"/>
              <a:t>(question 7) </a:t>
            </a:r>
            <a:r>
              <a:rPr lang="en-US" b="1" i="1" dirty="0"/>
              <a:t>Did the mother experience feelings of depression (mental health issues) anytime during or following the birth?</a:t>
            </a:r>
          </a:p>
          <a:p>
            <a:endParaRPr lang="en-US" i="1" dirty="0"/>
          </a:p>
          <a:p>
            <a:r>
              <a:rPr lang="en-US" b="1" i="1" dirty="0"/>
              <a:t>What messages would you give Devon?</a:t>
            </a:r>
          </a:p>
        </p:txBody>
      </p:sp>
      <p:sp>
        <p:nvSpPr>
          <p:cNvPr id="3" name="Title 2"/>
          <p:cNvSpPr>
            <a:spLocks noGrp="1"/>
          </p:cNvSpPr>
          <p:nvPr>
            <p:ph type="title"/>
          </p:nvPr>
        </p:nvSpPr>
        <p:spPr/>
        <p:txBody>
          <a:bodyPr/>
          <a:lstStyle/>
          <a:p>
            <a:r>
              <a:rPr lang="en-US" b="1" dirty="0"/>
              <a:t>Postpartum Scenario</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49456" y="5668072"/>
            <a:ext cx="485478" cy="1006135"/>
          </a:xfrm>
          <a:prstGeom prst="rect">
            <a:avLst/>
          </a:prstGeom>
        </p:spPr>
      </p:pic>
    </p:spTree>
    <p:extLst>
      <p:ext uri="{BB962C8B-B14F-4D97-AF65-F5344CB8AC3E}">
        <p14:creationId xmlns:p14="http://schemas.microsoft.com/office/powerpoint/2010/main" val="1654513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62757" y="2169268"/>
            <a:ext cx="9877777" cy="4435813"/>
          </a:xfrm>
        </p:spPr>
        <p:txBody>
          <a:bodyPr>
            <a:normAutofit fontScale="92500" lnSpcReduction="10000"/>
          </a:bodyPr>
          <a:lstStyle/>
          <a:p>
            <a:r>
              <a:rPr lang="en-US" dirty="0"/>
              <a:t>Obstetrician, Family Practitioner</a:t>
            </a:r>
            <a:r>
              <a:rPr lang="en-US"/>
              <a:t>, Midwife </a:t>
            </a:r>
            <a:r>
              <a:rPr lang="en-US" dirty="0"/>
              <a:t>– Post Partum Visit</a:t>
            </a:r>
          </a:p>
          <a:p>
            <a:r>
              <a:rPr lang="en-US" dirty="0"/>
              <a:t>Primary Care</a:t>
            </a:r>
          </a:p>
          <a:p>
            <a:r>
              <a:rPr lang="en-US" dirty="0"/>
              <a:t>Smoking Cessation</a:t>
            </a:r>
          </a:p>
          <a:p>
            <a:r>
              <a:rPr lang="en-US" dirty="0"/>
              <a:t>Family Planning</a:t>
            </a:r>
          </a:p>
          <a:p>
            <a:r>
              <a:rPr lang="en-US" dirty="0"/>
              <a:t>Diabetes Self Management Program</a:t>
            </a:r>
          </a:p>
          <a:p>
            <a:r>
              <a:rPr lang="en-US" dirty="0"/>
              <a:t>Diabetes Prevention Program</a:t>
            </a:r>
          </a:p>
          <a:p>
            <a:r>
              <a:rPr lang="en-US" dirty="0"/>
              <a:t>YMCA</a:t>
            </a:r>
          </a:p>
          <a:p>
            <a:r>
              <a:rPr lang="en-US" dirty="0"/>
              <a:t>Support Circles</a:t>
            </a:r>
          </a:p>
          <a:p>
            <a:r>
              <a:rPr lang="en-US" dirty="0"/>
              <a:t>Baby Cafés</a:t>
            </a:r>
          </a:p>
          <a:p>
            <a:r>
              <a:rPr lang="en-US" dirty="0"/>
              <a:t>Psycho Social Support </a:t>
            </a:r>
          </a:p>
          <a:p>
            <a:r>
              <a:rPr lang="en-US" dirty="0"/>
              <a:t>….and more</a:t>
            </a:r>
          </a:p>
          <a:p>
            <a:endParaRPr lang="en-US" dirty="0"/>
          </a:p>
          <a:p>
            <a:endParaRPr lang="en-US" dirty="0"/>
          </a:p>
        </p:txBody>
      </p:sp>
      <p:sp>
        <p:nvSpPr>
          <p:cNvPr id="3" name="Title 2"/>
          <p:cNvSpPr>
            <a:spLocks noGrp="1"/>
          </p:cNvSpPr>
          <p:nvPr>
            <p:ph type="title"/>
          </p:nvPr>
        </p:nvSpPr>
        <p:spPr/>
        <p:txBody>
          <a:bodyPr/>
          <a:lstStyle/>
          <a:p>
            <a:r>
              <a:rPr lang="en-US" dirty="0"/>
              <a:t>Empowering Referrals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32360215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Preconception Resources</a:t>
            </a:r>
          </a:p>
        </p:txBody>
      </p:sp>
      <p:sp>
        <p:nvSpPr>
          <p:cNvPr id="5" name="Content Placeholder 1"/>
          <p:cNvSpPr txBox="1">
            <a:spLocks/>
          </p:cNvSpPr>
          <p:nvPr/>
        </p:nvSpPr>
        <p:spPr>
          <a:xfrm>
            <a:off x="479365" y="2478249"/>
            <a:ext cx="7653984" cy="4124681"/>
          </a:xfrm>
          <a:prstGeom prst="rect">
            <a:avLst/>
          </a:prstGeom>
        </p:spPr>
        <p:txBody>
          <a:bodyPr vert="horz" lIns="91440" tIns="45720" rIns="91440" bIns="45720" rtlCol="0">
            <a:normAutofit fontScale="850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r>
              <a:rPr lang="en-US" dirty="0"/>
              <a:t>On-line Training – </a:t>
            </a:r>
            <a:r>
              <a:rPr lang="en-US" b="1" dirty="0"/>
              <a:t>“Understanding Preconception Health: A Course for Community Health Workers”</a:t>
            </a:r>
          </a:p>
          <a:p>
            <a:pPr marL="0" indent="0">
              <a:buNone/>
            </a:pPr>
            <a:r>
              <a:rPr lang="en-US" b="1" dirty="0"/>
              <a:t>    </a:t>
            </a:r>
            <a:r>
              <a:rPr lang="en-US" dirty="0">
                <a:hlinkClick r:id="rId3"/>
              </a:rPr>
              <a:t>https://phtc-online.org/catalog/pch/</a:t>
            </a:r>
            <a:r>
              <a:rPr lang="en-US" dirty="0"/>
              <a:t> </a:t>
            </a:r>
          </a:p>
          <a:p>
            <a:pPr marL="0" indent="0">
              <a:buNone/>
            </a:pPr>
            <a:endParaRPr lang="en-US" dirty="0"/>
          </a:p>
          <a:p>
            <a:pPr marL="0" indent="0">
              <a:buNone/>
            </a:pPr>
            <a:endParaRPr lang="en-US" dirty="0"/>
          </a:p>
          <a:p>
            <a:r>
              <a:rPr lang="en-US" b="1" dirty="0"/>
              <a:t>Preconception Health </a:t>
            </a:r>
            <a:r>
              <a:rPr lang="en-US" dirty="0"/>
              <a:t>- </a:t>
            </a:r>
            <a:r>
              <a:rPr lang="en-US" dirty="0">
                <a:hlinkClick r:id="rId4"/>
              </a:rPr>
              <a:t>https://www.womenshealth.gov/pregnancy/you-get-pregnant/preconception-health</a:t>
            </a:r>
            <a:r>
              <a:rPr lang="en-US" dirty="0"/>
              <a:t> </a:t>
            </a:r>
          </a:p>
          <a:p>
            <a:endParaRPr lang="en-US" b="1" dirty="0"/>
          </a:p>
          <a:p>
            <a:endParaRPr lang="en-US" b="1" dirty="0"/>
          </a:p>
          <a:p>
            <a:r>
              <a:rPr lang="en-US" b="1" dirty="0"/>
              <a:t>Show Your Love </a:t>
            </a:r>
            <a:r>
              <a:rPr lang="en-US" dirty="0"/>
              <a:t>- National preconception consumer resource and campaign </a:t>
            </a:r>
          </a:p>
          <a:p>
            <a:pPr marL="0" indent="0">
              <a:buNone/>
            </a:pPr>
            <a:r>
              <a:rPr lang="en-US" dirty="0"/>
              <a:t>    </a:t>
            </a:r>
            <a:r>
              <a:rPr lang="en-US" dirty="0">
                <a:hlinkClick r:id="rId5"/>
              </a:rPr>
              <a:t>http://showyourlovetoday.com/</a:t>
            </a:r>
            <a:r>
              <a:rPr lang="en-US" dirty="0"/>
              <a:t> </a:t>
            </a:r>
          </a:p>
          <a:p>
            <a:endParaRPr lang="en-US" dirty="0"/>
          </a:p>
          <a:p>
            <a:endParaRPr lang="en-US" dirty="0"/>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7678793" y="2746982"/>
            <a:ext cx="4470400" cy="1308100"/>
          </a:xfr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8644" y="5335005"/>
            <a:ext cx="5260413" cy="1981036"/>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51460" y="4281358"/>
            <a:ext cx="1905000" cy="895350"/>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2965161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77391" y="2444817"/>
            <a:ext cx="6907677" cy="3681346"/>
          </a:xfrm>
        </p:spPr>
        <p:txBody>
          <a:bodyPr/>
          <a:lstStyle/>
          <a:p>
            <a:r>
              <a:rPr lang="en-US" b="1" dirty="0"/>
              <a:t>Interventions to Minimize Preterm and Low birth weight Infants using Continuous quality Improvement Techniques (IMPLICIT)</a:t>
            </a:r>
            <a:endParaRPr lang="en-US" dirty="0"/>
          </a:p>
          <a:p>
            <a:endParaRPr lang="en-US" dirty="0">
              <a:hlinkClick r:id="rId3"/>
            </a:endParaRPr>
          </a:p>
          <a:p>
            <a:r>
              <a:rPr lang="en-US" dirty="0">
                <a:hlinkClick r:id="rId3"/>
              </a:rPr>
              <a:t>https://www.prematurityprevention.org/Home</a:t>
            </a:r>
            <a:r>
              <a:rPr lang="en-US" dirty="0"/>
              <a:t> </a:t>
            </a:r>
            <a:r>
              <a:rPr lang="en-US" b="1" dirty="0"/>
              <a:t>  </a:t>
            </a:r>
            <a:endParaRPr lang="en-US" dirty="0"/>
          </a:p>
        </p:txBody>
      </p:sp>
      <p:sp>
        <p:nvSpPr>
          <p:cNvPr id="3" name="Title 2"/>
          <p:cNvSpPr>
            <a:spLocks noGrp="1"/>
          </p:cNvSpPr>
          <p:nvPr>
            <p:ph type="title"/>
          </p:nvPr>
        </p:nvSpPr>
        <p:spPr/>
        <p:txBody>
          <a:bodyPr/>
          <a:lstStyle/>
          <a:p>
            <a:r>
              <a:rPr lang="en-US" dirty="0"/>
              <a:t>Health Provider Resources</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pic>
        <p:nvPicPr>
          <p:cNvPr id="7" name="Picture 6"/>
          <p:cNvPicPr>
            <a:picLocks noChangeAspect="1"/>
          </p:cNvPicPr>
          <p:nvPr/>
        </p:nvPicPr>
        <p:blipFill rotWithShape="1">
          <a:blip r:embed="rId5"/>
          <a:srcRect l="12711" t="12036" r="69132" b="5158"/>
          <a:stretch/>
        </p:blipFill>
        <p:spPr>
          <a:xfrm>
            <a:off x="847022" y="1633079"/>
            <a:ext cx="3930370" cy="5041128"/>
          </a:xfrm>
          <a:prstGeom prst="rect">
            <a:avLst/>
          </a:prstGeom>
        </p:spPr>
      </p:pic>
    </p:spTree>
    <p:extLst>
      <p:ext uri="{BB962C8B-B14F-4D97-AF65-F5344CB8AC3E}">
        <p14:creationId xmlns:p14="http://schemas.microsoft.com/office/powerpoint/2010/main" val="2165639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t="20135" b="6718"/>
          <a:stretch>
            <a:fillRect/>
          </a:stretch>
        </p:blipFill>
        <p:spPr bwMode="auto">
          <a:xfrm>
            <a:off x="2241550" y="0"/>
            <a:ext cx="7245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5" descr="http://www.actknowledge.org/wp-content/themes/actknowledge/images/logo.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4475" y="6394451"/>
            <a:ext cx="91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2"/>
          <p:cNvSpPr>
            <a:spLocks noGrp="1" noChangeArrowheads="1"/>
          </p:cNvSpPr>
          <p:nvPr>
            <p:ph type="title"/>
          </p:nvPr>
        </p:nvSpPr>
        <p:spPr bwMode="auto">
          <a:xfrm>
            <a:off x="4572000" y="152400"/>
            <a:ext cx="5526088" cy="838200"/>
          </a:xfrm>
        </p:spPr>
        <p:txBody>
          <a:bodyPr wrap="square" numCol="1" anchorCtr="0" compatLnSpc="1">
            <a:prstTxWarp prst="textNoShape">
              <a:avLst/>
            </a:prstTxWarp>
            <a:normAutofit fontScale="90000"/>
          </a:bodyPr>
          <a:lstStyle/>
          <a:p>
            <a:pPr algn="ctr" eaLnBrk="1" hangingPunct="1">
              <a:defRPr/>
            </a:pPr>
            <a:r>
              <a:rPr lang="en-US" altLang="en-US" b="1" cap="none">
                <a:ln>
                  <a:noFill/>
                </a:ln>
                <a:solidFill>
                  <a:srgbClr val="FF0000"/>
                </a:solidFill>
                <a:latin typeface="Calibri" panose="020F0502020204030204" pitchFamily="34" charset="0"/>
              </a:rPr>
              <a:t>LHVPN Theory of Change</a:t>
            </a:r>
            <a:br>
              <a:rPr lang="en-US" altLang="en-US" b="1" cap="none">
                <a:ln>
                  <a:noFill/>
                </a:ln>
                <a:solidFill>
                  <a:srgbClr val="FF0000"/>
                </a:solidFill>
                <a:latin typeface="Calibri" panose="020F0502020204030204" pitchFamily="34" charset="0"/>
              </a:rPr>
            </a:br>
            <a:r>
              <a:rPr lang="en-US" altLang="en-US" b="1" cap="none">
                <a:ln>
                  <a:noFill/>
                </a:ln>
                <a:solidFill>
                  <a:srgbClr val="FF0000"/>
                </a:solidFill>
                <a:latin typeface="Calibri" panose="020F0502020204030204" pitchFamily="34" charset="0"/>
              </a:rPr>
              <a:t>Strategic Framework</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5466" y="6032322"/>
            <a:ext cx="349467" cy="724257"/>
          </a:xfrm>
          <a:prstGeom prst="rect">
            <a:avLst/>
          </a:prstGeom>
        </p:spPr>
      </p:pic>
    </p:spTree>
    <p:extLst>
      <p:ext uri="{BB962C8B-B14F-4D97-AF65-F5344CB8AC3E}">
        <p14:creationId xmlns:p14="http://schemas.microsoft.com/office/powerpoint/2010/main" val="363351237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0069" t="87500" r="13797" b="5891"/>
          <a:stretch/>
        </p:blipFill>
        <p:spPr bwMode="auto">
          <a:xfrm>
            <a:off x="6101806" y="2468147"/>
            <a:ext cx="5483660" cy="1247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Content Placeholder 1"/>
          <p:cNvSpPr>
            <a:spLocks noGrp="1"/>
          </p:cNvSpPr>
          <p:nvPr>
            <p:ph idx="1"/>
          </p:nvPr>
        </p:nvSpPr>
        <p:spPr>
          <a:xfrm>
            <a:off x="989900" y="3816707"/>
            <a:ext cx="9877777" cy="2593717"/>
          </a:xfrm>
        </p:spPr>
        <p:txBody>
          <a:bodyPr>
            <a:normAutofit/>
          </a:bodyPr>
          <a:lstStyle/>
          <a:p>
            <a:r>
              <a:rPr lang="en-US" dirty="0"/>
              <a:t>National Preconception Health and Health Care (PCHHC) </a:t>
            </a:r>
          </a:p>
          <a:p>
            <a:r>
              <a:rPr lang="en-US" dirty="0">
                <a:hlinkClick r:id="rId4"/>
              </a:rPr>
              <a:t>https://beforeandbeyond.org/</a:t>
            </a:r>
            <a:r>
              <a:rPr lang="en-US" dirty="0"/>
              <a:t> </a:t>
            </a:r>
          </a:p>
          <a:p>
            <a:pPr lvl="1"/>
            <a:r>
              <a:rPr lang="en-US" dirty="0"/>
              <a:t>Resource Guide for Clinicians</a:t>
            </a:r>
          </a:p>
          <a:p>
            <a:pPr lvl="1"/>
            <a:r>
              <a:rPr lang="en-US" dirty="0"/>
              <a:t>Toolkits</a:t>
            </a:r>
          </a:p>
          <a:p>
            <a:pPr lvl="1"/>
            <a:r>
              <a:rPr lang="en-US" dirty="0"/>
              <a:t>Educational Modules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pic>
        <p:nvPicPr>
          <p:cNvPr id="5" name="Content Placeholder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381" y="2030199"/>
            <a:ext cx="5122127" cy="1290536"/>
          </a:xfrm>
          <a:prstGeom prst="rect">
            <a:avLst/>
          </a:prstGeom>
        </p:spPr>
      </p:pic>
      <p:sp>
        <p:nvSpPr>
          <p:cNvPr id="7" name="Title 2"/>
          <p:cNvSpPr txBox="1">
            <a:spLocks/>
          </p:cNvSpPr>
          <p:nvPr/>
        </p:nvSpPr>
        <p:spPr>
          <a:xfrm>
            <a:off x="762000" y="490728"/>
            <a:ext cx="10972800" cy="12527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Health Provider Resources</a:t>
            </a:r>
            <a:endParaRPr lang="en-US" dirty="0"/>
          </a:p>
        </p:txBody>
      </p:sp>
    </p:spTree>
    <p:extLst>
      <p:ext uri="{BB962C8B-B14F-4D97-AF65-F5344CB8AC3E}">
        <p14:creationId xmlns:p14="http://schemas.microsoft.com/office/powerpoint/2010/main" val="33135173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8768" t="3830" r="27912" b="6242"/>
          <a:stretch/>
        </p:blipFill>
        <p:spPr>
          <a:xfrm>
            <a:off x="10333514" y="2625086"/>
            <a:ext cx="1541043" cy="4139918"/>
          </a:xfrm>
          <a:prstGeom prst="rect">
            <a:avLst/>
          </a:prstGeom>
        </p:spPr>
      </p:pic>
      <p:sp>
        <p:nvSpPr>
          <p:cNvPr id="3" name="Title 2">
            <a:extLst>
              <a:ext uri="{FF2B5EF4-FFF2-40B4-BE49-F238E27FC236}">
                <a16:creationId xmlns:a16="http://schemas.microsoft.com/office/drawing/2014/main" id="{28EAA4C3-3C83-4F1C-AABA-D18C1830BA2D}"/>
              </a:ext>
            </a:extLst>
          </p:cNvPr>
          <p:cNvSpPr>
            <a:spLocks noGrp="1"/>
          </p:cNvSpPr>
          <p:nvPr>
            <p:ph type="title"/>
          </p:nvPr>
        </p:nvSpPr>
        <p:spPr/>
        <p:txBody>
          <a:bodyPr/>
          <a:lstStyle/>
          <a:p>
            <a:r>
              <a:rPr lang="en-US" b="1" dirty="0"/>
              <a:t>Women’s  Wellness Affirmation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99823" y="5930495"/>
            <a:ext cx="349467" cy="724257"/>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6260" t="3413" r="25082"/>
          <a:stretch/>
        </p:blipFill>
        <p:spPr>
          <a:xfrm>
            <a:off x="96273" y="2003898"/>
            <a:ext cx="2058705" cy="4854102"/>
          </a:xfrm>
          <a:prstGeom prst="rect">
            <a:avLst/>
          </a:prstGeom>
        </p:spPr>
      </p:pic>
      <p:sp>
        <p:nvSpPr>
          <p:cNvPr id="2" name="Content Placeholder 1">
            <a:extLst>
              <a:ext uri="{FF2B5EF4-FFF2-40B4-BE49-F238E27FC236}">
                <a16:creationId xmlns:a16="http://schemas.microsoft.com/office/drawing/2014/main" id="{CDF1FC50-BB6C-4BBB-8616-BB63D54B0F6F}"/>
              </a:ext>
            </a:extLst>
          </p:cNvPr>
          <p:cNvSpPr>
            <a:spLocks noGrp="1"/>
          </p:cNvSpPr>
          <p:nvPr>
            <p:ph idx="1"/>
          </p:nvPr>
        </p:nvSpPr>
        <p:spPr>
          <a:xfrm>
            <a:off x="2154978" y="2625086"/>
            <a:ext cx="8467626" cy="3960540"/>
          </a:xfrm>
        </p:spPr>
        <p:txBody>
          <a:bodyPr>
            <a:normAutofit fontScale="92500"/>
          </a:bodyPr>
          <a:lstStyle/>
          <a:p>
            <a:r>
              <a:rPr lang="en-US" sz="3200" dirty="0"/>
              <a:t>I am beautiful both inside and out. </a:t>
            </a:r>
          </a:p>
          <a:p>
            <a:r>
              <a:rPr lang="en-US" sz="3200" dirty="0"/>
              <a:t>I am mentally and emotionally strong. No other individual can break me. </a:t>
            </a:r>
          </a:p>
          <a:p>
            <a:r>
              <a:rPr lang="en-US" sz="3200" dirty="0"/>
              <a:t>I am NOT perfect and that is OKAY! </a:t>
            </a:r>
          </a:p>
          <a:p>
            <a:r>
              <a:rPr lang="en-US" sz="3200" dirty="0"/>
              <a:t>I have value to myself and others. I am confident. </a:t>
            </a:r>
          </a:p>
          <a:p>
            <a:r>
              <a:rPr lang="en-US" sz="3200" dirty="0"/>
              <a:t>Above all else, I can do anything I put my mind to. </a:t>
            </a:r>
          </a:p>
          <a:p>
            <a:endParaRPr lang="en-US" dirty="0"/>
          </a:p>
        </p:txBody>
      </p:sp>
    </p:spTree>
    <p:extLst>
      <p:ext uri="{BB962C8B-B14F-4D97-AF65-F5344CB8AC3E}">
        <p14:creationId xmlns:p14="http://schemas.microsoft.com/office/powerpoint/2010/main" val="2965155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8101" y="145823"/>
            <a:ext cx="10972800" cy="1252728"/>
          </a:xfrm>
        </p:spPr>
        <p:txBody>
          <a:bodyPr>
            <a:normAutofit/>
          </a:bodyPr>
          <a:lstStyle/>
          <a:p>
            <a:r>
              <a:rPr lang="en-US" sz="6000" b="1" dirty="0"/>
              <a:t>It Takes a Village!</a:t>
            </a: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48186" y="5458194"/>
            <a:ext cx="586748" cy="1216013"/>
          </a:xfrm>
          <a:prstGeom prst="rect">
            <a:avLst/>
          </a:prstGeom>
        </p:spPr>
      </p:pic>
      <p:grpSp>
        <p:nvGrpSpPr>
          <p:cNvPr id="6" name="Group 5"/>
          <p:cNvGrpSpPr/>
          <p:nvPr/>
        </p:nvGrpSpPr>
        <p:grpSpPr>
          <a:xfrm>
            <a:off x="910610" y="1790299"/>
            <a:ext cx="5792657" cy="5007356"/>
            <a:chOff x="910610" y="1790299"/>
            <a:chExt cx="5792657" cy="5007356"/>
          </a:xfrm>
        </p:grpSpPr>
        <p:grpSp>
          <p:nvGrpSpPr>
            <p:cNvPr id="18" name="Group 17"/>
            <p:cNvGrpSpPr/>
            <p:nvPr/>
          </p:nvGrpSpPr>
          <p:grpSpPr>
            <a:xfrm>
              <a:off x="910610" y="1790299"/>
              <a:ext cx="5792657" cy="5007356"/>
              <a:chOff x="511752" y="465110"/>
              <a:chExt cx="9815675" cy="6204250"/>
            </a:xfrm>
          </p:grpSpPr>
          <p:graphicFrame>
            <p:nvGraphicFramePr>
              <p:cNvPr id="19" name="Object 18"/>
              <p:cNvGraphicFramePr>
                <a:graphicFrameLocks noChangeAspect="1"/>
              </p:cNvGraphicFramePr>
              <p:nvPr>
                <p:extLst>
                  <p:ext uri="{D42A27DB-BD31-4B8C-83A1-F6EECF244321}">
                    <p14:modId xmlns:p14="http://schemas.microsoft.com/office/powerpoint/2010/main" val="186025840"/>
                  </p:ext>
                </p:extLst>
              </p:nvPr>
            </p:nvGraphicFramePr>
            <p:xfrm>
              <a:off x="511752" y="465110"/>
              <a:ext cx="8851900" cy="5563461"/>
            </p:xfrm>
            <a:graphic>
              <a:graphicData uri="http://schemas.openxmlformats.org/presentationml/2006/ole">
                <mc:AlternateContent xmlns:mc="http://schemas.openxmlformats.org/markup-compatibility/2006">
                  <mc:Choice xmlns:v="urn:schemas-microsoft-com:vml" Requires="v">
                    <p:oleObj spid="_x0000_s14449" name="Acrobat Document" r:id="rId5" imgW="6115050" imgH="5124450" progId="AcroExch.Document.DC">
                      <p:embed/>
                    </p:oleObj>
                  </mc:Choice>
                  <mc:Fallback>
                    <p:oleObj name="Acrobat Document" r:id="rId5" imgW="6115050" imgH="5124450" progId="AcroExch.Document.DC">
                      <p:embed/>
                      <p:pic>
                        <p:nvPicPr>
                          <p:cNvPr id="0" name=""/>
                          <p:cNvPicPr/>
                          <p:nvPr/>
                        </p:nvPicPr>
                        <p:blipFill>
                          <a:blip r:embed="rId6"/>
                          <a:stretch>
                            <a:fillRect/>
                          </a:stretch>
                        </p:blipFill>
                        <p:spPr>
                          <a:xfrm>
                            <a:off x="511752" y="465110"/>
                            <a:ext cx="8851900" cy="5563461"/>
                          </a:xfrm>
                          <a:prstGeom prst="rect">
                            <a:avLst/>
                          </a:prstGeom>
                        </p:spPr>
                      </p:pic>
                    </p:oleObj>
                  </mc:Fallback>
                </mc:AlternateContent>
              </a:graphicData>
            </a:graphic>
          </p:graphicFrame>
          <p:sp>
            <p:nvSpPr>
              <p:cNvPr id="20" name="Rectangle 19"/>
              <p:cNvSpPr/>
              <p:nvPr/>
            </p:nvSpPr>
            <p:spPr>
              <a:xfrm>
                <a:off x="9921027" y="1196752"/>
                <a:ext cx="406400" cy="54726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5986914" y="1790299"/>
              <a:ext cx="317633" cy="4490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p:cNvSpPr/>
          <p:nvPr/>
        </p:nvSpPr>
        <p:spPr>
          <a:xfrm>
            <a:off x="6583350" y="2825263"/>
            <a:ext cx="5145432" cy="3120854"/>
          </a:xfrm>
          <a:prstGeom prst="rect">
            <a:avLst/>
          </a:prstGeom>
        </p:spPr>
        <p:txBody>
          <a:bodyPr wrap="square">
            <a:spAutoFit/>
          </a:bodyPr>
          <a:lstStyle/>
          <a:p>
            <a:pPr lvl="0" algn="ctr">
              <a:spcBef>
                <a:spcPct val="20000"/>
              </a:spcBef>
              <a:buClr>
                <a:srgbClr val="31B6FD"/>
              </a:buClr>
              <a:buSzPct val="100000"/>
            </a:pPr>
            <a:r>
              <a:rPr lang="en-US" sz="2400" b="1" dirty="0">
                <a:solidFill>
                  <a:srgbClr val="073E87"/>
                </a:solidFill>
              </a:rPr>
              <a:t>To ensure all women and men of reproductive age will achieve optimal health and wellness, fostering a healthy life course for them and any children they may have.*</a:t>
            </a:r>
          </a:p>
          <a:p>
            <a:pPr marL="274320" lvl="0" indent="-274320">
              <a:spcBef>
                <a:spcPct val="20000"/>
              </a:spcBef>
              <a:buClr>
                <a:srgbClr val="31B6FD"/>
              </a:buClr>
              <a:buSzPct val="100000"/>
              <a:buFont typeface="Symbol" pitchFamily="18" charset="2"/>
              <a:buChar char=""/>
            </a:pPr>
            <a:endParaRPr lang="en-US" sz="2400" dirty="0">
              <a:solidFill>
                <a:srgbClr val="073E87"/>
              </a:solidFill>
            </a:endParaRPr>
          </a:p>
          <a:p>
            <a:pPr marL="274320" lvl="0" indent="-274320">
              <a:spcBef>
                <a:spcPct val="20000"/>
              </a:spcBef>
              <a:buClr>
                <a:srgbClr val="31B6FD"/>
              </a:buClr>
              <a:buSzPct val="100000"/>
              <a:buFont typeface="Symbol" pitchFamily="18" charset="2"/>
              <a:buChar char=""/>
            </a:pPr>
            <a:endParaRPr lang="en-US" sz="2400" dirty="0">
              <a:solidFill>
                <a:srgbClr val="073E87"/>
              </a:solidFill>
            </a:endParaRPr>
          </a:p>
          <a:p>
            <a:pPr lvl="0">
              <a:spcBef>
                <a:spcPct val="20000"/>
              </a:spcBef>
              <a:buClr>
                <a:srgbClr val="31B6FD"/>
              </a:buClr>
              <a:buSzPct val="100000"/>
            </a:pPr>
            <a:r>
              <a:rPr lang="en-US" sz="1200" dirty="0">
                <a:solidFill>
                  <a:srgbClr val="073E87"/>
                </a:solidFill>
              </a:rPr>
              <a:t>* National Preconception Health and Health Care (PCHHC) Vision </a:t>
            </a:r>
          </a:p>
        </p:txBody>
      </p:sp>
    </p:spTree>
    <p:extLst>
      <p:ext uri="{BB962C8B-B14F-4D97-AF65-F5344CB8AC3E}">
        <p14:creationId xmlns:p14="http://schemas.microsoft.com/office/powerpoint/2010/main" val="32418750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FA62FC-FFDF-4E0F-9D72-CE65FF4442A2}"/>
              </a:ext>
            </a:extLst>
          </p:cNvPr>
          <p:cNvPicPr>
            <a:picLocks noChangeAspect="1"/>
          </p:cNvPicPr>
          <p:nvPr/>
        </p:nvPicPr>
        <p:blipFill rotWithShape="1">
          <a:blip r:embed="rId3">
            <a:extLst>
              <a:ext uri="{28A0092B-C50C-407E-A947-70E740481C1C}">
                <a14:useLocalDpi xmlns:a14="http://schemas.microsoft.com/office/drawing/2010/main" val="0"/>
              </a:ext>
            </a:extLst>
          </a:blip>
          <a:srcRect l="18712" t="8439" r="18249" b="9452"/>
          <a:stretch/>
        </p:blipFill>
        <p:spPr>
          <a:xfrm>
            <a:off x="2966935" y="515565"/>
            <a:ext cx="6001345" cy="5862761"/>
          </a:xfrm>
          <a:prstGeom prst="rect">
            <a:avLst/>
          </a:prstGeom>
          <a:ln w="2286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869586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az616578.vo.msecnd.net/files/2016/08/19/636072212661198938-231321585_3D-Thank-You-HD-Wallpaper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7"/>
          <a:stretch/>
        </p:blipFill>
        <p:spPr bwMode="auto">
          <a:xfrm>
            <a:off x="290056" y="1981477"/>
            <a:ext cx="6872496" cy="39684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37286" y="1625686"/>
            <a:ext cx="4422913" cy="3693319"/>
          </a:xfrm>
          <a:prstGeom prst="rect">
            <a:avLst/>
          </a:prstGeom>
          <a:solidFill>
            <a:schemeClr val="bg1"/>
          </a:solidFill>
        </p:spPr>
        <p:txBody>
          <a:bodyPr wrap="square" rtlCol="0">
            <a:spAutoFit/>
          </a:bodyPr>
          <a:lstStyle/>
          <a:p>
            <a:pPr algn="ctr"/>
            <a:r>
              <a:rPr lang="en-US" dirty="0">
                <a:latin typeface="Cambria" panose="02040503050406030204" pitchFamily="18" charset="0"/>
              </a:rPr>
              <a:t>For more information, please feel free to contact:</a:t>
            </a:r>
          </a:p>
          <a:p>
            <a:endParaRPr lang="en-US" dirty="0">
              <a:latin typeface="Cambria" panose="02040503050406030204" pitchFamily="18" charset="0"/>
            </a:endParaRPr>
          </a:p>
          <a:p>
            <a:pPr algn="ctr"/>
            <a:r>
              <a:rPr lang="en-US" b="1" dirty="0">
                <a:latin typeface="Cambria" panose="02040503050406030204" pitchFamily="18" charset="0"/>
              </a:rPr>
              <a:t>Lower Hudson Valley Perinatal Network</a:t>
            </a:r>
          </a:p>
          <a:p>
            <a:pPr algn="ctr"/>
            <a:r>
              <a:rPr lang="en-US" b="1" dirty="0">
                <a:latin typeface="Cambria" panose="02040503050406030204" pitchFamily="18" charset="0"/>
              </a:rPr>
              <a:t>(914) 922-2240   phone   </a:t>
            </a:r>
          </a:p>
          <a:p>
            <a:pPr algn="ctr"/>
            <a:r>
              <a:rPr lang="en-US" b="1" dirty="0">
                <a:latin typeface="Cambria" panose="02040503050406030204" pitchFamily="18" charset="0"/>
              </a:rPr>
              <a:t>(914) 922-2254   fax</a:t>
            </a:r>
          </a:p>
          <a:p>
            <a:pPr algn="ctr"/>
            <a:endParaRPr lang="en-US" b="1" dirty="0">
              <a:latin typeface="Cambria" panose="02040503050406030204" pitchFamily="18" charset="0"/>
            </a:endParaRPr>
          </a:p>
          <a:p>
            <a:pPr algn="ctr"/>
            <a:r>
              <a:rPr lang="en-US" b="1" dirty="0">
                <a:latin typeface="Cambria" panose="02040503050406030204" pitchFamily="18" charset="0"/>
              </a:rPr>
              <a:t>Cheryl Hunter-Grant</a:t>
            </a:r>
          </a:p>
          <a:p>
            <a:pPr algn="ctr"/>
            <a:r>
              <a:rPr lang="en-US" b="1" dirty="0">
                <a:latin typeface="Cambria" panose="02040503050406030204" pitchFamily="18" charset="0"/>
                <a:hlinkClick r:id="rId4"/>
              </a:rPr>
              <a:t>hunter-grantc@lhvpn.net</a:t>
            </a:r>
            <a:endParaRPr lang="en-US" b="1" dirty="0">
              <a:latin typeface="Cambria" panose="02040503050406030204" pitchFamily="18" charset="0"/>
            </a:endParaRPr>
          </a:p>
          <a:p>
            <a:pPr algn="ctr"/>
            <a:endParaRPr lang="en-US" b="1" dirty="0">
              <a:latin typeface="Cambria" panose="02040503050406030204" pitchFamily="18" charset="0"/>
            </a:endParaRPr>
          </a:p>
          <a:p>
            <a:pPr algn="ctr"/>
            <a:endParaRPr lang="en-US" b="1" dirty="0">
              <a:latin typeface="Cambria" panose="02040503050406030204" pitchFamily="18" charset="0"/>
              <a:hlinkClick r:id="rId5"/>
            </a:endParaRPr>
          </a:p>
          <a:p>
            <a:pPr algn="ctr"/>
            <a:r>
              <a:rPr lang="en-US" b="1" dirty="0">
                <a:latin typeface="Cambria" panose="02040503050406030204" pitchFamily="18" charset="0"/>
                <a:hlinkClick r:id="rId5"/>
              </a:rPr>
              <a:t>www.lhvpn.net</a:t>
            </a:r>
            <a:r>
              <a:rPr lang="en-US" b="1" dirty="0">
                <a:latin typeface="Cambria" panose="02040503050406030204" pitchFamily="18" charset="0"/>
              </a:rPr>
              <a:t> </a:t>
            </a:r>
          </a:p>
          <a:p>
            <a:pPr algn="ctr"/>
            <a:endParaRPr lang="en-US" b="1" dirty="0">
              <a:latin typeface="Cambria" panose="02040503050406030204" pitchFamily="18"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
        <p:nvSpPr>
          <p:cNvPr id="3" name="TextBox 2"/>
          <p:cNvSpPr txBox="1"/>
          <p:nvPr/>
        </p:nvSpPr>
        <p:spPr>
          <a:xfrm>
            <a:off x="924340" y="1649154"/>
            <a:ext cx="4880112" cy="646331"/>
          </a:xfrm>
          <a:prstGeom prst="rect">
            <a:avLst/>
          </a:prstGeom>
          <a:noFill/>
        </p:spPr>
        <p:txBody>
          <a:bodyPr wrap="square" rtlCol="0">
            <a:spAutoFit/>
          </a:bodyPr>
          <a:lstStyle/>
          <a:p>
            <a:r>
              <a:rPr lang="en-US" sz="3600" b="1" dirty="0">
                <a:solidFill>
                  <a:schemeClr val="bg2">
                    <a:lumMod val="50000"/>
                  </a:schemeClr>
                </a:solidFill>
                <a:latin typeface="Lucida Handwriting" panose="03010101010101010101" pitchFamily="66" charset="0"/>
              </a:rPr>
              <a:t>It Takes a Village</a:t>
            </a:r>
          </a:p>
        </p:txBody>
      </p:sp>
    </p:spTree>
    <p:extLst>
      <p:ext uri="{BB962C8B-B14F-4D97-AF65-F5344CB8AC3E}">
        <p14:creationId xmlns:p14="http://schemas.microsoft.com/office/powerpoint/2010/main" val="1363927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85525" y="2675467"/>
            <a:ext cx="10696876" cy="3450696"/>
          </a:xfrm>
        </p:spPr>
        <p:txBody>
          <a:bodyPr>
            <a:normAutofit lnSpcReduction="10000"/>
          </a:bodyPr>
          <a:lstStyle/>
          <a:p>
            <a:r>
              <a:rPr lang="en-US" sz="2800" dirty="0"/>
              <a:t>“If we are serious about improving birth outcomes and reducing disparities, we’ve got to start taking care of women before pregnancy…when she’s a baby inside her mother’s womb, an infant, and then a child, an adolescent and really taking care of women and families across their life course.” </a:t>
            </a:r>
          </a:p>
          <a:p>
            <a:pPr marL="0" indent="0">
              <a:buNone/>
            </a:pPr>
            <a:endParaRPr lang="en-US" sz="2800" dirty="0"/>
          </a:p>
          <a:p>
            <a:pPr marL="0" indent="0" algn="ctr">
              <a:buNone/>
            </a:pPr>
            <a:r>
              <a:rPr lang="en-US" sz="2800" dirty="0"/>
              <a:t>Michael Lu, MD</a:t>
            </a:r>
          </a:p>
          <a:p>
            <a:pPr marL="0" indent="0" algn="ctr">
              <a:buNone/>
            </a:pPr>
            <a:r>
              <a:rPr lang="en-US" sz="2800" dirty="0"/>
              <a:t>Geffen School of Medicine, UCLA</a:t>
            </a:r>
          </a:p>
        </p:txBody>
      </p:sp>
      <p:sp>
        <p:nvSpPr>
          <p:cNvPr id="3" name="Title 2"/>
          <p:cNvSpPr>
            <a:spLocks noGrp="1"/>
          </p:cNvSpPr>
          <p:nvPr>
            <p:ph type="title"/>
          </p:nvPr>
        </p:nvSpPr>
        <p:spPr/>
        <p:txBody>
          <a:bodyPr/>
          <a:lstStyle/>
          <a:p>
            <a:r>
              <a:rPr lang="en-US" dirty="0"/>
              <a:t>New Perspective on Care</a:t>
            </a:r>
          </a:p>
        </p:txBody>
      </p:sp>
    </p:spTree>
    <p:extLst>
      <p:ext uri="{BB962C8B-B14F-4D97-AF65-F5344CB8AC3E}">
        <p14:creationId xmlns:p14="http://schemas.microsoft.com/office/powerpoint/2010/main" val="1756184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85525" y="2338939"/>
            <a:ext cx="10857296" cy="4312118"/>
          </a:xfrm>
        </p:spPr>
        <p:txBody>
          <a:bodyPr>
            <a:normAutofit fontScale="40000" lnSpcReduction="20000"/>
          </a:bodyPr>
          <a:lstStyle/>
          <a:p>
            <a:r>
              <a:rPr lang="en-US" sz="5000" dirty="0"/>
              <a:t>Integrating preconception and </a:t>
            </a:r>
            <a:r>
              <a:rPr lang="en-US" sz="5000" dirty="0" err="1"/>
              <a:t>interconception</a:t>
            </a:r>
            <a:r>
              <a:rPr lang="en-US" sz="5000" dirty="0"/>
              <a:t> care into routine services* for all women** of reproductive age</a:t>
            </a:r>
          </a:p>
          <a:p>
            <a:pPr marL="0" indent="0">
              <a:buNone/>
            </a:pPr>
            <a:r>
              <a:rPr lang="en-US" sz="4000" dirty="0"/>
              <a:t>	* outpatient care, human services, etc.</a:t>
            </a:r>
          </a:p>
          <a:p>
            <a:endParaRPr lang="en-US" sz="3400" dirty="0"/>
          </a:p>
          <a:p>
            <a:pPr lvl="1"/>
            <a:r>
              <a:rPr lang="en-US" sz="4000" dirty="0"/>
              <a:t>Assessing &amp; addressing pregnancy planning and prevention (**men of reproductive age will also be a focus)</a:t>
            </a:r>
          </a:p>
          <a:p>
            <a:endParaRPr lang="en-US" sz="3400" dirty="0"/>
          </a:p>
          <a:p>
            <a:r>
              <a:rPr lang="en-US" sz="3400" dirty="0"/>
              <a:t>Focus on women who have serious chronic conditions/risk factors, including but not limited to:</a:t>
            </a:r>
          </a:p>
          <a:p>
            <a:pPr lvl="1"/>
            <a:r>
              <a:rPr lang="en-US" sz="3400" dirty="0"/>
              <a:t>Diabetes (pre, gestational, Type 2)</a:t>
            </a:r>
          </a:p>
          <a:p>
            <a:pPr lvl="1"/>
            <a:r>
              <a:rPr lang="en-US" sz="3400" dirty="0"/>
              <a:t>Hypertension</a:t>
            </a:r>
          </a:p>
          <a:p>
            <a:pPr lvl="1"/>
            <a:r>
              <a:rPr lang="en-US" sz="3400" dirty="0"/>
              <a:t>Heart disease</a:t>
            </a:r>
          </a:p>
          <a:p>
            <a:pPr lvl="1"/>
            <a:r>
              <a:rPr lang="en-US" sz="3400" dirty="0"/>
              <a:t>Obesity</a:t>
            </a:r>
          </a:p>
          <a:p>
            <a:pPr lvl="1"/>
            <a:r>
              <a:rPr lang="en-US" sz="3400" dirty="0"/>
              <a:t>Tobacco, Alcohol, Drug use</a:t>
            </a:r>
          </a:p>
          <a:p>
            <a:pPr lvl="1"/>
            <a:r>
              <a:rPr lang="en-US" sz="3400" dirty="0"/>
              <a:t>Prior preterm birth</a:t>
            </a:r>
          </a:p>
          <a:p>
            <a:pPr lvl="1"/>
            <a:r>
              <a:rPr lang="en-US" sz="3400" dirty="0"/>
              <a:t>Domestic Violence</a:t>
            </a:r>
          </a:p>
          <a:p>
            <a:pPr lvl="1"/>
            <a:r>
              <a:rPr lang="en-US" sz="3400" dirty="0"/>
              <a:t>Depression</a:t>
            </a:r>
          </a:p>
          <a:p>
            <a:pPr lvl="1"/>
            <a:r>
              <a:rPr lang="en-US" sz="3400" dirty="0"/>
              <a:t>Poverty/Economic Insecurity</a:t>
            </a:r>
          </a:p>
          <a:p>
            <a:endParaRPr lang="en-US" sz="3400" dirty="0"/>
          </a:p>
          <a:p>
            <a:r>
              <a:rPr lang="en-US" sz="3400" dirty="0"/>
              <a:t>Instituting systems and protocols for early identification and management of high-risk women, including when pregnant.</a:t>
            </a:r>
          </a:p>
          <a:p>
            <a:endParaRPr lang="en-US" dirty="0"/>
          </a:p>
        </p:txBody>
      </p:sp>
      <p:sp>
        <p:nvSpPr>
          <p:cNvPr id="3" name="Title 2"/>
          <p:cNvSpPr>
            <a:spLocks noGrp="1"/>
          </p:cNvSpPr>
          <p:nvPr>
            <p:ph type="title"/>
          </p:nvPr>
        </p:nvSpPr>
        <p:spPr/>
        <p:txBody>
          <a:bodyPr/>
          <a:lstStyle/>
          <a:p>
            <a:r>
              <a:rPr lang="en-US" dirty="0"/>
              <a:t>LHVPN’s Theory of Change Focus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t="20135" b="6718"/>
          <a:stretch>
            <a:fillRect/>
          </a:stretch>
        </p:blipFill>
        <p:spPr bwMode="auto">
          <a:xfrm>
            <a:off x="8382468" y="3715352"/>
            <a:ext cx="2171063" cy="2054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197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44826" y="2484081"/>
            <a:ext cx="10216973" cy="3450696"/>
          </a:xfrm>
        </p:spPr>
        <p:txBody>
          <a:bodyPr>
            <a:normAutofit/>
          </a:bodyPr>
          <a:lstStyle/>
          <a:p>
            <a:r>
              <a:rPr lang="en-US" sz="3200" b="1" u="sng" dirty="0"/>
              <a:t>Preconception </a:t>
            </a:r>
            <a:r>
              <a:rPr lang="en-US" sz="3200" dirty="0"/>
              <a:t> - Before Pregnancy</a:t>
            </a:r>
            <a:endParaRPr lang="en-US" sz="3200" baseline="30000" dirty="0"/>
          </a:p>
          <a:p>
            <a:endParaRPr lang="en-US" sz="3200" b="1" u="sng" dirty="0"/>
          </a:p>
          <a:p>
            <a:r>
              <a:rPr lang="en-US" sz="3200" b="1" u="sng" dirty="0" err="1"/>
              <a:t>Interconception</a:t>
            </a:r>
            <a:r>
              <a:rPr lang="en-US" sz="3200" dirty="0"/>
              <a:t> – period between end of one pregnancy and conception of next</a:t>
            </a:r>
          </a:p>
          <a:p>
            <a:endParaRPr lang="en-US" sz="3200" dirty="0"/>
          </a:p>
          <a:p>
            <a:endParaRPr lang="en-US" dirty="0"/>
          </a:p>
        </p:txBody>
      </p:sp>
      <p:sp>
        <p:nvSpPr>
          <p:cNvPr id="3" name="Title 2"/>
          <p:cNvSpPr>
            <a:spLocks noGrp="1"/>
          </p:cNvSpPr>
          <p:nvPr>
            <p:ph type="title"/>
          </p:nvPr>
        </p:nvSpPr>
        <p:spPr/>
        <p:txBody>
          <a:bodyPr>
            <a:normAutofit/>
          </a:bodyPr>
          <a:lstStyle/>
          <a:p>
            <a:r>
              <a:rPr lang="en-US" dirty="0"/>
              <a:t>Definitions</a:t>
            </a:r>
          </a:p>
        </p:txBody>
      </p:sp>
      <p:pic>
        <p:nvPicPr>
          <p:cNvPr id="2050" name="Picture 2" descr="https://beforeandbeyond.org/wp-content/uploads/2017/01/logo-white-hi-res.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462513" y="-4259263"/>
            <a:ext cx="35261550" cy="88773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40" y="6063765"/>
            <a:ext cx="2868779" cy="722798"/>
          </a:xfrm>
          <a:prstGeom prst="rect">
            <a:avLst/>
          </a:prstGeom>
        </p:spPr>
      </p:pic>
      <p:pic>
        <p:nvPicPr>
          <p:cNvPr id="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0069" t="87500" r="13623" b="5891"/>
          <a:stretch/>
        </p:blipFill>
        <p:spPr bwMode="auto">
          <a:xfrm>
            <a:off x="9781953" y="6262577"/>
            <a:ext cx="2369218" cy="523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TextBox 3"/>
          <p:cNvSpPr txBox="1"/>
          <p:nvPr/>
        </p:nvSpPr>
        <p:spPr>
          <a:xfrm>
            <a:off x="3051313" y="6425164"/>
            <a:ext cx="6487825" cy="307777"/>
          </a:xfrm>
          <a:prstGeom prst="rect">
            <a:avLst/>
          </a:prstGeom>
          <a:noFill/>
        </p:spPr>
        <p:txBody>
          <a:bodyPr wrap="square" rtlCol="0">
            <a:spAutoFit/>
          </a:bodyPr>
          <a:lstStyle/>
          <a:p>
            <a:pPr algn="ctr"/>
            <a:r>
              <a:rPr lang="en-US" sz="1400" dirty="0"/>
              <a:t>CDC 2006 Recommendations to improve preconception health and health care*</a:t>
            </a:r>
          </a:p>
        </p:txBody>
      </p:sp>
    </p:spTree>
    <p:extLst>
      <p:ext uri="{BB962C8B-B14F-4D97-AF65-F5344CB8AC3E}">
        <p14:creationId xmlns:p14="http://schemas.microsoft.com/office/powerpoint/2010/main" val="10269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95130" y="2365513"/>
            <a:ext cx="10266669" cy="3897064"/>
          </a:xfrm>
        </p:spPr>
        <p:txBody>
          <a:bodyPr>
            <a:normAutofit fontScale="85000" lnSpcReduction="20000"/>
          </a:bodyPr>
          <a:lstStyle/>
          <a:p>
            <a:r>
              <a:rPr lang="en-US" sz="3200" b="1" u="sng" dirty="0"/>
              <a:t>Preconception care</a:t>
            </a:r>
            <a:r>
              <a:rPr lang="en-US" sz="3200" dirty="0"/>
              <a:t> is  provision of health promotion, screening, and interventions for women of reproductive age to reduce risk factors that might affect future pregnancies</a:t>
            </a:r>
            <a:r>
              <a:rPr lang="en-US" sz="2800" baseline="30000" dirty="0"/>
              <a:t>*</a:t>
            </a:r>
            <a:endParaRPr lang="en-US" sz="3200" baseline="30000" dirty="0"/>
          </a:p>
          <a:p>
            <a:endParaRPr lang="en-US" sz="3200" b="1" u="sng" dirty="0"/>
          </a:p>
          <a:p>
            <a:r>
              <a:rPr lang="en-US" sz="3200" b="1" u="sng" dirty="0"/>
              <a:t>Preconception care</a:t>
            </a:r>
            <a:r>
              <a:rPr lang="en-US" sz="3200" dirty="0"/>
              <a:t> is the care provided to promote and achieve preconception wellness</a:t>
            </a:r>
          </a:p>
          <a:p>
            <a:endParaRPr lang="en-US" sz="3200" dirty="0"/>
          </a:p>
          <a:p>
            <a:r>
              <a:rPr lang="en-US" sz="4200" b="1" u="sng" dirty="0"/>
              <a:t>Preconception wellness</a:t>
            </a:r>
            <a:r>
              <a:rPr lang="en-US" sz="4200" dirty="0"/>
              <a:t> is the state of a woman’s health at the time of conception</a:t>
            </a:r>
          </a:p>
          <a:p>
            <a:endParaRPr lang="en-US" sz="3200" dirty="0"/>
          </a:p>
          <a:p>
            <a:endParaRPr lang="en-US" dirty="0"/>
          </a:p>
        </p:txBody>
      </p:sp>
      <p:sp>
        <p:nvSpPr>
          <p:cNvPr id="3" name="Title 2"/>
          <p:cNvSpPr>
            <a:spLocks noGrp="1"/>
          </p:cNvSpPr>
          <p:nvPr>
            <p:ph type="title"/>
          </p:nvPr>
        </p:nvSpPr>
        <p:spPr/>
        <p:txBody>
          <a:bodyPr>
            <a:normAutofit fontScale="90000"/>
          </a:bodyPr>
          <a:lstStyle/>
          <a:p>
            <a:r>
              <a:rPr lang="en-US" dirty="0"/>
              <a:t>Preconception Care vs Preconception Wellness</a:t>
            </a:r>
          </a:p>
        </p:txBody>
      </p:sp>
      <p:pic>
        <p:nvPicPr>
          <p:cNvPr id="2050" name="Picture 2" descr="https://beforeandbeyond.org/wp-content/uploads/2017/01/logo-white-hi-res.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462513" y="-4259263"/>
            <a:ext cx="35261550" cy="8877301"/>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40" y="6063765"/>
            <a:ext cx="2868779" cy="722798"/>
          </a:xfrm>
          <a:prstGeom prst="rect">
            <a:avLst/>
          </a:prstGeom>
        </p:spPr>
      </p:pic>
      <p:pic>
        <p:nvPicPr>
          <p:cNvPr id="6"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80069" t="87500" r="13623" b="5891"/>
          <a:stretch/>
        </p:blipFill>
        <p:spPr bwMode="auto">
          <a:xfrm>
            <a:off x="9781953" y="6262577"/>
            <a:ext cx="2369218" cy="523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TextBox 3"/>
          <p:cNvSpPr txBox="1"/>
          <p:nvPr/>
        </p:nvSpPr>
        <p:spPr>
          <a:xfrm>
            <a:off x="3051313" y="6425164"/>
            <a:ext cx="6487825" cy="307777"/>
          </a:xfrm>
          <a:prstGeom prst="rect">
            <a:avLst/>
          </a:prstGeom>
          <a:noFill/>
        </p:spPr>
        <p:txBody>
          <a:bodyPr wrap="square" rtlCol="0">
            <a:spAutoFit/>
          </a:bodyPr>
          <a:lstStyle/>
          <a:p>
            <a:pPr algn="ctr"/>
            <a:r>
              <a:rPr lang="en-US" sz="1400" dirty="0"/>
              <a:t>CDC 2006 Recommendations to improve preconception health and health care*</a:t>
            </a:r>
          </a:p>
        </p:txBody>
      </p:sp>
    </p:spTree>
    <p:extLst>
      <p:ext uri="{BB962C8B-B14F-4D97-AF65-F5344CB8AC3E}">
        <p14:creationId xmlns:p14="http://schemas.microsoft.com/office/powerpoint/2010/main" val="1715861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5854" y="2366380"/>
            <a:ext cx="11104345" cy="4491620"/>
          </a:xfrm>
        </p:spPr>
        <p:txBody>
          <a:bodyPr>
            <a:normAutofit fontScale="62500" lnSpcReduction="20000"/>
          </a:bodyPr>
          <a:lstStyle/>
          <a:p>
            <a:r>
              <a:rPr lang="en-US" sz="4500" b="1" dirty="0"/>
              <a:t>Recommendation 1. Individual Responsibility Across the Lifespan</a:t>
            </a:r>
          </a:p>
          <a:p>
            <a:pPr lvl="1"/>
            <a:r>
              <a:rPr lang="en-US" sz="3200" dirty="0"/>
              <a:t>Each woman, man, and couple should be encouraged to have a reproductive life plan</a:t>
            </a:r>
          </a:p>
          <a:p>
            <a:pPr>
              <a:lnSpc>
                <a:spcPct val="120000"/>
              </a:lnSpc>
            </a:pPr>
            <a:endParaRPr lang="en-US" sz="1300" dirty="0"/>
          </a:p>
          <a:p>
            <a:pPr>
              <a:lnSpc>
                <a:spcPct val="120000"/>
              </a:lnSpc>
            </a:pPr>
            <a:r>
              <a:rPr lang="en-US" sz="4500" b="1" dirty="0"/>
              <a:t>Recommendation 2. Consumer Awareness</a:t>
            </a:r>
          </a:p>
          <a:p>
            <a:pPr lvl="1">
              <a:lnSpc>
                <a:spcPct val="120000"/>
              </a:lnSpc>
            </a:pPr>
            <a:r>
              <a:rPr lang="en-US" sz="3200" dirty="0"/>
              <a:t>Increase public awareness of the importance of preconception health behaviors and preconception care services by using information and tools appropriate across various ages; literacy, including health literacy; and cultural/linguistic contexts.</a:t>
            </a:r>
          </a:p>
          <a:p>
            <a:pPr lvl="1">
              <a:lnSpc>
                <a:spcPct val="120000"/>
              </a:lnSpc>
            </a:pPr>
            <a:endParaRPr lang="en-US" sz="1300" dirty="0"/>
          </a:p>
          <a:p>
            <a:pPr>
              <a:lnSpc>
                <a:spcPct val="120000"/>
              </a:lnSpc>
            </a:pPr>
            <a:r>
              <a:rPr lang="en-US" sz="4500" b="1" dirty="0"/>
              <a:t>Recommendation 3. Preventive Visits</a:t>
            </a:r>
          </a:p>
          <a:p>
            <a:pPr lvl="1">
              <a:lnSpc>
                <a:spcPct val="120000"/>
              </a:lnSpc>
            </a:pPr>
            <a:r>
              <a:rPr lang="en-US" sz="3200" dirty="0"/>
              <a:t>As a part of primary care visits, provide risk assessment and educational and health promotion counseling to all women of childbearing age to reduce reproductive risks and improve pregnancy outcomes.</a:t>
            </a:r>
          </a:p>
          <a:p>
            <a:pPr marL="0" indent="0">
              <a:buNone/>
            </a:pPr>
            <a:endParaRPr lang="en-US" sz="800" dirty="0"/>
          </a:p>
          <a:p>
            <a:pPr marL="0" indent="0">
              <a:buNone/>
            </a:pPr>
            <a:endParaRPr lang="en-US" sz="800" dirty="0"/>
          </a:p>
          <a:p>
            <a:pPr marL="0" indent="0">
              <a:buNone/>
            </a:pPr>
            <a:endParaRPr lang="en-US" sz="800" dirty="0"/>
          </a:p>
          <a:p>
            <a:pPr marL="0" indent="0">
              <a:buNone/>
            </a:pPr>
            <a:endParaRPr lang="en-US" sz="800" dirty="0"/>
          </a:p>
          <a:p>
            <a:pPr marL="0" indent="0">
              <a:buNone/>
            </a:pPr>
            <a:r>
              <a:rPr lang="en-US" sz="1300" dirty="0"/>
              <a:t>Centers for Disease Control and Prevention. Recommendations to improve preconception health and health care — United States: a report of the CDC/ATSDR Preconception Care Work Group and the Select Panel on Preconception Care. MMWR 2006;55</a:t>
            </a:r>
          </a:p>
        </p:txBody>
      </p:sp>
      <p:sp>
        <p:nvSpPr>
          <p:cNvPr id="3" name="Title 2"/>
          <p:cNvSpPr>
            <a:spLocks noGrp="1"/>
          </p:cNvSpPr>
          <p:nvPr>
            <p:ph type="title"/>
          </p:nvPr>
        </p:nvSpPr>
        <p:spPr>
          <a:xfrm>
            <a:off x="163629" y="338328"/>
            <a:ext cx="11867950" cy="1252728"/>
          </a:xfrm>
        </p:spPr>
        <p:txBody>
          <a:bodyPr>
            <a:normAutofit fontScale="90000"/>
          </a:bodyPr>
          <a:lstStyle/>
          <a:p>
            <a:r>
              <a:rPr lang="en-US" b="1" dirty="0"/>
              <a:t>Recommendations to Improve</a:t>
            </a:r>
            <a:br>
              <a:rPr lang="en-US" b="1" dirty="0"/>
            </a:br>
            <a:r>
              <a:rPr lang="en-US" b="1" dirty="0"/>
              <a:t>Preconception Health &amp; Health Care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85466" y="5949950"/>
            <a:ext cx="349467" cy="724257"/>
          </a:xfrm>
          <a:prstGeom prst="rect">
            <a:avLst/>
          </a:prstGeom>
        </p:spPr>
      </p:pic>
    </p:spTree>
    <p:extLst>
      <p:ext uri="{BB962C8B-B14F-4D97-AF65-F5344CB8AC3E}">
        <p14:creationId xmlns:p14="http://schemas.microsoft.com/office/powerpoint/2010/main" val="119801678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4332</TotalTime>
  <Words>3012</Words>
  <Application>Microsoft Office PowerPoint</Application>
  <PresentationFormat>Widescreen</PresentationFormat>
  <Paragraphs>362</Paragraphs>
  <Slides>44</Slides>
  <Notes>34</Notes>
  <HiddenSlides>0</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9" baseType="lpstr">
      <vt:lpstr>MS PGothic</vt:lpstr>
      <vt:lpstr>Arial</vt:lpstr>
      <vt:lpstr>Bliss-Bold</vt:lpstr>
      <vt:lpstr>Bliss-Regular</vt:lpstr>
      <vt:lpstr>Calibri</vt:lpstr>
      <vt:lpstr>Cambria</vt:lpstr>
      <vt:lpstr>Candara</vt:lpstr>
      <vt:lpstr>ICFPKO+Arial,Bold</vt:lpstr>
      <vt:lpstr>Impact</vt:lpstr>
      <vt:lpstr>Lucida Handwriting</vt:lpstr>
      <vt:lpstr>Source Sans Pro</vt:lpstr>
      <vt:lpstr>Symbol</vt:lpstr>
      <vt:lpstr>Thompson</vt:lpstr>
      <vt:lpstr>Waveform</vt:lpstr>
      <vt:lpstr>Acrobat Document</vt:lpstr>
      <vt:lpstr>It Takes a Village: Integrating Preconception Wellness into Routine Services “Meeting Women Where They Are”</vt:lpstr>
      <vt:lpstr>Objectives</vt:lpstr>
      <vt:lpstr>Lower Hudson Valley Perinatal Network </vt:lpstr>
      <vt:lpstr>LHVPN Theory of Change Strategic Framework</vt:lpstr>
      <vt:lpstr>New Perspective on Care</vt:lpstr>
      <vt:lpstr>LHVPN’s Theory of Change Focus</vt:lpstr>
      <vt:lpstr>Definitions</vt:lpstr>
      <vt:lpstr>Preconception Care vs Preconception Wellness</vt:lpstr>
      <vt:lpstr>Recommendations to Improve Preconception Health &amp; Health Care </vt:lpstr>
      <vt:lpstr>Recommendations to Improve Preconception Health &amp; Health Care </vt:lpstr>
      <vt:lpstr>Recommendations to Improve Preconception Health &amp; Health Care </vt:lpstr>
      <vt:lpstr>Recommendations to Improve Preconception Health &amp; Health Care </vt:lpstr>
      <vt:lpstr>PowerPoint Presentation</vt:lpstr>
      <vt:lpstr>Accountability for Change</vt:lpstr>
      <vt:lpstr>Clinical Measures for Preconception Wellness*</vt:lpstr>
      <vt:lpstr>Clinical Measures for Preconception Wellness</vt:lpstr>
      <vt:lpstr>PowerPoint Presentation</vt:lpstr>
      <vt:lpstr>PowerPoint Presentation</vt:lpstr>
      <vt:lpstr>Every Woman Every Time</vt:lpstr>
      <vt:lpstr>Risk factors for preterm birth and low birth weight</vt:lpstr>
      <vt:lpstr>LHVPN Theory of Change Strategic Framework</vt:lpstr>
      <vt:lpstr>  Recommendations for the Routine Care of All Women of Reproductive Age*   </vt:lpstr>
      <vt:lpstr>  Recommendations for the Routine Care of All Women of Reproductive Age   </vt:lpstr>
      <vt:lpstr>Risk factors for preterm birth and low birth weight</vt:lpstr>
      <vt:lpstr>Life Planning</vt:lpstr>
      <vt:lpstr>One Key Question®</vt:lpstr>
      <vt:lpstr>One Key Question®</vt:lpstr>
      <vt:lpstr>Opportunities for Action</vt:lpstr>
      <vt:lpstr>Interactive Activity</vt:lpstr>
      <vt:lpstr>PRECONCEPTION/INTERCONCEPTION QUICK REFERENCE GUIDE</vt:lpstr>
      <vt:lpstr>PRECONCEPTION/INTERCONCEPTION QUICK REFERENCE GUIDE</vt:lpstr>
      <vt:lpstr>PRECONCEPTION/INTERCONCEPTION QUICK REFERENCE GUIDE</vt:lpstr>
      <vt:lpstr>PRECONCEPTION/INTERCONCEPTION QUICK REFERENCE GUIDE</vt:lpstr>
      <vt:lpstr>Interconception Scenario</vt:lpstr>
      <vt:lpstr>Prenatal Scenario</vt:lpstr>
      <vt:lpstr>Postpartum Scenario</vt:lpstr>
      <vt:lpstr>Empowering Referrals</vt:lpstr>
      <vt:lpstr>Preconception Resources</vt:lpstr>
      <vt:lpstr>Health Provider Resources</vt:lpstr>
      <vt:lpstr>PowerPoint Presentation</vt:lpstr>
      <vt:lpstr>Women’s  Wellness Affirmation</vt:lpstr>
      <vt:lpstr>It Takes a Village!</vt:lpstr>
      <vt:lpstr>PowerPoint Presentation</vt:lpstr>
      <vt:lpstr>PowerPoint Presentation</vt:lpstr>
    </vt:vector>
  </TitlesOfParts>
  <Company>Iona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Incorporating Interconception Health</dc:title>
  <dc:creator>Tommasone, Valerie</dc:creator>
  <cp:lastModifiedBy>Mesler, Kristine (HEALTH)</cp:lastModifiedBy>
  <cp:revision>270</cp:revision>
  <cp:lastPrinted>2019-03-25T19:35:56Z</cp:lastPrinted>
  <dcterms:created xsi:type="dcterms:W3CDTF">2016-04-09T17:34:12Z</dcterms:created>
  <dcterms:modified xsi:type="dcterms:W3CDTF">2019-03-25T20:31:21Z</dcterms:modified>
</cp:coreProperties>
</file>