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  <p:sldId id="265" r:id="rId10"/>
    <p:sldId id="269" r:id="rId11"/>
    <p:sldId id="266" r:id="rId12"/>
    <p:sldId id="267" r:id="rId13"/>
    <p:sldId id="268" r:id="rId14"/>
    <p:sldId id="271" r:id="rId15"/>
    <p:sldId id="274" r:id="rId16"/>
    <p:sldId id="270" r:id="rId17"/>
    <p:sldId id="279" r:id="rId18"/>
    <p:sldId id="272" r:id="rId19"/>
    <p:sldId id="273" r:id="rId20"/>
    <p:sldId id="277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19CBC-5399-4DF4-A740-E77F89428F5E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FE6EA-3782-438F-B95C-D9A72215C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42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BC81E6B-F5E9-4715-9B42-B1272D18452B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dirty="0" smtClean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674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49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AE70-9FA6-4E3A-9BDE-AA851B61614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75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993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15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E3B820-69DE-4F78-8D4F-727B2FD9F8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0252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4EB9A9-000F-4CEA-B5E8-3200FA894ED9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222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CC403E-8660-4639-B874-384125ACAF78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60116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9F6660-139E-445C-8AEF-9E7235F3DC60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63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B87DF04-670E-4383-B9A4-90D88AFA9829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19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6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65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501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FF4AE-D243-4D25-A55E-E6660DFF025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47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81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97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AE70-9FA6-4E3A-9BDE-AA851B61614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68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4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04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6AE70-9FA6-4E3A-9BDE-AA851B61614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8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FE6EA-3782-438F-B95C-D9A72215C7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54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1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9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7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2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1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3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3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2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9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6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549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depaul.edu/abcd-institute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sources.depaul.edu/abcd-institute/publications/publications-by-topic/Documents/kelloggabcd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jd81@cornell.edu" TargetMode="External"/><Relationship Id="rId5" Type="http://schemas.openxmlformats.org/officeDocument/2006/relationships/hyperlink" Target="http://www.bctr.cornell.edu/" TargetMode="External"/><Relationship Id="rId4" Type="http://schemas.openxmlformats.org/officeDocument/2006/relationships/hyperlink" Target="http://www.actforyouth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ABCD Approach to Working with Rural Communities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29" y="2228003"/>
            <a:ext cx="8144078" cy="43525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37463" y="5531005"/>
            <a:ext cx="42151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Jutta Dotterweich, ACT for Youth, </a:t>
            </a:r>
          </a:p>
          <a:p>
            <a:pPr algn="ctr"/>
            <a:r>
              <a:rPr lang="en-US" sz="1400" dirty="0" smtClean="0"/>
              <a:t>Cornell University</a:t>
            </a:r>
          </a:p>
          <a:p>
            <a:pPr algn="ctr"/>
            <a:r>
              <a:rPr lang="en-US" sz="1400" dirty="0" smtClean="0"/>
              <a:t>BWIAH Provider Meeting – Albany, May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914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Wheel:  Stories</a:t>
            </a:r>
          </a:p>
        </p:txBody>
      </p:sp>
      <p:pic>
        <p:nvPicPr>
          <p:cNvPr id="20485" name="Picture 3" descr="Community 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9" y="2899317"/>
            <a:ext cx="2179142" cy="197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Line 4"/>
          <p:cNvSpPr>
            <a:spLocks noChangeShapeType="1"/>
          </p:cNvSpPr>
          <p:nvPr/>
        </p:nvSpPr>
        <p:spPr bwMode="auto">
          <a:xfrm flipV="1">
            <a:off x="2797098" y="2529469"/>
            <a:ext cx="1470102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2895600" y="44958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267200" y="1981200"/>
            <a:ext cx="4648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>
                <a:latin typeface="Arial Narrow" panose="020B0606020202030204" pitchFamily="34" charset="0"/>
              </a:rPr>
              <a:t>Stories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Background &amp; Personal History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Like to Do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Realizing &amp; Engaging Skills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Community Development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Economic Growth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Addressing Racism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000" b="1">
                <a:latin typeface="Arial Narrow" panose="020B0606020202030204" pitchFamily="34" charset="0"/>
              </a:rPr>
              <a:t> Including Those Who Are Marginalized</a:t>
            </a:r>
          </a:p>
        </p:txBody>
      </p:sp>
    </p:spTree>
    <p:extLst>
      <p:ext uri="{BB962C8B-B14F-4D97-AF65-F5344CB8AC3E}">
        <p14:creationId xmlns:p14="http://schemas.microsoft.com/office/powerpoint/2010/main" val="374546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68638" y="252740"/>
            <a:ext cx="54149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+mj-lt"/>
              </a:rPr>
              <a:t>Individual Gifts or Assets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06400" y="1028700"/>
            <a:ext cx="8331200" cy="1600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01663" y="1085850"/>
            <a:ext cx="2297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Knowledge/Skills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1663" y="3028950"/>
            <a:ext cx="2416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Passions/Interests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1663" y="4903788"/>
            <a:ext cx="21400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 smtClean="0"/>
              <a:t>Social </a:t>
            </a:r>
            <a:r>
              <a:rPr lang="en-US" sz="2000" b="1" dirty="0" smtClean="0">
                <a:latin typeface="+mn-lt"/>
              </a:rPr>
              <a:t>Networks</a:t>
            </a:r>
            <a:endParaRPr lang="en-US" sz="2000" b="1" dirty="0">
              <a:latin typeface="+mn-lt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6697663"/>
            <a:ext cx="3068638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 i="1"/>
              <a:t>HandOuts/personal assets.ppt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406400" y="2943225"/>
            <a:ext cx="8331200" cy="16002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406400" y="4857750"/>
            <a:ext cx="8331200" cy="16002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Explosion 2 1"/>
          <p:cNvSpPr/>
          <p:nvPr/>
        </p:nvSpPr>
        <p:spPr>
          <a:xfrm>
            <a:off x="133815" y="0"/>
            <a:ext cx="2607857" cy="114857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Activity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2364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441325" y="417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347913" y="198438"/>
            <a:ext cx="3411537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Types of Associations</a:t>
            </a:r>
          </a:p>
        </p:txBody>
      </p:sp>
      <p:graphicFrame>
        <p:nvGraphicFramePr>
          <p:cNvPr id="1024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45359"/>
              </p:ext>
            </p:extLst>
          </p:nvPr>
        </p:nvGraphicFramePr>
        <p:xfrm>
          <a:off x="533400" y="655638"/>
          <a:ext cx="8167418" cy="5873052"/>
        </p:xfrm>
        <a:graphic>
          <a:graphicData uri="http://schemas.openxmlformats.org/drawingml/2006/table">
            <a:tbl>
              <a:tblPr/>
              <a:tblGrid>
                <a:gridCol w="4083709"/>
                <a:gridCol w="4083709"/>
              </a:tblGrid>
              <a:tr h="5873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Artistic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Business Professional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     Associations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 Charitable Associations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Church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Civic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Collectors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Community Support </a:t>
                      </a: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Groups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Elderly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Ethnic and Cultural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Health &amp; Fitness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Special Interest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Media 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     </a:t>
                      </a: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Communications Groups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Self Help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Neighborhood Councils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Block Watch Associations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Outdoors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Political Organizations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School Groups (PTA’s etc.)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Service Clubs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Alumni Associations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Sports Leagues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Study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Survivors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Veterans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Women’s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 Youth Groups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2" name="Text Box 14"/>
          <p:cNvSpPr txBox="1">
            <a:spLocks noChangeArrowheads="1"/>
          </p:cNvSpPr>
          <p:nvPr/>
        </p:nvSpPr>
        <p:spPr bwMode="auto">
          <a:xfrm>
            <a:off x="-93663" y="114300"/>
            <a:ext cx="187326" cy="2746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1200" b="1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42248"/>
      </p:ext>
    </p:extLst>
  </p:cSld>
  <p:clrMapOvr>
    <a:masterClrMapping/>
  </p:clrMapOvr>
  <p:transition advTm="14362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590" y="5329204"/>
            <a:ext cx="6466219" cy="6895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Small groups: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What are associations in your community?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654" y="769434"/>
            <a:ext cx="6049155" cy="4014439"/>
          </a:xfrm>
        </p:spPr>
      </p:pic>
    </p:spTree>
    <p:extLst>
      <p:ext uri="{BB962C8B-B14F-4D97-AF65-F5344CB8AC3E}">
        <p14:creationId xmlns:p14="http://schemas.microsoft.com/office/powerpoint/2010/main" val="26945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capital 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/>
            <a:r>
              <a:rPr lang="en-US" altLang="en-US" sz="2400" dirty="0"/>
              <a:t>How does your work foster communication and relationship-building among the people you serve and residents in your community?</a:t>
            </a:r>
          </a:p>
          <a:p>
            <a:pPr marL="342900" indent="-342900"/>
            <a:endParaRPr lang="en-US" altLang="en-US" sz="2400" dirty="0"/>
          </a:p>
          <a:p>
            <a:pPr marL="342900" indent="-342900"/>
            <a:r>
              <a:rPr lang="en-US" altLang="en-US" sz="2400" dirty="0"/>
              <a:t>What are the associations in your communities?  What might they be able or willing to do to improve the community?</a:t>
            </a:r>
          </a:p>
        </p:txBody>
      </p:sp>
    </p:spTree>
    <p:extLst>
      <p:ext uri="{BB962C8B-B14F-4D97-AF65-F5344CB8AC3E}">
        <p14:creationId xmlns:p14="http://schemas.microsoft.com/office/powerpoint/2010/main" val="21684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Think ABCD to Identify Resources </a:t>
            </a:r>
            <a:endParaRPr lang="en-US" dirty="0"/>
          </a:p>
        </p:txBody>
      </p:sp>
      <p:graphicFrame>
        <p:nvGraphicFramePr>
          <p:cNvPr id="1026" name="Chart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8144196"/>
              </p:ext>
            </p:extLst>
          </p:nvPr>
        </p:nvGraphicFramePr>
        <p:xfrm>
          <a:off x="-202307" y="1416205"/>
          <a:ext cx="9480122" cy="596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9559356" imgH="5944115" progId="Excel.Sheet.8">
                  <p:embed/>
                </p:oleObj>
              </mc:Choice>
              <mc:Fallback>
                <p:oleObj r:id="rId5" imgW="9559356" imgH="594411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02307" y="1416205"/>
                        <a:ext cx="9480122" cy="59659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3961243"/>
      </p:ext>
    </p:extLst>
  </p:cSld>
  <p:clrMapOvr>
    <a:masterClrMapping/>
  </p:clrMapOvr>
  <p:transition advTm="4811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3200" y="1314450"/>
            <a:ext cx="2743200" cy="25146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03200" y="3943350"/>
            <a:ext cx="2743200" cy="257175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217863" y="1314450"/>
            <a:ext cx="2743200" cy="160020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217863" y="3028950"/>
            <a:ext cx="2743200" cy="154305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17863" y="4686300"/>
            <a:ext cx="2743200" cy="182880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197600" y="1314450"/>
            <a:ext cx="2743200" cy="251460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97600" y="3943350"/>
            <a:ext cx="2743200" cy="2571750"/>
          </a:xfrm>
          <a:prstGeom prst="rect">
            <a:avLst/>
          </a:prstGeom>
          <a:noFill/>
          <a:ln w="76200" cmpd="tri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Lucida Sans Unicode" panose="020B0602030504020204" pitchFamily="34" charset="0"/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19163" y="1379538"/>
            <a:ext cx="1387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Constantia" panose="02030602050306030303" pitchFamily="18" charset="0"/>
              </a:rPr>
              <a:t>Personnel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93750" y="4038600"/>
            <a:ext cx="16875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Constantia" panose="02030602050306030303" pitchFamily="18" charset="0"/>
              </a:rPr>
              <a:t>Constituents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429000" y="1371600"/>
            <a:ext cx="2501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Constantia" panose="02030602050306030303" pitchFamily="18" charset="0"/>
              </a:rPr>
              <a:t>Space and Facilities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994150" y="3086100"/>
            <a:ext cx="13096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Constantia" panose="02030602050306030303" pitchFamily="18" charset="0"/>
              </a:rPr>
              <a:t>Expertise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797300" y="4743450"/>
            <a:ext cx="1625600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Constantia" panose="02030602050306030303" pitchFamily="18" charset="0"/>
              </a:rPr>
              <a:t>Networks of Connections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648450" y="1371600"/>
            <a:ext cx="1930400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Constantia" panose="02030602050306030303" pitchFamily="18" charset="0"/>
              </a:rPr>
              <a:t>Materials and Equipment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538913" y="4000500"/>
            <a:ext cx="2152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latin typeface="Constantia" panose="02030602050306030303" pitchFamily="18" charset="0"/>
              </a:rPr>
              <a:t>Economic Power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73322" y="457200"/>
            <a:ext cx="4265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ASSETS OF ORGANIZATIONS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99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Diagram 2"/>
          <p:cNvGrpSpPr>
            <a:grpSpLocks noChangeAspect="1"/>
          </p:cNvGrpSpPr>
          <p:nvPr/>
        </p:nvGrpSpPr>
        <p:grpSpPr bwMode="auto">
          <a:xfrm>
            <a:off x="838200" y="685800"/>
            <a:ext cx="7543800" cy="5791200"/>
            <a:chOff x="1440" y="721"/>
            <a:chExt cx="2880" cy="2880"/>
          </a:xfrm>
        </p:grpSpPr>
        <p:sp>
          <p:nvSpPr>
            <p:cNvPr id="27658" name="_s3076"/>
            <p:cNvSpPr>
              <a:spLocks noChangeShapeType="1"/>
            </p:cNvSpPr>
            <p:nvPr/>
          </p:nvSpPr>
          <p:spPr bwMode="auto">
            <a:xfrm flipH="1" flipV="1">
              <a:off x="2231" y="1950"/>
              <a:ext cx="324" cy="1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659" name="_s3077"/>
            <p:cNvSpPr>
              <a:spLocks noChangeArrowheads="1"/>
            </p:cNvSpPr>
            <p:nvPr/>
          </p:nvSpPr>
          <p:spPr bwMode="auto">
            <a:xfrm>
              <a:off x="1563" y="1501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b="1">
                  <a:solidFill>
                    <a:schemeClr val="bg1"/>
                  </a:solidFill>
                </a:rPr>
                <a:t>CCE</a:t>
              </a:r>
            </a:p>
          </p:txBody>
        </p:sp>
        <p:sp>
          <p:nvSpPr>
            <p:cNvPr id="27660" name="_s3078"/>
            <p:cNvSpPr>
              <a:spLocks noChangeShapeType="1"/>
            </p:cNvSpPr>
            <p:nvPr/>
          </p:nvSpPr>
          <p:spPr bwMode="auto">
            <a:xfrm flipH="1">
              <a:off x="2479" y="2437"/>
              <a:ext cx="20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661" name="_s3079"/>
            <p:cNvSpPr>
              <a:spLocks noChangeArrowheads="1"/>
            </p:cNvSpPr>
            <p:nvPr/>
          </p:nvSpPr>
          <p:spPr bwMode="auto">
            <a:xfrm>
              <a:off x="1935" y="2648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b="1" dirty="0" smtClean="0">
                  <a:solidFill>
                    <a:schemeClr val="bg1"/>
                  </a:solidFill>
                </a:rPr>
                <a:t>Social Services</a:t>
              </a:r>
              <a:endParaRPr lang="en-US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27662" name="_s3080"/>
            <p:cNvSpPr>
              <a:spLocks noChangeShapeType="1"/>
            </p:cNvSpPr>
            <p:nvPr/>
          </p:nvSpPr>
          <p:spPr bwMode="auto">
            <a:xfrm>
              <a:off x="3081" y="2437"/>
              <a:ext cx="201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663" name="_s3081"/>
            <p:cNvSpPr>
              <a:spLocks noChangeArrowheads="1"/>
            </p:cNvSpPr>
            <p:nvPr/>
          </p:nvSpPr>
          <p:spPr bwMode="auto">
            <a:xfrm>
              <a:off x="3141" y="2648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b="1">
                  <a:solidFill>
                    <a:schemeClr val="bg1"/>
                  </a:solidFill>
                </a:rPr>
                <a:t>BOCES</a:t>
              </a:r>
            </a:p>
          </p:txBody>
        </p:sp>
        <p:sp>
          <p:nvSpPr>
            <p:cNvPr id="27664" name="_s3082"/>
            <p:cNvSpPr>
              <a:spLocks noChangeShapeType="1"/>
            </p:cNvSpPr>
            <p:nvPr/>
          </p:nvSpPr>
          <p:spPr bwMode="auto">
            <a:xfrm flipV="1">
              <a:off x="3205" y="1949"/>
              <a:ext cx="325" cy="1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665" name="_s3083"/>
            <p:cNvSpPr>
              <a:spLocks noChangeArrowheads="1"/>
            </p:cNvSpPr>
            <p:nvPr/>
          </p:nvSpPr>
          <p:spPr bwMode="auto">
            <a:xfrm>
              <a:off x="3513" y="1501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b="1">
                  <a:solidFill>
                    <a:schemeClr val="bg1"/>
                  </a:solidFill>
                </a:rPr>
                <a:t>Mental Health</a:t>
              </a:r>
            </a:p>
          </p:txBody>
        </p:sp>
        <p:sp>
          <p:nvSpPr>
            <p:cNvPr id="27666" name="_s3084"/>
            <p:cNvSpPr>
              <a:spLocks noChangeShapeType="1"/>
            </p:cNvSpPr>
            <p:nvPr/>
          </p:nvSpPr>
          <p:spPr bwMode="auto">
            <a:xfrm flipV="1">
              <a:off x="2880" y="1477"/>
              <a:ext cx="0" cy="3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27667" name="_s3085"/>
            <p:cNvSpPr>
              <a:spLocks noChangeArrowheads="1"/>
            </p:cNvSpPr>
            <p:nvPr/>
          </p:nvSpPr>
          <p:spPr bwMode="auto">
            <a:xfrm>
              <a:off x="2538" y="793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500" b="1" dirty="0" smtClean="0">
                  <a:solidFill>
                    <a:schemeClr val="bg1"/>
                  </a:solidFill>
                </a:rPr>
                <a:t>Health Care</a:t>
              </a:r>
            </a:p>
            <a:p>
              <a:pPr algn="ctr" eaLnBrk="1" hangingPunct="1"/>
              <a:r>
                <a:rPr lang="en-US" altLang="en-US" sz="1500" b="1" dirty="0" smtClean="0">
                  <a:solidFill>
                    <a:schemeClr val="bg1"/>
                  </a:solidFill>
                </a:rPr>
                <a:t> Provider</a:t>
              </a:r>
              <a:endParaRPr lang="en-US" alt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27668" name="_s3086"/>
            <p:cNvSpPr>
              <a:spLocks noChangeArrowheads="1"/>
            </p:cNvSpPr>
            <p:nvPr/>
          </p:nvSpPr>
          <p:spPr bwMode="auto">
            <a:xfrm>
              <a:off x="2538" y="1819"/>
              <a:ext cx="684" cy="6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1500" b="1">
                <a:solidFill>
                  <a:schemeClr val="bg1"/>
                </a:solidFill>
              </a:endParaRPr>
            </a:p>
          </p:txBody>
        </p:sp>
      </p:grpSp>
      <p:sp>
        <p:nvSpPr>
          <p:cNvPr id="27651" name="Text Box 15"/>
          <p:cNvSpPr txBox="1">
            <a:spLocks noChangeArrowheads="1"/>
          </p:cNvSpPr>
          <p:nvPr/>
        </p:nvSpPr>
        <p:spPr bwMode="auto">
          <a:xfrm>
            <a:off x="1127125" y="1889125"/>
            <a:ext cx="14255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Constituents</a:t>
            </a:r>
          </a:p>
        </p:txBody>
      </p:sp>
      <p:sp>
        <p:nvSpPr>
          <p:cNvPr id="27652" name="Text Box 16"/>
          <p:cNvSpPr txBox="1">
            <a:spLocks noChangeArrowheads="1"/>
          </p:cNvSpPr>
          <p:nvPr/>
        </p:nvSpPr>
        <p:spPr bwMode="auto">
          <a:xfrm>
            <a:off x="152400" y="2438400"/>
            <a:ext cx="10556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Facilities</a:t>
            </a:r>
          </a:p>
        </p:txBody>
      </p:sp>
      <p:sp>
        <p:nvSpPr>
          <p:cNvPr id="27653" name="Text Box 17"/>
          <p:cNvSpPr txBox="1">
            <a:spLocks noChangeArrowheads="1"/>
          </p:cNvSpPr>
          <p:nvPr/>
        </p:nvSpPr>
        <p:spPr bwMode="auto">
          <a:xfrm>
            <a:off x="152400" y="3124200"/>
            <a:ext cx="1143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Expertise</a:t>
            </a:r>
          </a:p>
        </p:txBody>
      </p:sp>
      <p:sp>
        <p:nvSpPr>
          <p:cNvPr id="27654" name="Text Box 18"/>
          <p:cNvSpPr txBox="1">
            <a:spLocks noChangeArrowheads="1"/>
          </p:cNvSpPr>
          <p:nvPr/>
        </p:nvSpPr>
        <p:spPr bwMode="auto">
          <a:xfrm>
            <a:off x="1828800" y="35814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Connections</a:t>
            </a:r>
          </a:p>
        </p:txBody>
      </p:sp>
      <p:sp>
        <p:nvSpPr>
          <p:cNvPr id="27655" name="Text Box 19"/>
          <p:cNvSpPr txBox="1">
            <a:spLocks noChangeArrowheads="1"/>
          </p:cNvSpPr>
          <p:nvPr/>
        </p:nvSpPr>
        <p:spPr bwMode="auto">
          <a:xfrm>
            <a:off x="2574925" y="2117725"/>
            <a:ext cx="12334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/>
              <a:t>Equipment</a:t>
            </a:r>
          </a:p>
        </p:txBody>
      </p:sp>
      <p:sp>
        <p:nvSpPr>
          <p:cNvPr id="27656" name="Text Box 17"/>
          <p:cNvSpPr txBox="1">
            <a:spLocks noChangeArrowheads="1"/>
          </p:cNvSpPr>
          <p:nvPr/>
        </p:nvSpPr>
        <p:spPr bwMode="auto">
          <a:xfrm>
            <a:off x="381000" y="3552825"/>
            <a:ext cx="1371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solidFill>
                  <a:srgbClr val="C00000"/>
                </a:solidFill>
              </a:rPr>
              <a:t>Individual Assets</a:t>
            </a:r>
          </a:p>
        </p:txBody>
      </p:sp>
      <p:sp>
        <p:nvSpPr>
          <p:cNvPr id="27657" name="TextBox 20"/>
          <p:cNvSpPr txBox="1">
            <a:spLocks noChangeArrowheads="1"/>
          </p:cNvSpPr>
          <p:nvPr/>
        </p:nvSpPr>
        <p:spPr bwMode="auto">
          <a:xfrm>
            <a:off x="4158770" y="3261677"/>
            <a:ext cx="94535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500" b="1" dirty="0" smtClean="0">
                <a:solidFill>
                  <a:schemeClr val="bg1"/>
                </a:solidFill>
              </a:rPr>
              <a:t>Your Agency</a:t>
            </a:r>
            <a:endParaRPr lang="en-US" altLang="en-US" sz="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192" y="375425"/>
            <a:ext cx="8153400" cy="63094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problem – literacy.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Start with an answer…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Who would like to become a tutor or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0000"/>
                </a:solidFill>
              </a:rPr>
              <a:t>Start with a conversation…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How do you see the problem of literacy?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What do people have to offer to address the issue?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What do people “want” to offer?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/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is the real question you want to answer?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omic Sans M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Comic Sans MS" pitchFamily="66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with a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31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1"/>
          <p:cNvSpPr txBox="1">
            <a:spLocks noChangeArrowheads="1"/>
          </p:cNvSpPr>
          <p:nvPr/>
        </p:nvSpPr>
        <p:spPr bwMode="auto">
          <a:xfrm>
            <a:off x="3352800" y="1828800"/>
            <a:ext cx="254619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+mn-lt"/>
              </a:rPr>
              <a:t>Discover </a:t>
            </a:r>
            <a:r>
              <a:rPr lang="en-US" altLang="en-US" b="1" dirty="0" smtClean="0">
                <a:latin typeface="+mn-lt"/>
              </a:rPr>
              <a:t>what people care about</a:t>
            </a:r>
            <a:endParaRPr lang="en-US" altLang="en-US" b="1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07566" y="3771900"/>
            <a:ext cx="20574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Meaningful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Action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832516" y="3848100"/>
            <a:ext cx="1981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More Connections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3792536" y="3124200"/>
            <a:ext cx="1787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Lucida Sans Unicode" panose="020B0602030504020204" pitchFamily="34" charset="0"/>
              </a:rPr>
              <a:t>Conversations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707566" y="2590800"/>
            <a:ext cx="1183888" cy="9899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962400" y="4114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514600" y="2590800"/>
            <a:ext cx="1219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Identify core concepts of asset-based community development</a:t>
            </a:r>
          </a:p>
          <a:p>
            <a:r>
              <a:rPr lang="en-US" sz="2000" dirty="0" smtClean="0"/>
              <a:t>Explore the power of individual assets and associations</a:t>
            </a:r>
          </a:p>
          <a:p>
            <a:r>
              <a:rPr lang="en-US" sz="2000" dirty="0" smtClean="0"/>
              <a:t>How can we apply ABCD principles to our work?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0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4682024" cy="68951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What are your takeaways?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794864"/>
            <a:ext cx="5274527" cy="3986561"/>
          </a:xfrm>
        </p:spPr>
      </p:pic>
    </p:spTree>
    <p:extLst>
      <p:ext uri="{BB962C8B-B14F-4D97-AF65-F5344CB8AC3E}">
        <p14:creationId xmlns:p14="http://schemas.microsoft.com/office/powerpoint/2010/main" val="81157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Resources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ABCD </a:t>
            </a:r>
            <a:r>
              <a:rPr lang="en-US" altLang="en-US" dirty="0"/>
              <a:t>Institute                                                 </a:t>
            </a:r>
            <a:r>
              <a:rPr lang="en-US" altLang="en-US" dirty="0">
                <a:hlinkClick r:id="rId3"/>
              </a:rPr>
              <a:t>https://resources.depaul.edu/abcd-institute/Pages/default.aspx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ABCD Institute. 2005. </a:t>
            </a:r>
            <a:r>
              <a:rPr lang="en-US" altLang="en-US" i="1" dirty="0" smtClean="0"/>
              <a:t>Discovering Community Power: A Guide to Mobilizing Local Assets and Your Organization’s Capacity</a:t>
            </a:r>
          </a:p>
          <a:p>
            <a:pPr>
              <a:buNone/>
            </a:pPr>
            <a:r>
              <a:rPr lang="en-US" altLang="en-US" dirty="0" smtClean="0"/>
              <a:t>	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resources.depaul.edu/abcd-institute/publications/publications-by-topic/Documents/kelloggabcd.pdf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ABCD Institute Workbook. 2001. </a:t>
            </a:r>
            <a:r>
              <a:rPr lang="en-US" altLang="en-US" i="1" dirty="0" smtClean="0"/>
              <a:t>The Organization of Hope: A Workbook for Rural Asset-Based Community Development. </a:t>
            </a:r>
            <a:r>
              <a:rPr lang="en-US" altLang="en-US" dirty="0" smtClean="0"/>
              <a:t>Chicago: ACTA Publications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638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27" y="1318777"/>
            <a:ext cx="2627870" cy="22215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41564" y="2666749"/>
            <a:ext cx="54369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Jutta</a:t>
            </a:r>
            <a:r>
              <a:rPr lang="en-US" sz="2000" dirty="0" smtClean="0"/>
              <a:t> Dotterweich</a:t>
            </a:r>
          </a:p>
          <a:p>
            <a:r>
              <a:rPr lang="en-US" sz="2000" dirty="0" smtClean="0"/>
              <a:t>Director of Training</a:t>
            </a:r>
          </a:p>
          <a:p>
            <a:r>
              <a:rPr lang="en-US" sz="2000" dirty="0" smtClean="0"/>
              <a:t>ACT for Youth Center for Community Action</a:t>
            </a:r>
          </a:p>
          <a:p>
            <a:r>
              <a:rPr lang="en-US" sz="2000" dirty="0" smtClean="0"/>
              <a:t>BCTR, Cornell University</a:t>
            </a:r>
          </a:p>
          <a:p>
            <a:r>
              <a:rPr lang="en-US" sz="2000" dirty="0">
                <a:hlinkClick r:id="rId4"/>
              </a:rPr>
              <a:t>www.actforyouth.net</a:t>
            </a:r>
            <a:endParaRPr lang="en-US" sz="2000" dirty="0" smtClean="0">
              <a:hlinkClick r:id="rId5"/>
            </a:endParaRPr>
          </a:p>
          <a:p>
            <a:r>
              <a:rPr lang="en-US" sz="2000" dirty="0" smtClean="0"/>
              <a:t> </a:t>
            </a:r>
          </a:p>
          <a:p>
            <a:endParaRPr lang="en-US" sz="2000" dirty="0"/>
          </a:p>
          <a:p>
            <a:r>
              <a:rPr lang="en-US" sz="2000" dirty="0" smtClean="0">
                <a:hlinkClick r:id="rId6"/>
              </a:rPr>
              <a:t>jd81@cornell.edu</a:t>
            </a:r>
            <a:endParaRPr lang="en-US" sz="2000" dirty="0" smtClean="0"/>
          </a:p>
          <a:p>
            <a:r>
              <a:rPr lang="en-US" sz="2000" dirty="0" smtClean="0"/>
              <a:t>607-255-4108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589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162" y="2590800"/>
            <a:ext cx="2733675" cy="1676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81352" y="5262296"/>
            <a:ext cx="4905048" cy="6895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see Rural Communities?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4" y="827725"/>
            <a:ext cx="6596689" cy="4045357"/>
          </a:xfrm>
        </p:spPr>
      </p:pic>
    </p:spTree>
    <p:extLst>
      <p:ext uri="{BB962C8B-B14F-4D97-AF65-F5344CB8AC3E}">
        <p14:creationId xmlns:p14="http://schemas.microsoft.com/office/powerpoint/2010/main" val="304467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48771526"/>
              </p:ext>
            </p:extLst>
          </p:nvPr>
        </p:nvGraphicFramePr>
        <p:xfrm>
          <a:off x="379140" y="1248935"/>
          <a:ext cx="8452974" cy="533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6487"/>
                <a:gridCol w="4226487"/>
              </a:tblGrid>
              <a:tr h="568643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     </a:t>
                      </a:r>
                      <a:r>
                        <a:rPr lang="en-US" sz="2400" dirty="0" smtClean="0"/>
                        <a:t>NEEDS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</a:t>
                      </a:r>
                      <a:r>
                        <a:rPr lang="en-US" sz="2400" dirty="0" smtClean="0"/>
                        <a:t>ASSETS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</a:tr>
              <a:tr h="1019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Focuses on deficiencies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Focuses on effectiveness</a:t>
                      </a:r>
                      <a:endParaRPr lang="en-US" sz="2400" dirty="0"/>
                    </a:p>
                  </a:txBody>
                  <a:tcPr/>
                </a:tc>
              </a:tr>
              <a:tr h="1019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Results in fragmentation of responses to local needs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Builds interdependencies</a:t>
                      </a:r>
                      <a:endParaRPr lang="en-US" sz="2400" dirty="0"/>
                    </a:p>
                  </a:txBody>
                  <a:tcPr/>
                </a:tc>
              </a:tr>
              <a:tr h="101999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Makes people consumer of services; builds dependence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Identifies</a:t>
                      </a:r>
                      <a:r>
                        <a:rPr lang="en-US" sz="2400" baseline="0" dirty="0" smtClean="0"/>
                        <a:t> ways that people can give their talents</a:t>
                      </a:r>
                      <a:endParaRPr lang="en-US" sz="2400" dirty="0"/>
                    </a:p>
                  </a:txBody>
                  <a:tcPr/>
                </a:tc>
              </a:tr>
              <a:tr h="145476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Residents have little voices in deciding how to address local concerns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Seeks to empower</a:t>
                      </a:r>
                      <a:r>
                        <a:rPr lang="en-US" sz="2400" baseline="0" dirty="0" smtClean="0"/>
                        <a:t> people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1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593725" y="493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95313" y="800100"/>
            <a:ext cx="184150" cy="2746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1200" b="1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890713" y="14288"/>
            <a:ext cx="5303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omic Sans MS" pitchFamily="66" charset="0"/>
              </a:rPr>
              <a:t>   COMMUNITY NEEDS MAP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77800" y="482600"/>
            <a:ext cx="8788400" cy="61976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549400" y="1701800"/>
            <a:ext cx="5892800" cy="34544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2768600" y="2768600"/>
            <a:ext cx="3454400" cy="11684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595313" y="822325"/>
            <a:ext cx="3748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           Unemployment</a:t>
            </a: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5548313" y="609600"/>
            <a:ext cx="200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Dilapidated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   Housing</a:t>
            </a:r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4572000" y="5699125"/>
            <a:ext cx="389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Suicide &amp; Depression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1600200" y="569912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Homelessness</a:t>
            </a:r>
          </a:p>
        </p:txBody>
      </p:sp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1509713" y="1828800"/>
            <a:ext cx="2533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  Single Parent 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    Families</a:t>
            </a:r>
          </a:p>
        </p:txBody>
      </p:sp>
      <p:sp>
        <p:nvSpPr>
          <p:cNvPr id="6157" name="Rectangle 15"/>
          <p:cNvSpPr>
            <a:spLocks noChangeArrowheads="1"/>
          </p:cNvSpPr>
          <p:nvPr/>
        </p:nvSpPr>
        <p:spPr bwMode="auto">
          <a:xfrm>
            <a:off x="2805113" y="4327525"/>
            <a:ext cx="345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 Juvenile Delinquency </a:t>
            </a:r>
          </a:p>
        </p:txBody>
      </p:sp>
      <p:sp>
        <p:nvSpPr>
          <p:cNvPr id="6158" name="Rectangle 16"/>
          <p:cNvSpPr>
            <a:spLocks noChangeArrowheads="1"/>
          </p:cNvSpPr>
          <p:nvPr/>
        </p:nvSpPr>
        <p:spPr bwMode="auto">
          <a:xfrm>
            <a:off x="4710113" y="1889125"/>
            <a:ext cx="248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Teen Pregnancy</a:t>
            </a: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7453313" y="1736725"/>
            <a:ext cx="1555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b="1">
              <a:latin typeface="Comic Sans MS" pitchFamily="66" charset="0"/>
            </a:endParaRPr>
          </a:p>
          <a:p>
            <a:pPr eaLnBrk="0" hangingPunct="0"/>
            <a:r>
              <a:rPr lang="en-US" sz="2400" b="1">
                <a:latin typeface="Comic Sans MS" pitchFamily="66" charset="0"/>
              </a:rPr>
              <a:t>Illiteracy</a:t>
            </a:r>
          </a:p>
        </p:txBody>
      </p:sp>
      <p:sp>
        <p:nvSpPr>
          <p:cNvPr id="6160" name="Rectangle 18"/>
          <p:cNvSpPr>
            <a:spLocks noChangeArrowheads="1"/>
          </p:cNvSpPr>
          <p:nvPr/>
        </p:nvSpPr>
        <p:spPr bwMode="auto">
          <a:xfrm>
            <a:off x="7453313" y="3048000"/>
            <a:ext cx="1558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Alcohol &amp;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Drug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Abuse</a:t>
            </a:r>
          </a:p>
        </p:txBody>
      </p:sp>
      <p:sp>
        <p:nvSpPr>
          <p:cNvPr id="6161" name="Rectangle 19"/>
          <p:cNvSpPr>
            <a:spLocks noChangeArrowheads="1"/>
          </p:cNvSpPr>
          <p:nvPr/>
        </p:nvSpPr>
        <p:spPr bwMode="auto">
          <a:xfrm>
            <a:off x="214313" y="1736725"/>
            <a:ext cx="102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Gangs</a:t>
            </a:r>
          </a:p>
        </p:txBody>
      </p:sp>
      <p:sp>
        <p:nvSpPr>
          <p:cNvPr id="6162" name="Rectangle 20"/>
          <p:cNvSpPr>
            <a:spLocks noChangeArrowheads="1"/>
          </p:cNvSpPr>
          <p:nvPr/>
        </p:nvSpPr>
        <p:spPr bwMode="auto">
          <a:xfrm>
            <a:off x="76200" y="3336925"/>
            <a:ext cx="1620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Domestic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  Abuse</a:t>
            </a:r>
          </a:p>
        </p:txBody>
      </p:sp>
      <p:sp>
        <p:nvSpPr>
          <p:cNvPr id="6163" name="Rectangle 21"/>
          <p:cNvSpPr>
            <a:spLocks noChangeArrowheads="1"/>
          </p:cNvSpPr>
          <p:nvPr/>
        </p:nvSpPr>
        <p:spPr bwMode="auto">
          <a:xfrm>
            <a:off x="2728913" y="2879725"/>
            <a:ext cx="1063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Child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Abuse</a:t>
            </a:r>
          </a:p>
        </p:txBody>
      </p:sp>
      <p:sp>
        <p:nvSpPr>
          <p:cNvPr id="6164" name="Rectangle 22"/>
          <p:cNvSpPr>
            <a:spLocks noChangeArrowheads="1"/>
          </p:cNvSpPr>
          <p:nvPr/>
        </p:nvSpPr>
        <p:spPr bwMode="auto">
          <a:xfrm>
            <a:off x="3719513" y="3108325"/>
            <a:ext cx="100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Crime</a:t>
            </a:r>
          </a:p>
        </p:txBody>
      </p:sp>
      <p:sp>
        <p:nvSpPr>
          <p:cNvPr id="6165" name="Rectangle 23"/>
          <p:cNvSpPr>
            <a:spLocks noChangeArrowheads="1"/>
          </p:cNvSpPr>
          <p:nvPr/>
        </p:nvSpPr>
        <p:spPr bwMode="auto">
          <a:xfrm>
            <a:off x="4648200" y="2803525"/>
            <a:ext cx="1766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Mental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Disability</a:t>
            </a:r>
          </a:p>
        </p:txBody>
      </p:sp>
      <p:sp>
        <p:nvSpPr>
          <p:cNvPr id="6166" name="Line 24"/>
          <p:cNvSpPr>
            <a:spLocks noChangeShapeType="1"/>
          </p:cNvSpPr>
          <p:nvPr/>
        </p:nvSpPr>
        <p:spPr bwMode="auto">
          <a:xfrm>
            <a:off x="152400" y="1143000"/>
            <a:ext cx="1371600" cy="533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>
            <a:off x="4419600" y="457200"/>
            <a:ext cx="0" cy="12192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Line 26"/>
          <p:cNvSpPr>
            <a:spLocks noChangeShapeType="1"/>
          </p:cNvSpPr>
          <p:nvPr/>
        </p:nvSpPr>
        <p:spPr bwMode="auto">
          <a:xfrm flipH="1">
            <a:off x="7467600" y="1143000"/>
            <a:ext cx="1524000" cy="533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>
            <a:off x="7467600" y="2819400"/>
            <a:ext cx="15240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Line 28"/>
          <p:cNvSpPr>
            <a:spLocks noChangeShapeType="1"/>
          </p:cNvSpPr>
          <p:nvPr/>
        </p:nvSpPr>
        <p:spPr bwMode="auto">
          <a:xfrm flipH="1">
            <a:off x="152400" y="5181600"/>
            <a:ext cx="1371600" cy="1524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>
            <a:off x="7467600" y="5181600"/>
            <a:ext cx="1524000" cy="1524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>
            <a:off x="3733800" y="2743200"/>
            <a:ext cx="0" cy="12192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>
            <a:off x="4648200" y="2819400"/>
            <a:ext cx="0" cy="1143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4" name="Line 32"/>
          <p:cNvSpPr>
            <a:spLocks noChangeShapeType="1"/>
          </p:cNvSpPr>
          <p:nvPr/>
        </p:nvSpPr>
        <p:spPr bwMode="auto">
          <a:xfrm flipH="1">
            <a:off x="1524000" y="3657600"/>
            <a:ext cx="1219200" cy="914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Line 33"/>
          <p:cNvSpPr>
            <a:spLocks noChangeShapeType="1"/>
          </p:cNvSpPr>
          <p:nvPr/>
        </p:nvSpPr>
        <p:spPr bwMode="auto">
          <a:xfrm>
            <a:off x="6248400" y="3733800"/>
            <a:ext cx="1219200" cy="762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34"/>
          <p:cNvSpPr>
            <a:spLocks noChangeShapeType="1"/>
          </p:cNvSpPr>
          <p:nvPr/>
        </p:nvSpPr>
        <p:spPr bwMode="auto">
          <a:xfrm>
            <a:off x="4419600" y="1676400"/>
            <a:ext cx="0" cy="10668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35"/>
          <p:cNvSpPr>
            <a:spLocks noChangeShapeType="1"/>
          </p:cNvSpPr>
          <p:nvPr/>
        </p:nvSpPr>
        <p:spPr bwMode="auto">
          <a:xfrm>
            <a:off x="152400" y="2743200"/>
            <a:ext cx="13716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Line 36"/>
          <p:cNvSpPr>
            <a:spLocks noChangeShapeType="1"/>
          </p:cNvSpPr>
          <p:nvPr/>
        </p:nvSpPr>
        <p:spPr bwMode="auto">
          <a:xfrm>
            <a:off x="4495800" y="5181600"/>
            <a:ext cx="0" cy="1524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9" name="Text Box 37"/>
          <p:cNvSpPr txBox="1">
            <a:spLocks noChangeArrowheads="1"/>
          </p:cNvSpPr>
          <p:nvPr/>
        </p:nvSpPr>
        <p:spPr bwMode="auto">
          <a:xfrm>
            <a:off x="7453313" y="4846638"/>
            <a:ext cx="1279525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Poverty</a:t>
            </a:r>
          </a:p>
        </p:txBody>
      </p:sp>
      <p:sp>
        <p:nvSpPr>
          <p:cNvPr id="6180" name="Line 38"/>
          <p:cNvSpPr>
            <a:spLocks noChangeShapeType="1"/>
          </p:cNvSpPr>
          <p:nvPr/>
        </p:nvSpPr>
        <p:spPr bwMode="auto">
          <a:xfrm>
            <a:off x="7467600" y="46482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81" name="Text Box 39"/>
          <p:cNvSpPr txBox="1">
            <a:spLocks noChangeArrowheads="1"/>
          </p:cNvSpPr>
          <p:nvPr/>
        </p:nvSpPr>
        <p:spPr bwMode="auto">
          <a:xfrm>
            <a:off x="-93663" y="114300"/>
            <a:ext cx="187326" cy="2746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1200" b="1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34716"/>
      </p:ext>
    </p:extLst>
  </p:cSld>
  <p:clrMapOvr>
    <a:masterClrMapping/>
  </p:clrMapOvr>
  <p:transition advTm="922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the power of the needs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Internalization of “deficiency” identity by local residents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Destruction of “local” relationships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Reinforcement of narrow categorical funding flows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Direction of funds towards professional helpers, not residents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Focuses on “leaders” who magnify deficiencies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Rewards failure, promotes dependency</a:t>
            </a:r>
          </a:p>
          <a:p>
            <a:pPr>
              <a:buClr>
                <a:srgbClr val="008080"/>
              </a:buClr>
              <a:buFont typeface="Times" panose="02020603050405020304" pitchFamily="18" charset="0"/>
              <a:buAutoNum type="arabicPeriod"/>
            </a:pPr>
            <a:r>
              <a:rPr lang="en-US" altLang="en-US" sz="2000" dirty="0"/>
              <a:t>Creates hopelessness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ABCD principles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/>
              <a:t>Everyone has gifts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For ABCD to work, everyone must give gifts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Identifies and mobilizes the assets of individuals, especially those who are marginalized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Builds relationships among community members, especially those that are mutually supportive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Gives community members more roles and power in local institutions; citizens lead efforts</a:t>
            </a:r>
          </a:p>
        </p:txBody>
      </p:sp>
    </p:spTree>
    <p:extLst>
      <p:ext uri="{BB962C8B-B14F-4D97-AF65-F5344CB8AC3E}">
        <p14:creationId xmlns:p14="http://schemas.microsoft.com/office/powerpoint/2010/main" val="32936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12725" y="265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61913" y="14288"/>
            <a:ext cx="738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 dirty="0">
                <a:latin typeface="Comic Sans MS" pitchFamily="66" charset="0"/>
              </a:rPr>
              <a:t>               COMMUNITY ASSETS MAP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254000" y="609600"/>
            <a:ext cx="8661400" cy="60706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1854200" y="1549400"/>
            <a:ext cx="5435600" cy="40640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8"/>
          <p:cNvSpPr>
            <a:spLocks noChangeArrowheads="1"/>
          </p:cNvSpPr>
          <p:nvPr/>
        </p:nvSpPr>
        <p:spPr bwMode="auto">
          <a:xfrm>
            <a:off x="2159000" y="2844800"/>
            <a:ext cx="4826000" cy="14732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4495800" y="5638800"/>
            <a:ext cx="0" cy="9906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4710113" y="746125"/>
            <a:ext cx="2390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 b="1">
              <a:latin typeface="Comic Sans MS" pitchFamily="66" charset="0"/>
            </a:endParaRPr>
          </a:p>
          <a:p>
            <a:pPr eaLnBrk="0" hangingPunct="0"/>
            <a:r>
              <a:rPr lang="en-US" sz="2400" b="1">
                <a:latin typeface="Comic Sans MS" pitchFamily="66" charset="0"/>
              </a:rPr>
              <a:t>GOVERNMENT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1433513" y="5927725"/>
            <a:ext cx="189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LIBRARIES</a:t>
            </a:r>
          </a:p>
        </p:txBody>
      </p:sp>
      <p:sp>
        <p:nvSpPr>
          <p:cNvPr id="8202" name="Rectangle 12"/>
          <p:cNvSpPr>
            <a:spLocks noChangeArrowheads="1"/>
          </p:cNvSpPr>
          <p:nvPr/>
        </p:nvSpPr>
        <p:spPr bwMode="auto">
          <a:xfrm>
            <a:off x="4495800" y="5715000"/>
            <a:ext cx="4152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HUMAN SERVICE AGENCIES</a:t>
            </a:r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7315200" y="3505200"/>
            <a:ext cx="16002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228600" y="4038600"/>
            <a:ext cx="1600200" cy="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214313" y="4708525"/>
            <a:ext cx="116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PARKS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3048000" y="5937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Local Institutions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3073400" y="558800"/>
            <a:ext cx="2692400" cy="4064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1357313" y="1050925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   HOSPITALS</a:t>
            </a:r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4419600" y="990600"/>
            <a:ext cx="0" cy="533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2805113" y="1584325"/>
            <a:ext cx="331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Citizens’ Associations</a:t>
            </a: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2844800" y="1549400"/>
            <a:ext cx="3302000" cy="4826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3429000" y="2803525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   Gifts of</a:t>
            </a:r>
          </a:p>
          <a:p>
            <a:pPr eaLnBrk="0" hangingPunct="0"/>
            <a:r>
              <a:rPr lang="en-US" sz="2400" b="1">
                <a:latin typeface="Comic Sans MS" pitchFamily="66" charset="0"/>
              </a:rPr>
              <a:t>  Individuals</a:t>
            </a:r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3606800" y="2844800"/>
            <a:ext cx="1778000" cy="711200"/>
          </a:xfrm>
          <a:prstGeom prst="rect">
            <a:avLst/>
          </a:prstGeom>
          <a:noFill/>
          <a:ln w="50799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2133600" y="21939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CHURCHES</a:t>
            </a:r>
          </a:p>
        </p:txBody>
      </p: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4862513" y="2193925"/>
            <a:ext cx="2279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BLOCK CLUBS</a:t>
            </a:r>
          </a:p>
        </p:txBody>
      </p:sp>
      <p:sp>
        <p:nvSpPr>
          <p:cNvPr id="8216" name="Rectangle 26"/>
          <p:cNvSpPr>
            <a:spLocks noChangeArrowheads="1"/>
          </p:cNvSpPr>
          <p:nvPr/>
        </p:nvSpPr>
        <p:spPr bwMode="auto">
          <a:xfrm>
            <a:off x="3033713" y="4784725"/>
            <a:ext cx="290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CULTURAL CLUBS</a:t>
            </a:r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4419600" y="2057400"/>
            <a:ext cx="0" cy="762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Rectangle 28"/>
          <p:cNvSpPr>
            <a:spLocks noChangeArrowheads="1"/>
          </p:cNvSpPr>
          <p:nvPr/>
        </p:nvSpPr>
        <p:spPr bwMode="auto">
          <a:xfrm>
            <a:off x="2119313" y="3001963"/>
            <a:ext cx="1381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latin typeface="Comic Sans MS" pitchFamily="66" charset="0"/>
              </a:rPr>
              <a:t> INCOME</a:t>
            </a:r>
          </a:p>
        </p:txBody>
      </p:sp>
      <p:sp>
        <p:nvSpPr>
          <p:cNvPr id="8219" name="Rectangle 29"/>
          <p:cNvSpPr>
            <a:spLocks noChangeArrowheads="1"/>
          </p:cNvSpPr>
          <p:nvPr/>
        </p:nvSpPr>
        <p:spPr bwMode="auto">
          <a:xfrm>
            <a:off x="2424113" y="3840163"/>
            <a:ext cx="110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latin typeface="Comic Sans MS" pitchFamily="66" charset="0"/>
              </a:rPr>
              <a:t>YOUTH</a:t>
            </a:r>
          </a:p>
        </p:txBody>
      </p:sp>
      <p:sp>
        <p:nvSpPr>
          <p:cNvPr id="8220" name="Rectangle 30"/>
          <p:cNvSpPr>
            <a:spLocks noChangeArrowheads="1"/>
          </p:cNvSpPr>
          <p:nvPr/>
        </p:nvSpPr>
        <p:spPr bwMode="auto">
          <a:xfrm>
            <a:off x="3652374" y="3784058"/>
            <a:ext cx="1289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dirty="0">
                <a:latin typeface="Comic Sans MS" pitchFamily="66" charset="0"/>
              </a:rPr>
              <a:t>ELDERLY</a:t>
            </a:r>
          </a:p>
        </p:txBody>
      </p:sp>
      <p:sp>
        <p:nvSpPr>
          <p:cNvPr id="8221" name="Rectangle 31"/>
          <p:cNvSpPr>
            <a:spLocks noChangeArrowheads="1"/>
          </p:cNvSpPr>
          <p:nvPr/>
        </p:nvSpPr>
        <p:spPr bwMode="auto">
          <a:xfrm>
            <a:off x="5472113" y="3001963"/>
            <a:ext cx="1120500" cy="40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dirty="0" smtClean="0">
                <a:latin typeface="Comic Sans MS" pitchFamily="66" charset="0"/>
              </a:rPr>
              <a:t>SKILLS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8222" name="Rectangle 32"/>
          <p:cNvSpPr>
            <a:spLocks noChangeArrowheads="1"/>
          </p:cNvSpPr>
          <p:nvPr/>
        </p:nvSpPr>
        <p:spPr bwMode="auto">
          <a:xfrm>
            <a:off x="4953927" y="3655510"/>
            <a:ext cx="2106346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 dirty="0" smtClean="0">
                <a:latin typeface="Comic Sans MS" pitchFamily="66" charset="0"/>
              </a:rPr>
              <a:t>DIFFERENTLY </a:t>
            </a:r>
          </a:p>
          <a:p>
            <a:pPr eaLnBrk="0" hangingPunct="0"/>
            <a:r>
              <a:rPr lang="en-US" sz="2000" b="1" dirty="0" smtClean="0">
                <a:latin typeface="Comic Sans MS" pitchFamily="66" charset="0"/>
              </a:rPr>
              <a:t>ABLED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b="1" dirty="0" smtClean="0">
                <a:latin typeface="Comic Sans MS" pitchFamily="66" charset="0"/>
              </a:rPr>
              <a:t>PEOPLE</a:t>
            </a:r>
          </a:p>
        </p:txBody>
      </p:sp>
      <p:sp>
        <p:nvSpPr>
          <p:cNvPr id="8223" name="Line 33"/>
          <p:cNvSpPr>
            <a:spLocks noChangeShapeType="1"/>
          </p:cNvSpPr>
          <p:nvPr/>
        </p:nvSpPr>
        <p:spPr bwMode="auto">
          <a:xfrm flipH="1">
            <a:off x="2133600" y="3429000"/>
            <a:ext cx="1447800" cy="533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4" name="Line 34"/>
          <p:cNvSpPr>
            <a:spLocks noChangeShapeType="1"/>
          </p:cNvSpPr>
          <p:nvPr/>
        </p:nvSpPr>
        <p:spPr bwMode="auto">
          <a:xfrm>
            <a:off x="5410200" y="3352800"/>
            <a:ext cx="1600200" cy="4572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5" name="Line 35"/>
          <p:cNvSpPr>
            <a:spLocks noChangeShapeType="1"/>
          </p:cNvSpPr>
          <p:nvPr/>
        </p:nvSpPr>
        <p:spPr bwMode="auto">
          <a:xfrm>
            <a:off x="4941424" y="3581400"/>
            <a:ext cx="0" cy="762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Line 36"/>
          <p:cNvSpPr>
            <a:spLocks noChangeShapeType="1"/>
          </p:cNvSpPr>
          <p:nvPr/>
        </p:nvSpPr>
        <p:spPr bwMode="auto">
          <a:xfrm>
            <a:off x="3590693" y="3556000"/>
            <a:ext cx="0" cy="762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7" name="Line 37"/>
          <p:cNvSpPr>
            <a:spLocks noChangeShapeType="1"/>
          </p:cNvSpPr>
          <p:nvPr/>
        </p:nvSpPr>
        <p:spPr bwMode="auto">
          <a:xfrm flipH="1">
            <a:off x="228600" y="5410200"/>
            <a:ext cx="1600200" cy="12192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8" name="Line 38"/>
          <p:cNvSpPr>
            <a:spLocks noChangeShapeType="1"/>
          </p:cNvSpPr>
          <p:nvPr/>
        </p:nvSpPr>
        <p:spPr bwMode="auto">
          <a:xfrm>
            <a:off x="228600" y="533400"/>
            <a:ext cx="1600200" cy="13716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Rectangle 39"/>
          <p:cNvSpPr>
            <a:spLocks noChangeArrowheads="1"/>
          </p:cNvSpPr>
          <p:nvPr/>
        </p:nvSpPr>
        <p:spPr bwMode="auto">
          <a:xfrm>
            <a:off x="7239000" y="4632325"/>
            <a:ext cx="1811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COLLEGES</a:t>
            </a:r>
          </a:p>
        </p:txBody>
      </p:sp>
      <p:sp>
        <p:nvSpPr>
          <p:cNvPr id="8230" name="Rectangle 40"/>
          <p:cNvSpPr>
            <a:spLocks noChangeArrowheads="1"/>
          </p:cNvSpPr>
          <p:nvPr/>
        </p:nvSpPr>
        <p:spPr bwMode="auto">
          <a:xfrm>
            <a:off x="7300913" y="2117725"/>
            <a:ext cx="168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SCHOOLS</a:t>
            </a:r>
          </a:p>
        </p:txBody>
      </p:sp>
      <p:sp>
        <p:nvSpPr>
          <p:cNvPr id="8231" name="Line 41"/>
          <p:cNvSpPr>
            <a:spLocks noChangeShapeType="1"/>
          </p:cNvSpPr>
          <p:nvPr/>
        </p:nvSpPr>
        <p:spPr bwMode="auto">
          <a:xfrm flipH="1">
            <a:off x="7315200" y="533400"/>
            <a:ext cx="1600200" cy="129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2" name="Line 42"/>
          <p:cNvSpPr>
            <a:spLocks noChangeShapeType="1"/>
          </p:cNvSpPr>
          <p:nvPr/>
        </p:nvSpPr>
        <p:spPr bwMode="auto">
          <a:xfrm>
            <a:off x="7315200" y="5410200"/>
            <a:ext cx="1600200" cy="11430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3" name="Line 43"/>
          <p:cNvSpPr>
            <a:spLocks noChangeShapeType="1"/>
          </p:cNvSpPr>
          <p:nvPr/>
        </p:nvSpPr>
        <p:spPr bwMode="auto">
          <a:xfrm flipH="1">
            <a:off x="1828800" y="4343400"/>
            <a:ext cx="1295400" cy="129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Line 44"/>
          <p:cNvSpPr>
            <a:spLocks noChangeShapeType="1"/>
          </p:cNvSpPr>
          <p:nvPr/>
        </p:nvSpPr>
        <p:spPr bwMode="auto">
          <a:xfrm>
            <a:off x="6019800" y="4343400"/>
            <a:ext cx="1295400" cy="1295400"/>
          </a:xfrm>
          <a:prstGeom prst="line">
            <a:avLst/>
          </a:prstGeom>
          <a:noFill/>
          <a:ln w="50799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35" name="Text Box 45"/>
          <p:cNvSpPr txBox="1">
            <a:spLocks noChangeArrowheads="1"/>
          </p:cNvSpPr>
          <p:nvPr/>
        </p:nvSpPr>
        <p:spPr bwMode="auto">
          <a:xfrm>
            <a:off x="-93663" y="190500"/>
            <a:ext cx="187326" cy="274638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endParaRPr lang="en-US" sz="1200" b="1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236" name="Text Box 47"/>
          <p:cNvSpPr txBox="1">
            <a:spLocks noChangeArrowheads="1"/>
          </p:cNvSpPr>
          <p:nvPr/>
        </p:nvSpPr>
        <p:spPr bwMode="auto">
          <a:xfrm>
            <a:off x="214313" y="2179638"/>
            <a:ext cx="1836737" cy="45720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latin typeface="Comic Sans MS" pitchFamily="66" charset="0"/>
              </a:rPr>
              <a:t>BUSINESS</a:t>
            </a:r>
          </a:p>
        </p:txBody>
      </p:sp>
    </p:spTree>
    <p:extLst>
      <p:ext uri="{BB962C8B-B14F-4D97-AF65-F5344CB8AC3E}">
        <p14:creationId xmlns:p14="http://schemas.microsoft.com/office/powerpoint/2010/main" val="2545566356"/>
      </p:ext>
    </p:extLst>
  </p:cSld>
  <p:clrMapOvr>
    <a:masterClrMapping/>
  </p:clrMapOvr>
  <p:transition advTm="1343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types of assets to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97512"/>
            <a:ext cx="5250896" cy="39407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200" dirty="0"/>
              <a:t>Talent and skills of our people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Associations and our network of relationships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Institutions and professional entities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Physical assets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Land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Property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Buildings</a:t>
            </a:r>
          </a:p>
          <a:p>
            <a:pPr>
              <a:lnSpc>
                <a:spcPct val="90000"/>
              </a:lnSpc>
            </a:pPr>
            <a:r>
              <a:rPr lang="en-US" altLang="en-US" sz="2200" dirty="0"/>
              <a:t>Economic assets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Productive work of individuals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Consumer spending power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/>
              <a:t>Local business assets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2074" t="32642" r="29024" b="21141"/>
          <a:stretch/>
        </p:blipFill>
        <p:spPr>
          <a:xfrm>
            <a:off x="5207618" y="3189249"/>
            <a:ext cx="3378131" cy="291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168</TotalTime>
  <Words>710</Words>
  <Application>Microsoft Office PowerPoint</Application>
  <PresentationFormat>On-screen Show (4:3)</PresentationFormat>
  <Paragraphs>229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 Narrow</vt:lpstr>
      <vt:lpstr>Calibri</vt:lpstr>
      <vt:lpstr>Comic Sans MS</vt:lpstr>
      <vt:lpstr>Constantia</vt:lpstr>
      <vt:lpstr>Gill Sans MT</vt:lpstr>
      <vt:lpstr>Lucida Sans Unicode</vt:lpstr>
      <vt:lpstr>Times</vt:lpstr>
      <vt:lpstr>Wingdings 2</vt:lpstr>
      <vt:lpstr>Dividend</vt:lpstr>
      <vt:lpstr>Microsoft Excel 97-2003 Worksheet</vt:lpstr>
      <vt:lpstr>The ABCD Approach to Working with Rural Communities</vt:lpstr>
      <vt:lpstr>Objectives</vt:lpstr>
      <vt:lpstr>How do you see Rural Communities?</vt:lpstr>
      <vt:lpstr>PowerPoint Presentation</vt:lpstr>
      <vt:lpstr>PowerPoint Presentation</vt:lpstr>
      <vt:lpstr>Consequences of the power of the needs map</vt:lpstr>
      <vt:lpstr>ABCD principles &amp; goals</vt:lpstr>
      <vt:lpstr>PowerPoint Presentation</vt:lpstr>
      <vt:lpstr>Five types of assets to connect</vt:lpstr>
      <vt:lpstr>Wheel:  Stories</vt:lpstr>
      <vt:lpstr>PowerPoint Presentation</vt:lpstr>
      <vt:lpstr>PowerPoint Presentation</vt:lpstr>
      <vt:lpstr>Small groups:  What are associations in your community?</vt:lpstr>
      <vt:lpstr>Social capital questions</vt:lpstr>
      <vt:lpstr>Think ABCD to Identify Resources </vt:lpstr>
      <vt:lpstr>PowerPoint Presentation</vt:lpstr>
      <vt:lpstr>PowerPoint Presentation</vt:lpstr>
      <vt:lpstr>Start with a conversation</vt:lpstr>
      <vt:lpstr>PowerPoint Presentation</vt:lpstr>
      <vt:lpstr>What are your takeaways?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ABCD Approach to Working with Rural Communities</dc:title>
  <dc:creator>Jutta Dotterweich</dc:creator>
  <cp:lastModifiedBy>Jutta Dotterweich</cp:lastModifiedBy>
  <cp:revision>16</cp:revision>
  <dcterms:created xsi:type="dcterms:W3CDTF">2019-03-03T15:46:16Z</dcterms:created>
  <dcterms:modified xsi:type="dcterms:W3CDTF">2019-03-03T19:07:04Z</dcterms:modified>
</cp:coreProperties>
</file>