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27492" y="501396"/>
            <a:ext cx="773701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Footlight MT Light"/>
                <a:cs typeface="Footlight MT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016007" y="5367907"/>
            <a:ext cx="3176270" cy="1490345"/>
          </a:xfrm>
          <a:custGeom>
            <a:avLst/>
            <a:gdLst/>
            <a:ahLst/>
            <a:cxnLst/>
            <a:rect l="l" t="t" r="r" b="b"/>
            <a:pathLst>
              <a:path w="3176270" h="1490345">
                <a:moveTo>
                  <a:pt x="3175990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175990" y="1490091"/>
                </a:lnTo>
                <a:lnTo>
                  <a:pt x="3175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5367907"/>
            <a:ext cx="9566910" cy="1490345"/>
          </a:xfrm>
          <a:custGeom>
            <a:avLst/>
            <a:gdLst/>
            <a:ahLst/>
            <a:cxnLst/>
            <a:rect l="l" t="t" r="r" b="b"/>
            <a:pathLst>
              <a:path w="9566910" h="1490345">
                <a:moveTo>
                  <a:pt x="9566300" y="0"/>
                </a:moveTo>
                <a:lnTo>
                  <a:pt x="0" y="0"/>
                </a:lnTo>
                <a:lnTo>
                  <a:pt x="0" y="1490091"/>
                </a:lnTo>
                <a:lnTo>
                  <a:pt x="8876182" y="1490091"/>
                </a:lnTo>
                <a:lnTo>
                  <a:pt x="956630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Footlight MT Light"/>
                <a:cs typeface="Footlight MT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chemeClr val="bg1"/>
                </a:solidFill>
                <a:latin typeface="Footlight MT Light"/>
                <a:cs typeface="Footlight MT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9265" y="617728"/>
            <a:ext cx="10493469" cy="1083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chemeClr val="bg1"/>
                </a:solidFill>
                <a:latin typeface="Footlight MT Light"/>
                <a:cs typeface="Footlight MT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11971" y="2739644"/>
            <a:ext cx="5492115" cy="1534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image" Target="../media/image15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5.jp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24.jpg"/><Relationship Id="rId4" Type="http://schemas.openxmlformats.org/officeDocument/2006/relationships/image" Target="../media/image17.png"/><Relationship Id="rId9" Type="http://schemas.openxmlformats.org/officeDocument/2006/relationships/image" Target="../media/image23.jp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clapeer.org/lapeercacblog/human-trafficking-the-internet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nti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sychologytoday.com/blog/sexual-" TargetMode="External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cebook.com/realterrycrews/videos" TargetMode="External"/><Relationship Id="rId3" Type="http://schemas.openxmlformats.org/officeDocument/2006/relationships/hyperlink" Target="http://time.com/4277510/porn-and-the-threat-to-virility/" TargetMode="External"/><Relationship Id="rId7" Type="http://schemas.openxmlformats.org/officeDocument/2006/relationships/hyperlink" Target="http://brickhousewebseries.com/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ightthenewdrug.org/" TargetMode="External"/><Relationship Id="rId5" Type="http://schemas.openxmlformats.org/officeDocument/2006/relationships/hyperlink" Target="http://www.rebootnation.org/" TargetMode="External"/><Relationship Id="rId4" Type="http://schemas.openxmlformats.org/officeDocument/2006/relationships/hyperlink" Target="http://www.nofap.com/author/alexander/" TargetMode="External"/><Relationship Id="rId9" Type="http://schemas.openxmlformats.org/officeDocument/2006/relationships/hyperlink" Target="http://www.brainbuddyapp.com/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mailto:jlw43@cornell.edu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5823" y="1959343"/>
            <a:ext cx="1878964" cy="1571625"/>
          </a:xfrm>
          <a:custGeom>
            <a:avLst/>
            <a:gdLst/>
            <a:ahLst/>
            <a:cxnLst/>
            <a:rect l="l" t="t" r="r" b="b"/>
            <a:pathLst>
              <a:path w="1878964" h="1571625">
                <a:moveTo>
                  <a:pt x="0" y="1571040"/>
                </a:moveTo>
                <a:lnTo>
                  <a:pt x="1878914" y="1571040"/>
                </a:lnTo>
                <a:lnTo>
                  <a:pt x="1878914" y="0"/>
                </a:lnTo>
                <a:lnTo>
                  <a:pt x="0" y="0"/>
                </a:lnTo>
                <a:lnTo>
                  <a:pt x="0" y="1571040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28110" y="2842681"/>
            <a:ext cx="645160" cy="0"/>
          </a:xfrm>
          <a:custGeom>
            <a:avLst/>
            <a:gdLst/>
            <a:ahLst/>
            <a:cxnLst/>
            <a:rect l="l" t="t" r="r" b="b"/>
            <a:pathLst>
              <a:path w="645160">
                <a:moveTo>
                  <a:pt x="0" y="0"/>
                </a:moveTo>
                <a:lnTo>
                  <a:pt x="644905" y="0"/>
                </a:lnTo>
              </a:path>
            </a:pathLst>
          </a:custGeom>
          <a:ln w="393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47166" y="2400086"/>
            <a:ext cx="0" cy="422909"/>
          </a:xfrm>
          <a:custGeom>
            <a:avLst/>
            <a:gdLst/>
            <a:ahLst/>
            <a:cxnLst/>
            <a:rect l="l" t="t" r="r" b="b"/>
            <a:pathLst>
              <a:path h="422910">
                <a:moveTo>
                  <a:pt x="0" y="0"/>
                </a:moveTo>
                <a:lnTo>
                  <a:pt x="0" y="422909"/>
                </a:lnTo>
              </a:path>
            </a:pathLst>
          </a:custGeom>
          <a:ln w="381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28110" y="2380401"/>
            <a:ext cx="645160" cy="0"/>
          </a:xfrm>
          <a:custGeom>
            <a:avLst/>
            <a:gdLst/>
            <a:ahLst/>
            <a:cxnLst/>
            <a:rect l="l" t="t" r="r" b="b"/>
            <a:pathLst>
              <a:path w="645160">
                <a:moveTo>
                  <a:pt x="0" y="0"/>
                </a:moveTo>
                <a:lnTo>
                  <a:pt x="644905" y="0"/>
                </a:lnTo>
              </a:path>
            </a:pathLst>
          </a:custGeom>
          <a:ln w="393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5541" y="2400340"/>
            <a:ext cx="0" cy="422909"/>
          </a:xfrm>
          <a:custGeom>
            <a:avLst/>
            <a:gdLst/>
            <a:ahLst/>
            <a:cxnLst/>
            <a:rect l="l" t="t" r="r" b="b"/>
            <a:pathLst>
              <a:path h="422910">
                <a:moveTo>
                  <a:pt x="0" y="0"/>
                </a:moveTo>
                <a:lnTo>
                  <a:pt x="0" y="422605"/>
                </a:lnTo>
              </a:path>
            </a:pathLst>
          </a:custGeom>
          <a:ln w="349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23275" y="2885686"/>
            <a:ext cx="854710" cy="109220"/>
          </a:xfrm>
          <a:custGeom>
            <a:avLst/>
            <a:gdLst/>
            <a:ahLst/>
            <a:cxnLst/>
            <a:rect l="l" t="t" r="r" b="b"/>
            <a:pathLst>
              <a:path w="854710" h="109219">
                <a:moveTo>
                  <a:pt x="749630" y="0"/>
                </a:moveTo>
                <a:lnTo>
                  <a:pt x="104940" y="0"/>
                </a:lnTo>
                <a:lnTo>
                  <a:pt x="0" y="38912"/>
                </a:lnTo>
                <a:lnTo>
                  <a:pt x="0" y="77825"/>
                </a:lnTo>
                <a:lnTo>
                  <a:pt x="3278" y="82689"/>
                </a:lnTo>
                <a:lnTo>
                  <a:pt x="14989" y="93389"/>
                </a:lnTo>
                <a:lnTo>
                  <a:pt x="37944" y="104089"/>
                </a:lnTo>
                <a:lnTo>
                  <a:pt x="74955" y="108953"/>
                </a:lnTo>
                <a:lnTo>
                  <a:pt x="779614" y="108953"/>
                </a:lnTo>
                <a:lnTo>
                  <a:pt x="816628" y="104089"/>
                </a:lnTo>
                <a:lnTo>
                  <a:pt x="839587" y="93389"/>
                </a:lnTo>
                <a:lnTo>
                  <a:pt x="848103" y="85610"/>
                </a:lnTo>
                <a:lnTo>
                  <a:pt x="389801" y="85610"/>
                </a:lnTo>
                <a:lnTo>
                  <a:pt x="382308" y="77825"/>
                </a:lnTo>
                <a:lnTo>
                  <a:pt x="382308" y="70040"/>
                </a:lnTo>
                <a:lnTo>
                  <a:pt x="854583" y="70040"/>
                </a:lnTo>
                <a:lnTo>
                  <a:pt x="854583" y="38912"/>
                </a:lnTo>
                <a:lnTo>
                  <a:pt x="812588" y="23342"/>
                </a:lnTo>
                <a:lnTo>
                  <a:pt x="104940" y="23342"/>
                </a:lnTo>
                <a:lnTo>
                  <a:pt x="127431" y="15570"/>
                </a:lnTo>
                <a:lnTo>
                  <a:pt x="791625" y="15570"/>
                </a:lnTo>
                <a:lnTo>
                  <a:pt x="749630" y="0"/>
                </a:lnTo>
                <a:close/>
              </a:path>
              <a:path w="854710" h="109219">
                <a:moveTo>
                  <a:pt x="854583" y="70040"/>
                </a:moveTo>
                <a:lnTo>
                  <a:pt x="487260" y="70040"/>
                </a:lnTo>
                <a:lnTo>
                  <a:pt x="487260" y="77825"/>
                </a:lnTo>
                <a:lnTo>
                  <a:pt x="479755" y="85610"/>
                </a:lnTo>
                <a:lnTo>
                  <a:pt x="848103" y="85610"/>
                </a:lnTo>
                <a:lnTo>
                  <a:pt x="851302" y="82689"/>
                </a:lnTo>
                <a:lnTo>
                  <a:pt x="854583" y="77825"/>
                </a:lnTo>
                <a:lnTo>
                  <a:pt x="854583" y="70040"/>
                </a:lnTo>
                <a:close/>
              </a:path>
              <a:path w="854710" h="109219">
                <a:moveTo>
                  <a:pt x="791625" y="15570"/>
                </a:moveTo>
                <a:lnTo>
                  <a:pt x="734631" y="15570"/>
                </a:lnTo>
                <a:lnTo>
                  <a:pt x="764616" y="23342"/>
                </a:lnTo>
                <a:lnTo>
                  <a:pt x="812588" y="23342"/>
                </a:lnTo>
                <a:lnTo>
                  <a:pt x="791625" y="15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49432" y="4646714"/>
            <a:ext cx="3883025" cy="1600200"/>
          </a:xfrm>
          <a:custGeom>
            <a:avLst/>
            <a:gdLst/>
            <a:ahLst/>
            <a:cxnLst/>
            <a:rect l="l" t="t" r="r" b="b"/>
            <a:pathLst>
              <a:path w="3883025" h="1600200">
                <a:moveTo>
                  <a:pt x="0" y="1600199"/>
                </a:moveTo>
                <a:lnTo>
                  <a:pt x="3882986" y="1600199"/>
                </a:lnTo>
                <a:lnTo>
                  <a:pt x="3882986" y="0"/>
                </a:lnTo>
                <a:lnTo>
                  <a:pt x="0" y="0"/>
                </a:lnTo>
                <a:lnTo>
                  <a:pt x="0" y="1600199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601851" y="4835842"/>
            <a:ext cx="2978150" cy="997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164590" marR="5080" indent="-1152525">
              <a:lnSpc>
                <a:spcPts val="3890"/>
              </a:lnSpc>
              <a:spcBef>
                <a:spcPts val="125"/>
              </a:spcBef>
            </a:pPr>
            <a:r>
              <a:rPr sz="3100" b="1" spc="-200" dirty="0">
                <a:latin typeface="Papyrus"/>
                <a:cs typeface="Papyrus"/>
              </a:rPr>
              <a:t>Sex </a:t>
            </a:r>
            <a:r>
              <a:rPr sz="3100" b="1" spc="90" dirty="0">
                <a:latin typeface="Papyrus"/>
                <a:cs typeface="Papyrus"/>
              </a:rPr>
              <a:t>in </a:t>
            </a:r>
            <a:r>
              <a:rPr sz="3100" b="1" spc="135" dirty="0">
                <a:latin typeface="Papyrus"/>
                <a:cs typeface="Papyrus"/>
              </a:rPr>
              <a:t>the </a:t>
            </a:r>
            <a:r>
              <a:rPr sz="3100" b="1" spc="85" dirty="0">
                <a:latin typeface="Papyrus"/>
                <a:cs typeface="Papyrus"/>
              </a:rPr>
              <a:t>digital  </a:t>
            </a:r>
            <a:r>
              <a:rPr sz="3100" b="1" spc="105" dirty="0">
                <a:latin typeface="Papyrus"/>
                <a:cs typeface="Papyrus"/>
              </a:rPr>
              <a:t>age</a:t>
            </a:r>
            <a:endParaRPr sz="3100">
              <a:latin typeface="Papyrus"/>
              <a:cs typeface="Papyru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865340" y="316026"/>
            <a:ext cx="8178772" cy="4089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75788" y="5328852"/>
            <a:ext cx="85725" cy="85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82402" y="5328852"/>
            <a:ext cx="189920" cy="85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91866" y="5328852"/>
            <a:ext cx="85725" cy="85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98480" y="5328852"/>
            <a:ext cx="189920" cy="85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40283" y="2285017"/>
            <a:ext cx="1983207" cy="2853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53764" y="3787212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70">
                <a:moveTo>
                  <a:pt x="279095" y="0"/>
                </a:moveTo>
                <a:lnTo>
                  <a:pt x="222846" y="5080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80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80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70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15" y="358140"/>
                </a:lnTo>
                <a:lnTo>
                  <a:pt x="506806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13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70">
                <a:moveTo>
                  <a:pt x="279095" y="39370"/>
                </a:moveTo>
                <a:lnTo>
                  <a:pt x="230962" y="44450"/>
                </a:lnTo>
                <a:lnTo>
                  <a:pt x="186156" y="58420"/>
                </a:lnTo>
                <a:lnTo>
                  <a:pt x="145592" y="81280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10"/>
                </a:lnTo>
                <a:lnTo>
                  <a:pt x="214083" y="490220"/>
                </a:lnTo>
                <a:lnTo>
                  <a:pt x="174929" y="473710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70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10"/>
                </a:lnTo>
                <a:lnTo>
                  <a:pt x="344093" y="490220"/>
                </a:lnTo>
                <a:lnTo>
                  <a:pt x="301472" y="499110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89" y="165100"/>
                </a:lnTo>
                <a:lnTo>
                  <a:pt x="463372" y="127000"/>
                </a:lnTo>
                <a:lnTo>
                  <a:pt x="430987" y="95250"/>
                </a:lnTo>
                <a:lnTo>
                  <a:pt x="392899" y="68580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0952" y="3958064"/>
            <a:ext cx="304165" cy="238760"/>
          </a:xfrm>
          <a:custGeom>
            <a:avLst/>
            <a:gdLst/>
            <a:ahLst/>
            <a:cxnLst/>
            <a:rect l="l" t="t" r="r" b="b"/>
            <a:pathLst>
              <a:path w="304164" h="238760">
                <a:moveTo>
                  <a:pt x="51587" y="140766"/>
                </a:moveTo>
                <a:lnTo>
                  <a:pt x="48729" y="140766"/>
                </a:lnTo>
                <a:lnTo>
                  <a:pt x="45859" y="143637"/>
                </a:lnTo>
                <a:lnTo>
                  <a:pt x="45859" y="189598"/>
                </a:lnTo>
                <a:lnTo>
                  <a:pt x="48729" y="189598"/>
                </a:lnTo>
                <a:lnTo>
                  <a:pt x="143306" y="238442"/>
                </a:lnTo>
                <a:lnTo>
                  <a:pt x="146164" y="238442"/>
                </a:lnTo>
                <a:lnTo>
                  <a:pt x="146164" y="163741"/>
                </a:lnTo>
                <a:lnTo>
                  <a:pt x="94576" y="163741"/>
                </a:lnTo>
                <a:lnTo>
                  <a:pt x="51587" y="140766"/>
                </a:lnTo>
                <a:close/>
              </a:path>
              <a:path w="304164" h="238760">
                <a:moveTo>
                  <a:pt x="146164" y="140766"/>
                </a:moveTo>
                <a:lnTo>
                  <a:pt x="143306" y="140766"/>
                </a:lnTo>
                <a:lnTo>
                  <a:pt x="97447" y="163741"/>
                </a:lnTo>
                <a:lnTo>
                  <a:pt x="146164" y="163741"/>
                </a:lnTo>
                <a:lnTo>
                  <a:pt x="146164" y="140766"/>
                </a:lnTo>
                <a:close/>
              </a:path>
              <a:path w="304164" h="238760">
                <a:moveTo>
                  <a:pt x="42989" y="83312"/>
                </a:moveTo>
                <a:lnTo>
                  <a:pt x="40132" y="83312"/>
                </a:lnTo>
                <a:lnTo>
                  <a:pt x="2870" y="100545"/>
                </a:lnTo>
                <a:lnTo>
                  <a:pt x="2870" y="103416"/>
                </a:lnTo>
                <a:lnTo>
                  <a:pt x="0" y="103416"/>
                </a:lnTo>
                <a:lnTo>
                  <a:pt x="0" y="106286"/>
                </a:lnTo>
                <a:lnTo>
                  <a:pt x="2870" y="106286"/>
                </a:lnTo>
                <a:lnTo>
                  <a:pt x="94576" y="152247"/>
                </a:lnTo>
                <a:lnTo>
                  <a:pt x="97447" y="155130"/>
                </a:lnTo>
                <a:lnTo>
                  <a:pt x="97447" y="152247"/>
                </a:lnTo>
                <a:lnTo>
                  <a:pt x="137566" y="135013"/>
                </a:lnTo>
                <a:lnTo>
                  <a:pt x="137566" y="129273"/>
                </a:lnTo>
                <a:lnTo>
                  <a:pt x="42989" y="83312"/>
                </a:lnTo>
                <a:close/>
              </a:path>
              <a:path w="304164" h="238760">
                <a:moveTo>
                  <a:pt x="146164" y="31597"/>
                </a:moveTo>
                <a:lnTo>
                  <a:pt x="143306" y="31597"/>
                </a:lnTo>
                <a:lnTo>
                  <a:pt x="54457" y="74688"/>
                </a:lnTo>
                <a:lnTo>
                  <a:pt x="54457" y="77558"/>
                </a:lnTo>
                <a:lnTo>
                  <a:pt x="143306" y="123532"/>
                </a:lnTo>
                <a:lnTo>
                  <a:pt x="146164" y="123532"/>
                </a:lnTo>
                <a:lnTo>
                  <a:pt x="146164" y="31597"/>
                </a:lnTo>
                <a:close/>
              </a:path>
              <a:path w="304164" h="238760">
                <a:moveTo>
                  <a:pt x="97447" y="0"/>
                </a:moveTo>
                <a:lnTo>
                  <a:pt x="94576" y="0"/>
                </a:lnTo>
                <a:lnTo>
                  <a:pt x="2870" y="45961"/>
                </a:lnTo>
                <a:lnTo>
                  <a:pt x="2870" y="48831"/>
                </a:lnTo>
                <a:lnTo>
                  <a:pt x="0" y="48831"/>
                </a:lnTo>
                <a:lnTo>
                  <a:pt x="0" y="51701"/>
                </a:lnTo>
                <a:lnTo>
                  <a:pt x="2870" y="51701"/>
                </a:lnTo>
                <a:lnTo>
                  <a:pt x="40132" y="71818"/>
                </a:lnTo>
                <a:lnTo>
                  <a:pt x="42989" y="71818"/>
                </a:lnTo>
                <a:lnTo>
                  <a:pt x="137566" y="25857"/>
                </a:lnTo>
                <a:lnTo>
                  <a:pt x="137566" y="20104"/>
                </a:lnTo>
                <a:lnTo>
                  <a:pt x="97447" y="0"/>
                </a:lnTo>
                <a:close/>
              </a:path>
              <a:path w="304164" h="238760">
                <a:moveTo>
                  <a:pt x="160502" y="140766"/>
                </a:moveTo>
                <a:lnTo>
                  <a:pt x="157632" y="140766"/>
                </a:lnTo>
                <a:lnTo>
                  <a:pt x="157632" y="238442"/>
                </a:lnTo>
                <a:lnTo>
                  <a:pt x="160502" y="238442"/>
                </a:lnTo>
                <a:lnTo>
                  <a:pt x="255079" y="189598"/>
                </a:lnTo>
                <a:lnTo>
                  <a:pt x="257949" y="189598"/>
                </a:lnTo>
                <a:lnTo>
                  <a:pt x="257949" y="163741"/>
                </a:lnTo>
                <a:lnTo>
                  <a:pt x="203492" y="163741"/>
                </a:lnTo>
                <a:lnTo>
                  <a:pt x="160502" y="140766"/>
                </a:lnTo>
                <a:close/>
              </a:path>
              <a:path w="304164" h="238760">
                <a:moveTo>
                  <a:pt x="255079" y="140766"/>
                </a:moveTo>
                <a:lnTo>
                  <a:pt x="252209" y="140766"/>
                </a:lnTo>
                <a:lnTo>
                  <a:pt x="209219" y="163741"/>
                </a:lnTo>
                <a:lnTo>
                  <a:pt x="257949" y="163741"/>
                </a:lnTo>
                <a:lnTo>
                  <a:pt x="257949" y="143637"/>
                </a:lnTo>
                <a:lnTo>
                  <a:pt x="255079" y="140766"/>
                </a:lnTo>
                <a:close/>
              </a:path>
              <a:path w="304164" h="238760">
                <a:moveTo>
                  <a:pt x="263677" y="83312"/>
                </a:moveTo>
                <a:lnTo>
                  <a:pt x="260819" y="83312"/>
                </a:lnTo>
                <a:lnTo>
                  <a:pt x="166230" y="129273"/>
                </a:lnTo>
                <a:lnTo>
                  <a:pt x="166230" y="135013"/>
                </a:lnTo>
                <a:lnTo>
                  <a:pt x="206362" y="152247"/>
                </a:lnTo>
                <a:lnTo>
                  <a:pt x="300939" y="106286"/>
                </a:lnTo>
                <a:lnTo>
                  <a:pt x="303809" y="106286"/>
                </a:lnTo>
                <a:lnTo>
                  <a:pt x="303809" y="103416"/>
                </a:lnTo>
                <a:lnTo>
                  <a:pt x="300939" y="103416"/>
                </a:lnTo>
                <a:lnTo>
                  <a:pt x="300939" y="100545"/>
                </a:lnTo>
                <a:lnTo>
                  <a:pt x="263677" y="83312"/>
                </a:lnTo>
                <a:close/>
              </a:path>
              <a:path w="304164" h="238760">
                <a:moveTo>
                  <a:pt x="160502" y="31597"/>
                </a:moveTo>
                <a:lnTo>
                  <a:pt x="157632" y="31597"/>
                </a:lnTo>
                <a:lnTo>
                  <a:pt x="157632" y="123532"/>
                </a:lnTo>
                <a:lnTo>
                  <a:pt x="160502" y="123532"/>
                </a:lnTo>
                <a:lnTo>
                  <a:pt x="249351" y="77558"/>
                </a:lnTo>
                <a:lnTo>
                  <a:pt x="249351" y="74688"/>
                </a:lnTo>
                <a:lnTo>
                  <a:pt x="160502" y="31597"/>
                </a:lnTo>
                <a:close/>
              </a:path>
              <a:path w="304164" h="238760">
                <a:moveTo>
                  <a:pt x="206362" y="0"/>
                </a:moveTo>
                <a:lnTo>
                  <a:pt x="166230" y="20104"/>
                </a:lnTo>
                <a:lnTo>
                  <a:pt x="166230" y="25857"/>
                </a:lnTo>
                <a:lnTo>
                  <a:pt x="260819" y="71818"/>
                </a:lnTo>
                <a:lnTo>
                  <a:pt x="263677" y="71818"/>
                </a:lnTo>
                <a:lnTo>
                  <a:pt x="300939" y="51701"/>
                </a:lnTo>
                <a:lnTo>
                  <a:pt x="303809" y="51701"/>
                </a:lnTo>
                <a:lnTo>
                  <a:pt x="303809" y="48831"/>
                </a:lnTo>
                <a:lnTo>
                  <a:pt x="300939" y="48831"/>
                </a:lnTo>
                <a:lnTo>
                  <a:pt x="300939" y="45961"/>
                </a:lnTo>
                <a:lnTo>
                  <a:pt x="206362" y="0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53764" y="3092231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70">
                <a:moveTo>
                  <a:pt x="279095" y="0"/>
                </a:moveTo>
                <a:lnTo>
                  <a:pt x="222846" y="5079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79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79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70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15" y="358140"/>
                </a:lnTo>
                <a:lnTo>
                  <a:pt x="506806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13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70">
                <a:moveTo>
                  <a:pt x="279095" y="39370"/>
                </a:moveTo>
                <a:lnTo>
                  <a:pt x="230962" y="44450"/>
                </a:lnTo>
                <a:lnTo>
                  <a:pt x="186156" y="58420"/>
                </a:lnTo>
                <a:lnTo>
                  <a:pt x="145592" y="81279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09"/>
                </a:lnTo>
                <a:lnTo>
                  <a:pt x="214083" y="490220"/>
                </a:lnTo>
                <a:lnTo>
                  <a:pt x="174929" y="473709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70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09"/>
                </a:lnTo>
                <a:lnTo>
                  <a:pt x="344093" y="490220"/>
                </a:lnTo>
                <a:lnTo>
                  <a:pt x="301472" y="499109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89" y="165100"/>
                </a:lnTo>
                <a:lnTo>
                  <a:pt x="463372" y="127000"/>
                </a:lnTo>
                <a:lnTo>
                  <a:pt x="430987" y="95250"/>
                </a:lnTo>
                <a:lnTo>
                  <a:pt x="392899" y="68579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F49D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8297" y="3249763"/>
            <a:ext cx="189115" cy="258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4107" y="2351697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69">
                <a:moveTo>
                  <a:pt x="279095" y="0"/>
                </a:moveTo>
                <a:lnTo>
                  <a:pt x="222846" y="5079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79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79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69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15" y="358140"/>
                </a:lnTo>
                <a:lnTo>
                  <a:pt x="506793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26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69">
                <a:moveTo>
                  <a:pt x="279095" y="39370"/>
                </a:moveTo>
                <a:lnTo>
                  <a:pt x="230962" y="44450"/>
                </a:lnTo>
                <a:lnTo>
                  <a:pt x="186156" y="58420"/>
                </a:lnTo>
                <a:lnTo>
                  <a:pt x="145592" y="81279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09"/>
                </a:lnTo>
                <a:lnTo>
                  <a:pt x="214083" y="490220"/>
                </a:lnTo>
                <a:lnTo>
                  <a:pt x="174929" y="473709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69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09"/>
                </a:lnTo>
                <a:lnTo>
                  <a:pt x="344093" y="490220"/>
                </a:lnTo>
                <a:lnTo>
                  <a:pt x="301472" y="499109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89" y="165100"/>
                </a:lnTo>
                <a:lnTo>
                  <a:pt x="463372" y="127000"/>
                </a:lnTo>
                <a:lnTo>
                  <a:pt x="430974" y="95250"/>
                </a:lnTo>
                <a:lnTo>
                  <a:pt x="392899" y="68579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58726" y="2493647"/>
            <a:ext cx="140970" cy="283210"/>
          </a:xfrm>
          <a:custGeom>
            <a:avLst/>
            <a:gdLst/>
            <a:ahLst/>
            <a:cxnLst/>
            <a:rect l="l" t="t" r="r" b="b"/>
            <a:pathLst>
              <a:path w="140970" h="283210">
                <a:moveTo>
                  <a:pt x="137724" y="0"/>
                </a:moveTo>
                <a:lnTo>
                  <a:pt x="131813" y="536"/>
                </a:lnTo>
                <a:lnTo>
                  <a:pt x="125902" y="3221"/>
                </a:lnTo>
                <a:lnTo>
                  <a:pt x="123215" y="4832"/>
                </a:lnTo>
                <a:lnTo>
                  <a:pt x="20065" y="82137"/>
                </a:lnTo>
                <a:lnTo>
                  <a:pt x="8597" y="84995"/>
                </a:lnTo>
                <a:lnTo>
                  <a:pt x="0" y="87852"/>
                </a:lnTo>
                <a:lnTo>
                  <a:pt x="0" y="196653"/>
                </a:lnTo>
                <a:lnTo>
                  <a:pt x="8597" y="199511"/>
                </a:lnTo>
                <a:lnTo>
                  <a:pt x="20065" y="199511"/>
                </a:lnTo>
                <a:lnTo>
                  <a:pt x="120345" y="276815"/>
                </a:lnTo>
                <a:lnTo>
                  <a:pt x="123480" y="278828"/>
                </a:lnTo>
                <a:lnTo>
                  <a:pt x="130378" y="282183"/>
                </a:lnTo>
                <a:lnTo>
                  <a:pt x="137275" y="282854"/>
                </a:lnTo>
                <a:lnTo>
                  <a:pt x="140411" y="276815"/>
                </a:lnTo>
                <a:lnTo>
                  <a:pt x="140411" y="4832"/>
                </a:lnTo>
                <a:lnTo>
                  <a:pt x="137724" y="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27262" y="2583856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18161" y="0"/>
                </a:moveTo>
                <a:lnTo>
                  <a:pt x="0" y="8610"/>
                </a:lnTo>
                <a:lnTo>
                  <a:pt x="0" y="94716"/>
                </a:lnTo>
                <a:lnTo>
                  <a:pt x="6057" y="100456"/>
                </a:lnTo>
                <a:lnTo>
                  <a:pt x="18161" y="100456"/>
                </a:lnTo>
                <a:lnTo>
                  <a:pt x="18161" y="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54176" y="4505426"/>
            <a:ext cx="557530" cy="560070"/>
          </a:xfrm>
          <a:custGeom>
            <a:avLst/>
            <a:gdLst/>
            <a:ahLst/>
            <a:cxnLst/>
            <a:rect l="l" t="t" r="r" b="b"/>
            <a:pathLst>
              <a:path w="557529" h="560070">
                <a:moveTo>
                  <a:pt x="294246" y="0"/>
                </a:moveTo>
                <a:lnTo>
                  <a:pt x="265709" y="0"/>
                </a:lnTo>
                <a:lnTo>
                  <a:pt x="237299" y="2539"/>
                </a:lnTo>
                <a:lnTo>
                  <a:pt x="183362" y="16509"/>
                </a:lnTo>
                <a:lnTo>
                  <a:pt x="134302" y="40639"/>
                </a:lnTo>
                <a:lnTo>
                  <a:pt x="91262" y="72389"/>
                </a:lnTo>
                <a:lnTo>
                  <a:pt x="55257" y="111759"/>
                </a:lnTo>
                <a:lnTo>
                  <a:pt x="27330" y="158749"/>
                </a:lnTo>
                <a:lnTo>
                  <a:pt x="8559" y="209549"/>
                </a:lnTo>
                <a:lnTo>
                  <a:pt x="0" y="264159"/>
                </a:lnTo>
                <a:lnTo>
                  <a:pt x="10" y="294639"/>
                </a:lnTo>
                <a:lnTo>
                  <a:pt x="8153" y="349249"/>
                </a:lnTo>
                <a:lnTo>
                  <a:pt x="26835" y="401319"/>
                </a:lnTo>
                <a:lnTo>
                  <a:pt x="54724" y="448309"/>
                </a:lnTo>
                <a:lnTo>
                  <a:pt x="90652" y="487679"/>
                </a:lnTo>
                <a:lnTo>
                  <a:pt x="133476" y="519429"/>
                </a:lnTo>
                <a:lnTo>
                  <a:pt x="182054" y="543559"/>
                </a:lnTo>
                <a:lnTo>
                  <a:pt x="235203" y="557529"/>
                </a:lnTo>
                <a:lnTo>
                  <a:pt x="263105" y="560069"/>
                </a:lnTo>
                <a:lnTo>
                  <a:pt x="291655" y="560069"/>
                </a:lnTo>
                <a:lnTo>
                  <a:pt x="320065" y="557529"/>
                </a:lnTo>
                <a:lnTo>
                  <a:pt x="347560" y="552449"/>
                </a:lnTo>
                <a:lnTo>
                  <a:pt x="374002" y="544829"/>
                </a:lnTo>
                <a:lnTo>
                  <a:pt x="382405" y="541019"/>
                </a:lnTo>
                <a:lnTo>
                  <a:pt x="264223" y="541019"/>
                </a:lnTo>
                <a:lnTo>
                  <a:pt x="238340" y="537209"/>
                </a:lnTo>
                <a:lnTo>
                  <a:pt x="189064" y="524509"/>
                </a:lnTo>
                <a:lnTo>
                  <a:pt x="144005" y="502919"/>
                </a:lnTo>
                <a:lnTo>
                  <a:pt x="104254" y="472439"/>
                </a:lnTo>
                <a:lnTo>
                  <a:pt x="70904" y="435609"/>
                </a:lnTo>
                <a:lnTo>
                  <a:pt x="45008" y="392429"/>
                </a:lnTo>
                <a:lnTo>
                  <a:pt x="27673" y="344169"/>
                </a:lnTo>
                <a:lnTo>
                  <a:pt x="20124" y="293369"/>
                </a:lnTo>
                <a:lnTo>
                  <a:pt x="20104" y="265429"/>
                </a:lnTo>
                <a:lnTo>
                  <a:pt x="22821" y="240029"/>
                </a:lnTo>
                <a:lnTo>
                  <a:pt x="35636" y="190499"/>
                </a:lnTo>
                <a:lnTo>
                  <a:pt x="57429" y="144779"/>
                </a:lnTo>
                <a:lnTo>
                  <a:pt x="87236" y="105409"/>
                </a:lnTo>
                <a:lnTo>
                  <a:pt x="124040" y="71119"/>
                </a:lnTo>
                <a:lnTo>
                  <a:pt x="166877" y="45719"/>
                </a:lnTo>
                <a:lnTo>
                  <a:pt x="214744" y="27939"/>
                </a:lnTo>
                <a:lnTo>
                  <a:pt x="266636" y="20319"/>
                </a:lnTo>
                <a:lnTo>
                  <a:pt x="381533" y="20319"/>
                </a:lnTo>
                <a:lnTo>
                  <a:pt x="375297" y="17779"/>
                </a:lnTo>
                <a:lnTo>
                  <a:pt x="349224" y="8889"/>
                </a:lnTo>
                <a:lnTo>
                  <a:pt x="322148" y="3809"/>
                </a:lnTo>
                <a:lnTo>
                  <a:pt x="294246" y="0"/>
                </a:lnTo>
                <a:close/>
              </a:path>
              <a:path w="557529" h="560070">
                <a:moveTo>
                  <a:pt x="381533" y="20319"/>
                </a:moveTo>
                <a:lnTo>
                  <a:pt x="293141" y="20319"/>
                </a:lnTo>
                <a:lnTo>
                  <a:pt x="319011" y="22859"/>
                </a:lnTo>
                <a:lnTo>
                  <a:pt x="344106" y="27939"/>
                </a:lnTo>
                <a:lnTo>
                  <a:pt x="391413" y="45719"/>
                </a:lnTo>
                <a:lnTo>
                  <a:pt x="433958" y="72389"/>
                </a:lnTo>
                <a:lnTo>
                  <a:pt x="470649" y="105409"/>
                </a:lnTo>
                <a:lnTo>
                  <a:pt x="500405" y="146049"/>
                </a:lnTo>
                <a:lnTo>
                  <a:pt x="522147" y="191769"/>
                </a:lnTo>
                <a:lnTo>
                  <a:pt x="534796" y="242569"/>
                </a:lnTo>
                <a:lnTo>
                  <a:pt x="537260" y="294639"/>
                </a:lnTo>
                <a:lnTo>
                  <a:pt x="534530" y="321309"/>
                </a:lnTo>
                <a:lnTo>
                  <a:pt x="521715" y="370839"/>
                </a:lnTo>
                <a:lnTo>
                  <a:pt x="499922" y="416559"/>
                </a:lnTo>
                <a:lnTo>
                  <a:pt x="470128" y="455929"/>
                </a:lnTo>
                <a:lnTo>
                  <a:pt x="433323" y="488949"/>
                </a:lnTo>
                <a:lnTo>
                  <a:pt x="390486" y="515619"/>
                </a:lnTo>
                <a:lnTo>
                  <a:pt x="342607" y="533399"/>
                </a:lnTo>
                <a:lnTo>
                  <a:pt x="290715" y="541019"/>
                </a:lnTo>
                <a:lnTo>
                  <a:pt x="382405" y="541019"/>
                </a:lnTo>
                <a:lnTo>
                  <a:pt x="423049" y="520699"/>
                </a:lnTo>
                <a:lnTo>
                  <a:pt x="466102" y="488949"/>
                </a:lnTo>
                <a:lnTo>
                  <a:pt x="502094" y="448309"/>
                </a:lnTo>
                <a:lnTo>
                  <a:pt x="530021" y="402589"/>
                </a:lnTo>
                <a:lnTo>
                  <a:pt x="548805" y="351789"/>
                </a:lnTo>
                <a:lnTo>
                  <a:pt x="557364" y="295909"/>
                </a:lnTo>
                <a:lnTo>
                  <a:pt x="557346" y="266699"/>
                </a:lnTo>
                <a:lnTo>
                  <a:pt x="549198" y="210819"/>
                </a:lnTo>
                <a:lnTo>
                  <a:pt x="530529" y="160019"/>
                </a:lnTo>
                <a:lnTo>
                  <a:pt x="502627" y="113029"/>
                </a:lnTo>
                <a:lnTo>
                  <a:pt x="466699" y="73659"/>
                </a:lnTo>
                <a:lnTo>
                  <a:pt x="423875" y="40639"/>
                </a:lnTo>
                <a:lnTo>
                  <a:pt x="400240" y="27939"/>
                </a:lnTo>
                <a:lnTo>
                  <a:pt x="381533" y="20319"/>
                </a:lnTo>
                <a:close/>
              </a:path>
              <a:path w="557529" h="560070">
                <a:moveTo>
                  <a:pt x="292023" y="40639"/>
                </a:moveTo>
                <a:lnTo>
                  <a:pt x="267563" y="40639"/>
                </a:lnTo>
                <a:lnTo>
                  <a:pt x="243217" y="43179"/>
                </a:lnTo>
                <a:lnTo>
                  <a:pt x="197129" y="54609"/>
                </a:lnTo>
                <a:lnTo>
                  <a:pt x="155219" y="74929"/>
                </a:lnTo>
                <a:lnTo>
                  <a:pt x="118376" y="102869"/>
                </a:lnTo>
                <a:lnTo>
                  <a:pt x="87528" y="135889"/>
                </a:lnTo>
                <a:lnTo>
                  <a:pt x="63614" y="175259"/>
                </a:lnTo>
                <a:lnTo>
                  <a:pt x="47536" y="219709"/>
                </a:lnTo>
                <a:lnTo>
                  <a:pt x="40340" y="265429"/>
                </a:lnTo>
                <a:lnTo>
                  <a:pt x="40231" y="293369"/>
                </a:lnTo>
                <a:lnTo>
                  <a:pt x="42481" y="316229"/>
                </a:lnTo>
                <a:lnTo>
                  <a:pt x="54140" y="361949"/>
                </a:lnTo>
                <a:lnTo>
                  <a:pt x="74206" y="405129"/>
                </a:lnTo>
                <a:lnTo>
                  <a:pt x="101663" y="441959"/>
                </a:lnTo>
                <a:lnTo>
                  <a:pt x="135521" y="472439"/>
                </a:lnTo>
                <a:lnTo>
                  <a:pt x="174764" y="496569"/>
                </a:lnTo>
                <a:lnTo>
                  <a:pt x="218363" y="513079"/>
                </a:lnTo>
                <a:lnTo>
                  <a:pt x="265328" y="520699"/>
                </a:lnTo>
                <a:lnTo>
                  <a:pt x="289788" y="520699"/>
                </a:lnTo>
                <a:lnTo>
                  <a:pt x="314134" y="518159"/>
                </a:lnTo>
                <a:lnTo>
                  <a:pt x="337642" y="513079"/>
                </a:lnTo>
                <a:lnTo>
                  <a:pt x="360222" y="506729"/>
                </a:lnTo>
                <a:lnTo>
                  <a:pt x="375607" y="500379"/>
                </a:lnTo>
                <a:lnTo>
                  <a:pt x="266445" y="500379"/>
                </a:lnTo>
                <a:lnTo>
                  <a:pt x="244614" y="497839"/>
                </a:lnTo>
                <a:lnTo>
                  <a:pt x="203085" y="487679"/>
                </a:lnTo>
                <a:lnTo>
                  <a:pt x="165061" y="468629"/>
                </a:lnTo>
                <a:lnTo>
                  <a:pt x="131470" y="443229"/>
                </a:lnTo>
                <a:lnTo>
                  <a:pt x="103250" y="411479"/>
                </a:lnTo>
                <a:lnTo>
                  <a:pt x="81368" y="375919"/>
                </a:lnTo>
                <a:lnTo>
                  <a:pt x="66725" y="335279"/>
                </a:lnTo>
                <a:lnTo>
                  <a:pt x="60344" y="292099"/>
                </a:lnTo>
                <a:lnTo>
                  <a:pt x="60312" y="267969"/>
                </a:lnTo>
                <a:lnTo>
                  <a:pt x="62610" y="246379"/>
                </a:lnTo>
                <a:lnTo>
                  <a:pt x="73431" y="204469"/>
                </a:lnTo>
                <a:lnTo>
                  <a:pt x="91859" y="166369"/>
                </a:lnTo>
                <a:lnTo>
                  <a:pt x="117068" y="132079"/>
                </a:lnTo>
                <a:lnTo>
                  <a:pt x="148170" y="104139"/>
                </a:lnTo>
                <a:lnTo>
                  <a:pt x="184315" y="81279"/>
                </a:lnTo>
                <a:lnTo>
                  <a:pt x="224675" y="67309"/>
                </a:lnTo>
                <a:lnTo>
                  <a:pt x="268503" y="60959"/>
                </a:lnTo>
                <a:lnTo>
                  <a:pt x="374603" y="60959"/>
                </a:lnTo>
                <a:lnTo>
                  <a:pt x="361276" y="54609"/>
                </a:lnTo>
                <a:lnTo>
                  <a:pt x="339001" y="48259"/>
                </a:lnTo>
                <a:lnTo>
                  <a:pt x="315874" y="43179"/>
                </a:lnTo>
                <a:lnTo>
                  <a:pt x="292023" y="40639"/>
                </a:lnTo>
                <a:close/>
              </a:path>
              <a:path w="557529" h="560070">
                <a:moveTo>
                  <a:pt x="374603" y="60959"/>
                </a:moveTo>
                <a:lnTo>
                  <a:pt x="290918" y="60959"/>
                </a:lnTo>
                <a:lnTo>
                  <a:pt x="312737" y="63499"/>
                </a:lnTo>
                <a:lnTo>
                  <a:pt x="333882" y="67309"/>
                </a:lnTo>
                <a:lnTo>
                  <a:pt x="373773" y="82549"/>
                </a:lnTo>
                <a:lnTo>
                  <a:pt x="409701" y="104139"/>
                </a:lnTo>
                <a:lnTo>
                  <a:pt x="440728" y="133349"/>
                </a:lnTo>
                <a:lnTo>
                  <a:pt x="465899" y="166369"/>
                </a:lnTo>
                <a:lnTo>
                  <a:pt x="484276" y="205739"/>
                </a:lnTo>
                <a:lnTo>
                  <a:pt x="494957" y="247649"/>
                </a:lnTo>
                <a:lnTo>
                  <a:pt x="497052" y="293369"/>
                </a:lnTo>
                <a:lnTo>
                  <a:pt x="494741" y="314959"/>
                </a:lnTo>
                <a:lnTo>
                  <a:pt x="483920" y="356869"/>
                </a:lnTo>
                <a:lnTo>
                  <a:pt x="465493" y="394969"/>
                </a:lnTo>
                <a:lnTo>
                  <a:pt x="440296" y="429259"/>
                </a:lnTo>
                <a:lnTo>
                  <a:pt x="409181" y="457199"/>
                </a:lnTo>
                <a:lnTo>
                  <a:pt x="373037" y="478789"/>
                </a:lnTo>
                <a:lnTo>
                  <a:pt x="332689" y="494029"/>
                </a:lnTo>
                <a:lnTo>
                  <a:pt x="288861" y="500379"/>
                </a:lnTo>
                <a:lnTo>
                  <a:pt x="375607" y="500379"/>
                </a:lnTo>
                <a:lnTo>
                  <a:pt x="421246" y="473709"/>
                </a:lnTo>
                <a:lnTo>
                  <a:pt x="455206" y="441959"/>
                </a:lnTo>
                <a:lnTo>
                  <a:pt x="482714" y="405129"/>
                </a:lnTo>
                <a:lnTo>
                  <a:pt x="502818" y="363219"/>
                </a:lnTo>
                <a:lnTo>
                  <a:pt x="514642" y="317499"/>
                </a:lnTo>
                <a:lnTo>
                  <a:pt x="517143" y="294639"/>
                </a:lnTo>
                <a:lnTo>
                  <a:pt x="517120" y="267969"/>
                </a:lnTo>
                <a:lnTo>
                  <a:pt x="510158" y="220979"/>
                </a:lnTo>
                <a:lnTo>
                  <a:pt x="494169" y="176529"/>
                </a:lnTo>
                <a:lnTo>
                  <a:pt x="470280" y="137159"/>
                </a:lnTo>
                <a:lnTo>
                  <a:pt x="439496" y="102869"/>
                </a:lnTo>
                <a:lnTo>
                  <a:pt x="402818" y="74929"/>
                </a:lnTo>
                <a:lnTo>
                  <a:pt x="382600" y="64769"/>
                </a:lnTo>
                <a:lnTo>
                  <a:pt x="374603" y="60959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8239" y="4731321"/>
            <a:ext cx="43180" cy="138430"/>
          </a:xfrm>
          <a:custGeom>
            <a:avLst/>
            <a:gdLst/>
            <a:ahLst/>
            <a:cxnLst/>
            <a:rect l="l" t="t" r="r" b="b"/>
            <a:pathLst>
              <a:path w="43179" h="138429">
                <a:moveTo>
                  <a:pt x="36487" y="0"/>
                </a:moveTo>
                <a:lnTo>
                  <a:pt x="0" y="1689"/>
                </a:lnTo>
                <a:lnTo>
                  <a:pt x="6324" y="138239"/>
                </a:lnTo>
                <a:lnTo>
                  <a:pt x="42811" y="136550"/>
                </a:lnTo>
                <a:lnTo>
                  <a:pt x="36487" y="0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32925" y="4683320"/>
            <a:ext cx="41910" cy="189230"/>
          </a:xfrm>
          <a:custGeom>
            <a:avLst/>
            <a:gdLst/>
            <a:ahLst/>
            <a:cxnLst/>
            <a:rect l="l" t="t" r="r" b="b"/>
            <a:pathLst>
              <a:path w="41910" h="189229">
                <a:moveTo>
                  <a:pt x="32956" y="0"/>
                </a:moveTo>
                <a:lnTo>
                  <a:pt x="0" y="1524"/>
                </a:lnTo>
                <a:lnTo>
                  <a:pt x="8661" y="188683"/>
                </a:lnTo>
                <a:lnTo>
                  <a:pt x="41617" y="187159"/>
                </a:lnTo>
                <a:lnTo>
                  <a:pt x="32956" y="0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85087" y="4745699"/>
            <a:ext cx="39370" cy="128905"/>
          </a:xfrm>
          <a:custGeom>
            <a:avLst/>
            <a:gdLst/>
            <a:ahLst/>
            <a:cxnLst/>
            <a:rect l="l" t="t" r="r" b="b"/>
            <a:pathLst>
              <a:path w="39370" h="128904">
                <a:moveTo>
                  <a:pt x="32956" y="0"/>
                </a:moveTo>
                <a:lnTo>
                  <a:pt x="0" y="1524"/>
                </a:lnTo>
                <a:lnTo>
                  <a:pt x="5892" y="128651"/>
                </a:lnTo>
                <a:lnTo>
                  <a:pt x="38849" y="127127"/>
                </a:lnTo>
                <a:lnTo>
                  <a:pt x="32956" y="0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30546" y="4790526"/>
            <a:ext cx="40640" cy="86995"/>
          </a:xfrm>
          <a:custGeom>
            <a:avLst/>
            <a:gdLst/>
            <a:ahLst/>
            <a:cxnLst/>
            <a:rect l="l" t="t" r="r" b="b"/>
            <a:pathLst>
              <a:path w="40639" h="86995">
                <a:moveTo>
                  <a:pt x="36487" y="0"/>
                </a:moveTo>
                <a:lnTo>
                  <a:pt x="0" y="1689"/>
                </a:lnTo>
                <a:lnTo>
                  <a:pt x="3924" y="86436"/>
                </a:lnTo>
                <a:lnTo>
                  <a:pt x="40411" y="84747"/>
                </a:lnTo>
                <a:lnTo>
                  <a:pt x="36487" y="0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18938" y="1350281"/>
            <a:ext cx="4659630" cy="4075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35"/>
              </a:lnSpc>
            </a:pPr>
            <a:r>
              <a:rPr sz="2400" spc="-250" dirty="0">
                <a:solidFill>
                  <a:srgbClr val="FFC000"/>
                </a:solidFill>
                <a:latin typeface="Papyrus"/>
                <a:cs typeface="Papyrus"/>
              </a:rPr>
              <a:t>The </a:t>
            </a:r>
            <a:r>
              <a:rPr sz="2400" spc="-130" dirty="0">
                <a:solidFill>
                  <a:srgbClr val="FFC000"/>
                </a:solidFill>
                <a:latin typeface="Papyrus"/>
                <a:cs typeface="Papyrus"/>
              </a:rPr>
              <a:t>Digital </a:t>
            </a:r>
            <a:r>
              <a:rPr sz="2400" spc="-135" dirty="0">
                <a:solidFill>
                  <a:srgbClr val="FFC000"/>
                </a:solidFill>
                <a:latin typeface="Papyrus"/>
                <a:cs typeface="Papyrus"/>
              </a:rPr>
              <a:t>Media</a:t>
            </a:r>
            <a:r>
              <a:rPr sz="2400" spc="-204" dirty="0">
                <a:solidFill>
                  <a:srgbClr val="FFC000"/>
                </a:solidFill>
                <a:latin typeface="Papyrus"/>
                <a:cs typeface="Papyrus"/>
              </a:rPr>
              <a:t> </a:t>
            </a:r>
            <a:r>
              <a:rPr sz="2400" spc="-125" dirty="0">
                <a:solidFill>
                  <a:srgbClr val="FFC000"/>
                </a:solidFill>
                <a:latin typeface="Papyrus"/>
                <a:cs typeface="Papyrus"/>
              </a:rPr>
              <a:t>Generation</a:t>
            </a:r>
            <a:endParaRPr sz="2400">
              <a:latin typeface="Papyrus"/>
              <a:cs typeface="Papyru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650">
              <a:latin typeface="Times New Roman"/>
              <a:cs typeface="Times New Roman"/>
            </a:endParaRPr>
          </a:p>
          <a:p>
            <a:pPr marL="1489710" marR="29209">
              <a:lnSpc>
                <a:spcPct val="148600"/>
              </a:lnSpc>
            </a:pP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92%</a:t>
            </a:r>
            <a:r>
              <a:rPr sz="14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teens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(13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17)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go</a:t>
            </a:r>
            <a:r>
              <a:rPr sz="1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online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daily;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 24% 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go online 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“almost</a:t>
            </a:r>
            <a:r>
              <a:rPr sz="14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constantly”</a:t>
            </a:r>
            <a:endParaRPr sz="1400">
              <a:latin typeface="Times New Roman"/>
              <a:cs typeface="Times New Roman"/>
            </a:endParaRPr>
          </a:p>
          <a:p>
            <a:pPr marL="1489710" marR="44450">
              <a:lnSpc>
                <a:spcPct val="148600"/>
              </a:lnSpc>
              <a:spcBef>
                <a:spcPts val="1010"/>
              </a:spcBef>
            </a:pP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87%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have </a:t>
            </a: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access </a:t>
            </a:r>
            <a:r>
              <a:rPr sz="1400" spc="1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25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computer;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cell 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phone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(88%),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smartphone</a:t>
            </a:r>
            <a:r>
              <a:rPr sz="1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(73%)</a:t>
            </a:r>
            <a:endParaRPr sz="1400">
              <a:latin typeface="Times New Roman"/>
              <a:cs typeface="Times New Roman"/>
            </a:endParaRPr>
          </a:p>
          <a:p>
            <a:pPr marL="1489710">
              <a:lnSpc>
                <a:spcPct val="148600"/>
              </a:lnSpc>
              <a:spcBef>
                <a:spcPts val="815"/>
              </a:spcBef>
            </a:pPr>
            <a:r>
              <a:rPr sz="1400" spc="-20" dirty="0">
                <a:solidFill>
                  <a:srgbClr val="FFFFFF"/>
                </a:solidFill>
                <a:latin typeface="Times New Roman"/>
                <a:cs typeface="Times New Roman"/>
              </a:rPr>
              <a:t>90%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cell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phones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exchange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text  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messages;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typical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teen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sends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30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texts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400" spc="-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day</a:t>
            </a:r>
            <a:endParaRPr sz="1400">
              <a:latin typeface="Times New Roman"/>
              <a:cs typeface="Times New Roman"/>
            </a:endParaRPr>
          </a:p>
          <a:p>
            <a:pPr marL="1490980" marR="77470">
              <a:lnSpc>
                <a:spcPct val="148600"/>
              </a:lnSpc>
              <a:spcBef>
                <a:spcPts val="745"/>
              </a:spcBef>
            </a:pP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Teens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spend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an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Times New Roman"/>
                <a:cs typeface="Times New Roman"/>
              </a:rPr>
              <a:t>average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9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hours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1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day</a:t>
            </a:r>
            <a:r>
              <a:rPr sz="14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on  </a:t>
            </a:r>
            <a:r>
              <a:rPr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digital </a:t>
            </a:r>
            <a:r>
              <a:rPr sz="1400" spc="-25" dirty="0">
                <a:solidFill>
                  <a:srgbClr val="FFFFFF"/>
                </a:solidFill>
                <a:latin typeface="Times New Roman"/>
                <a:cs typeface="Times New Roman"/>
              </a:rPr>
              <a:t>media;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6 </a:t>
            </a:r>
            <a:r>
              <a:rPr sz="1400" spc="10" dirty="0">
                <a:solidFill>
                  <a:srgbClr val="FFFFFF"/>
                </a:solidFill>
                <a:latin typeface="Times New Roman"/>
                <a:cs typeface="Times New Roman"/>
              </a:rPr>
              <a:t>hours </a:t>
            </a:r>
            <a:r>
              <a:rPr sz="1400" spc="25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400" spc="5" dirty="0">
                <a:solidFill>
                  <a:srgbClr val="FFFFFF"/>
                </a:solidFill>
                <a:latin typeface="Times New Roman"/>
                <a:cs typeface="Times New Roman"/>
              </a:rPr>
              <a:t>day </a:t>
            </a:r>
            <a:r>
              <a:rPr sz="1400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400" spc="-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imes New Roman"/>
                <a:cs typeface="Times New Roman"/>
              </a:rPr>
              <a:t>tweens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2412365">
              <a:lnSpc>
                <a:spcPct val="100000"/>
              </a:lnSpc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(Lenhart,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2015;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Common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Sense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Media,</a:t>
            </a:r>
            <a:r>
              <a:rPr sz="9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2015)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67000" y="857250"/>
            <a:ext cx="6858000" cy="5143500"/>
          </a:xfrm>
          <a:custGeom>
            <a:avLst/>
            <a:gdLst/>
            <a:ahLst/>
            <a:cxnLst/>
            <a:rect l="l" t="t" r="r" b="b"/>
            <a:pathLst>
              <a:path w="6858000" h="5143500">
                <a:moveTo>
                  <a:pt x="0" y="5143500"/>
                </a:moveTo>
                <a:lnTo>
                  <a:pt x="6858000" y="5143500"/>
                </a:lnTo>
                <a:lnTo>
                  <a:pt x="6858000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300" y="1022249"/>
            <a:ext cx="1369352" cy="5722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19905" y="2845219"/>
            <a:ext cx="933549" cy="9335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56865" y="1660385"/>
            <a:ext cx="824189" cy="82418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79525" y="4038676"/>
            <a:ext cx="865351" cy="865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59264" y="2233764"/>
            <a:ext cx="882431" cy="8824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78558" y="5031895"/>
            <a:ext cx="1146441" cy="8003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31673" y="3311994"/>
            <a:ext cx="1069645" cy="10462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4396214" y="1145485"/>
            <a:ext cx="2613660" cy="1943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71%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43434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52%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 marL="125730" algn="ctr">
              <a:lnSpc>
                <a:spcPct val="100000"/>
              </a:lnSpc>
              <a:spcBef>
                <a:spcPts val="111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41%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0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30231" y="3630996"/>
            <a:ext cx="1680210" cy="1362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33%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070610">
              <a:lnSpc>
                <a:spcPct val="100000"/>
              </a:lnSpc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24%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4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14%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77045" y="2755506"/>
            <a:ext cx="879221" cy="7334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839510" y="5725328"/>
            <a:ext cx="477901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Lenhart, A. (2015) </a:t>
            </a:r>
            <a:r>
              <a:rPr sz="1050" b="1" i="1" dirty="0">
                <a:solidFill>
                  <a:srgbClr val="FFFFFF"/>
                </a:solidFill>
                <a:latin typeface="Calibri"/>
                <a:cs typeface="Calibri"/>
              </a:rPr>
              <a:t>. </a:t>
            </a:r>
            <a:r>
              <a:rPr sz="1050" b="1" i="1" spc="-20" dirty="0">
                <a:solidFill>
                  <a:srgbClr val="FFFFFF"/>
                </a:solidFill>
                <a:latin typeface="Calibri"/>
                <a:cs typeface="Calibri"/>
              </a:rPr>
              <a:t>Teens, </a:t>
            </a:r>
            <a:r>
              <a:rPr sz="1050" b="1" i="1" spc="-5" dirty="0">
                <a:solidFill>
                  <a:srgbClr val="FFFFFF"/>
                </a:solidFill>
                <a:latin typeface="Calibri"/>
                <a:cs typeface="Calibri"/>
              </a:rPr>
              <a:t>Social Media </a:t>
            </a:r>
            <a:r>
              <a:rPr sz="1050" b="1" i="1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050" b="1" i="1" spc="-15" dirty="0">
                <a:solidFill>
                  <a:srgbClr val="FFFFFF"/>
                </a:solidFill>
                <a:latin typeface="Calibri"/>
                <a:cs typeface="Calibri"/>
              </a:rPr>
              <a:t>Technology </a:t>
            </a:r>
            <a:r>
              <a:rPr sz="1050" b="1" i="1" spc="-5" dirty="0">
                <a:solidFill>
                  <a:srgbClr val="FFFFFF"/>
                </a:solidFill>
                <a:latin typeface="Calibri"/>
                <a:cs typeface="Calibri"/>
              </a:rPr>
              <a:t>Overview </a:t>
            </a:r>
            <a:r>
              <a:rPr sz="1050" b="1" i="1" dirty="0">
                <a:solidFill>
                  <a:srgbClr val="FFFFFF"/>
                </a:solidFill>
                <a:latin typeface="Calibri"/>
                <a:cs typeface="Calibri"/>
              </a:rPr>
              <a:t>2015</a:t>
            </a: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. PEW</a:t>
            </a:r>
            <a:r>
              <a:rPr sz="105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Foundation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07211" y="3657866"/>
            <a:ext cx="955034" cy="97035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52890" y="4750196"/>
            <a:ext cx="1900157" cy="68658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7927" y="25908"/>
            <a:ext cx="2920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 Light"/>
                <a:cs typeface="Calibri Light"/>
              </a:rPr>
              <a:t>Intersections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28664" y="1352435"/>
            <a:ext cx="1583194" cy="2025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418804" y="1999488"/>
            <a:ext cx="38989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Power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61925" y="2179967"/>
            <a:ext cx="2043793" cy="3168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36755" y="3108959"/>
            <a:ext cx="4489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Gender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04404" y="4157471"/>
            <a:ext cx="6305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8105" y="3560648"/>
            <a:ext cx="1757171" cy="2024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53279" y="4709159"/>
            <a:ext cx="866140" cy="6508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635" algn="ctr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Human  development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physiological  functioning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67701" y="2179955"/>
            <a:ext cx="3039307" cy="3505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91379" y="4081271"/>
            <a:ext cx="524510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431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Human  sexuality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34223" y="3032759"/>
            <a:ext cx="757555" cy="3460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indent="78740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Intimacy /  relationships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71179" y="1352435"/>
            <a:ext cx="2173589" cy="25623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44566" y="1999488"/>
            <a:ext cx="4311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Privacy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28651" y="1255992"/>
            <a:ext cx="2304453" cy="26330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32497" y="3944797"/>
            <a:ext cx="1197825" cy="153897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43985" y="3970528"/>
            <a:ext cx="1347165" cy="14652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86503" y="1110843"/>
            <a:ext cx="1658264" cy="1088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438950" y="3096259"/>
            <a:ext cx="1931670" cy="8451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Commodification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trafficking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market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generation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905044" y="334543"/>
            <a:ext cx="1144270" cy="11258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Feminism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humanism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object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subject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64275" y="4613935"/>
            <a:ext cx="991869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an  industry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56738" y="5644235"/>
            <a:ext cx="1809750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500"/>
              </a:lnSpc>
              <a:spcBef>
                <a:spcPts val="11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Influence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age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on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perception and  participation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04112" y="4998211"/>
            <a:ext cx="13506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Sexual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arousal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function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90160" y="5644463"/>
            <a:ext cx="166433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Body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chemical  producing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factory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101015" y="3928364"/>
            <a:ext cx="12388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Sexual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desire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99338" y="2334336"/>
            <a:ext cx="96266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4769" marR="5080" indent="-52705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Intimacy</a:t>
            </a:r>
            <a:r>
              <a:rPr sz="18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longevity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444726" y="978052"/>
            <a:ext cx="1322070" cy="845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Public/private</a:t>
            </a:r>
            <a:endParaRPr sz="1800">
              <a:latin typeface="Calibri"/>
              <a:cs typeface="Calibri"/>
            </a:endParaRPr>
          </a:p>
          <a:p>
            <a:pPr marL="12700" marR="356870">
              <a:lnSpc>
                <a:spcPts val="2180"/>
              </a:lnSpc>
              <a:spcBef>
                <a:spcPts val="3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/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access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visibility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211950" y="1998979"/>
            <a:ext cx="1757680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Representations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 media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culture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514600"/>
          </a:xfrm>
          <a:custGeom>
            <a:avLst/>
            <a:gdLst/>
            <a:ahLst/>
            <a:cxnLst/>
            <a:rect l="l" t="t" r="r" b="b"/>
            <a:pathLst>
              <a:path w="12192000" h="2514600">
                <a:moveTo>
                  <a:pt x="0" y="2514600"/>
                </a:moveTo>
                <a:lnTo>
                  <a:pt x="12192000" y="2514600"/>
                </a:lnTo>
                <a:lnTo>
                  <a:pt x="121920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343400"/>
            <a:ext cx="12192000" cy="2514600"/>
          </a:xfrm>
          <a:custGeom>
            <a:avLst/>
            <a:gdLst/>
            <a:ahLst/>
            <a:cxnLst/>
            <a:rect l="l" t="t" r="r" b="b"/>
            <a:pathLst>
              <a:path w="12192000" h="2514600">
                <a:moveTo>
                  <a:pt x="0" y="2514600"/>
                </a:moveTo>
                <a:lnTo>
                  <a:pt x="12192000" y="2514600"/>
                </a:lnTo>
                <a:lnTo>
                  <a:pt x="121920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5480" y="504951"/>
            <a:ext cx="9902663" cy="5854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514600"/>
            <a:ext cx="12192000" cy="1828800"/>
          </a:xfrm>
          <a:custGeom>
            <a:avLst/>
            <a:gdLst/>
            <a:ahLst/>
            <a:cxnLst/>
            <a:rect l="l" t="t" r="r" b="b"/>
            <a:pathLst>
              <a:path w="12192000" h="1828800">
                <a:moveTo>
                  <a:pt x="0" y="1828800"/>
                </a:moveTo>
                <a:lnTo>
                  <a:pt x="12192000" y="1828800"/>
                </a:lnTo>
                <a:lnTo>
                  <a:pt x="12192000" y="0"/>
                </a:lnTo>
                <a:lnTo>
                  <a:pt x="0" y="0"/>
                </a:lnTo>
                <a:lnTo>
                  <a:pt x="0" y="182880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66583" y="3091179"/>
            <a:ext cx="28587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44546A"/>
                </a:solidFill>
                <a:latin typeface="Calibri Light"/>
                <a:cs typeface="Calibri Light"/>
              </a:rPr>
              <a:t>Sex</a:t>
            </a:r>
            <a:r>
              <a:rPr sz="4000" spc="-55" dirty="0">
                <a:solidFill>
                  <a:srgbClr val="44546A"/>
                </a:solidFill>
                <a:latin typeface="Calibri Light"/>
                <a:cs typeface="Calibri Light"/>
              </a:rPr>
              <a:t> </a:t>
            </a:r>
            <a:r>
              <a:rPr sz="4000" spc="-20" dirty="0">
                <a:solidFill>
                  <a:srgbClr val="44546A"/>
                </a:solidFill>
                <a:latin typeface="Calibri Light"/>
                <a:cs typeface="Calibri Light"/>
              </a:rPr>
              <a:t>trafficking</a:t>
            </a:r>
            <a:endParaRPr sz="4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6008" y="0"/>
            <a:ext cx="7556500" cy="6858000"/>
          </a:xfrm>
          <a:custGeom>
            <a:avLst/>
            <a:gdLst/>
            <a:ahLst/>
            <a:cxnLst/>
            <a:rect l="l" t="t" r="r" b="b"/>
            <a:pathLst>
              <a:path w="7556500" h="6858000">
                <a:moveTo>
                  <a:pt x="0" y="6858000"/>
                </a:moveTo>
                <a:lnTo>
                  <a:pt x="7555992" y="6858000"/>
                </a:lnTo>
                <a:lnTo>
                  <a:pt x="75559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6135" cy="6858000"/>
          </a:xfrm>
          <a:custGeom>
            <a:avLst/>
            <a:gdLst/>
            <a:ahLst/>
            <a:cxnLst/>
            <a:rect l="l" t="t" r="r" b="b"/>
            <a:pathLst>
              <a:path w="4636135" h="6858000">
                <a:moveTo>
                  <a:pt x="0" y="6858000"/>
                </a:moveTo>
                <a:lnTo>
                  <a:pt x="4636008" y="6858000"/>
                </a:lnTo>
                <a:lnTo>
                  <a:pt x="4636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2017" y="2442971"/>
            <a:ext cx="2903220" cy="190309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25"/>
              </a:spcBef>
            </a:pPr>
            <a:r>
              <a:rPr sz="4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Stats  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Overview</a:t>
            </a:r>
            <a:r>
              <a:rPr sz="4400" b="0" spc="-9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40" dirty="0">
                <a:solidFill>
                  <a:srgbClr val="FFFFFF"/>
                </a:solidFill>
                <a:latin typeface="Calibri Light"/>
                <a:cs typeface="Calibri Light"/>
              </a:rPr>
              <a:t>for  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2017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" y="297226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3933"/>
                </a:moveTo>
                <a:lnTo>
                  <a:pt x="0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21223" y="3965447"/>
            <a:ext cx="6385560" cy="2325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40096" y="4511040"/>
            <a:ext cx="6208776" cy="128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280025" y="4006012"/>
            <a:ext cx="6269037" cy="2206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552185" y="4606544"/>
            <a:ext cx="5723890" cy="9429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ct val="93300"/>
              </a:lnSpc>
              <a:spcBef>
                <a:spcPts val="265"/>
              </a:spcBef>
            </a:pP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The National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Center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Missing &amp;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Exploited Children  estimated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that in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2016, 1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runaways were likely 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victims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sex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trafficking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21223" y="606551"/>
            <a:ext cx="6385560" cy="3511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24271" y="640080"/>
            <a:ext cx="6440424" cy="12923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80024" y="645452"/>
            <a:ext cx="6269037" cy="33936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436723" y="738632"/>
            <a:ext cx="5955030" cy="9429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algn="ctr">
              <a:lnSpc>
                <a:spcPct val="93300"/>
              </a:lnSpc>
              <a:spcBef>
                <a:spcPts val="265"/>
              </a:spcBef>
            </a:pPr>
            <a:r>
              <a:rPr sz="2100" b="0" spc="-5" dirty="0">
                <a:latin typeface="Calibri"/>
                <a:cs typeface="Calibri"/>
              </a:rPr>
              <a:t>The National Human </a:t>
            </a:r>
            <a:r>
              <a:rPr sz="2100" b="0" spc="-25" dirty="0">
                <a:latin typeface="Calibri"/>
                <a:cs typeface="Calibri"/>
              </a:rPr>
              <a:t>Trafficking </a:t>
            </a:r>
            <a:r>
              <a:rPr sz="2100" b="0" spc="-5" dirty="0">
                <a:latin typeface="Calibri"/>
                <a:cs typeface="Calibri"/>
              </a:rPr>
              <a:t>Hotline </a:t>
            </a:r>
            <a:r>
              <a:rPr sz="2100" b="0" spc="-10" dirty="0">
                <a:latin typeface="Calibri"/>
                <a:cs typeface="Calibri"/>
              </a:rPr>
              <a:t>received over  </a:t>
            </a:r>
            <a:r>
              <a:rPr sz="2100" b="0" spc="-5" dirty="0">
                <a:latin typeface="Calibri"/>
                <a:cs typeface="Calibri"/>
              </a:rPr>
              <a:t>26,500 calls </a:t>
            </a:r>
            <a:r>
              <a:rPr sz="2100" b="0" dirty="0">
                <a:latin typeface="Calibri"/>
                <a:cs typeface="Calibri"/>
              </a:rPr>
              <a:t>and </a:t>
            </a:r>
            <a:r>
              <a:rPr sz="2100" b="0" spc="-10" dirty="0">
                <a:latin typeface="Calibri"/>
                <a:cs typeface="Calibri"/>
              </a:rPr>
              <a:t>over </a:t>
            </a:r>
            <a:r>
              <a:rPr sz="2100" b="0" spc="-5" dirty="0">
                <a:latin typeface="Calibri"/>
                <a:cs typeface="Calibri"/>
              </a:rPr>
              <a:t>8,500 </a:t>
            </a:r>
            <a:r>
              <a:rPr sz="2100" b="0" spc="-10" dirty="0">
                <a:latin typeface="Calibri"/>
                <a:cs typeface="Calibri"/>
              </a:rPr>
              <a:t>reported </a:t>
            </a:r>
            <a:r>
              <a:rPr sz="2100" b="0" spc="-5" dirty="0">
                <a:latin typeface="Calibri"/>
                <a:cs typeface="Calibri"/>
              </a:rPr>
              <a:t>human </a:t>
            </a:r>
            <a:r>
              <a:rPr sz="2100" b="0" spc="-15" dirty="0">
                <a:latin typeface="Calibri"/>
                <a:cs typeface="Calibri"/>
              </a:rPr>
              <a:t>trafficking  </a:t>
            </a:r>
            <a:r>
              <a:rPr sz="2100" b="0" spc="-5" dirty="0">
                <a:latin typeface="Calibri"/>
                <a:cs typeface="Calibri"/>
              </a:rPr>
              <a:t>cases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83085" y="1836623"/>
            <a:ext cx="2087880" cy="1014730"/>
          </a:xfrm>
          <a:custGeom>
            <a:avLst/>
            <a:gdLst/>
            <a:ahLst/>
            <a:cxnLst/>
            <a:rect l="l" t="t" r="r" b="b"/>
            <a:pathLst>
              <a:path w="2087879" h="1014730">
                <a:moveTo>
                  <a:pt x="0" y="1014704"/>
                </a:moveTo>
                <a:lnTo>
                  <a:pt x="2087638" y="1014704"/>
                </a:lnTo>
                <a:lnTo>
                  <a:pt x="2087638" y="0"/>
                </a:lnTo>
                <a:lnTo>
                  <a:pt x="0" y="0"/>
                </a:lnTo>
                <a:lnTo>
                  <a:pt x="0" y="1014704"/>
                </a:lnTo>
                <a:close/>
              </a:path>
            </a:pathLst>
          </a:custGeom>
          <a:solidFill>
            <a:srgbClr val="DDE8CF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83085" y="1836624"/>
            <a:ext cx="2086610" cy="1014730"/>
          </a:xfrm>
          <a:custGeom>
            <a:avLst/>
            <a:gdLst/>
            <a:ahLst/>
            <a:cxnLst/>
            <a:rect l="l" t="t" r="r" b="b"/>
            <a:pathLst>
              <a:path w="2086609" h="1014730">
                <a:moveTo>
                  <a:pt x="0" y="0"/>
                </a:moveTo>
                <a:lnTo>
                  <a:pt x="2086573" y="0"/>
                </a:lnTo>
                <a:lnTo>
                  <a:pt x="2086573" y="1014185"/>
                </a:lnTo>
                <a:lnTo>
                  <a:pt x="0" y="1014185"/>
                </a:lnTo>
                <a:lnTo>
                  <a:pt x="0" y="0"/>
                </a:lnTo>
                <a:close/>
              </a:path>
            </a:pathLst>
          </a:custGeom>
          <a:ln w="6346">
            <a:solidFill>
              <a:srgbClr val="DDE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79912" y="1847596"/>
            <a:ext cx="2092960" cy="94297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5095" marR="116205" indent="51435" algn="just">
              <a:lnSpc>
                <a:spcPct val="92100"/>
              </a:lnSpc>
              <a:spcBef>
                <a:spcPts val="250"/>
              </a:spcBef>
            </a:pPr>
            <a:r>
              <a:rPr sz="1600" dirty="0">
                <a:latin typeface="Calibri"/>
                <a:cs typeface="Calibri"/>
              </a:rPr>
              <a:t>About </a:t>
            </a:r>
            <a:r>
              <a:rPr sz="1600" spc="-5" dirty="0">
                <a:latin typeface="Calibri"/>
                <a:cs typeface="Calibri"/>
              </a:rPr>
              <a:t>6,000 of </a:t>
            </a:r>
            <a:r>
              <a:rPr sz="1600" dirty="0">
                <a:latin typeface="Calibri"/>
                <a:cs typeface="Calibri"/>
              </a:rPr>
              <a:t>those  </a:t>
            </a:r>
            <a:r>
              <a:rPr sz="1600" spc="-5" dirty="0">
                <a:latin typeface="Calibri"/>
                <a:cs typeface="Calibri"/>
              </a:rPr>
              <a:t>cases </a:t>
            </a:r>
            <a:r>
              <a:rPr sz="1600" spc="-15" dirty="0">
                <a:latin typeface="Calibri"/>
                <a:cs typeface="Calibri"/>
              </a:rPr>
              <a:t>were </a:t>
            </a:r>
            <a:r>
              <a:rPr sz="1600" spc="-5" dirty="0">
                <a:latin typeface="Calibri"/>
                <a:cs typeface="Calibri"/>
              </a:rPr>
              <a:t>specifically  </a:t>
            </a:r>
            <a:r>
              <a:rPr sz="1600" spc="-10" dirty="0">
                <a:latin typeface="Calibri"/>
                <a:cs typeface="Calibri"/>
              </a:rPr>
              <a:t>sex trafficking </a:t>
            </a:r>
            <a:r>
              <a:rPr sz="1600" dirty="0">
                <a:latin typeface="Calibri"/>
                <a:cs typeface="Calibri"/>
              </a:rPr>
              <a:t>and the  majority </a:t>
            </a:r>
            <a:r>
              <a:rPr sz="1600" spc="-15" dirty="0">
                <a:latin typeface="Calibri"/>
                <a:cs typeface="Calibri"/>
              </a:rPr>
              <a:t>were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women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370724" y="1836623"/>
            <a:ext cx="2087880" cy="1014730"/>
          </a:xfrm>
          <a:custGeom>
            <a:avLst/>
            <a:gdLst/>
            <a:ahLst/>
            <a:cxnLst/>
            <a:rect l="l" t="t" r="r" b="b"/>
            <a:pathLst>
              <a:path w="2087879" h="1014730">
                <a:moveTo>
                  <a:pt x="0" y="1014704"/>
                </a:moveTo>
                <a:lnTo>
                  <a:pt x="2087638" y="1014704"/>
                </a:lnTo>
                <a:lnTo>
                  <a:pt x="2087638" y="0"/>
                </a:lnTo>
                <a:lnTo>
                  <a:pt x="0" y="0"/>
                </a:lnTo>
                <a:lnTo>
                  <a:pt x="0" y="1014704"/>
                </a:lnTo>
                <a:close/>
              </a:path>
            </a:pathLst>
          </a:custGeom>
          <a:solidFill>
            <a:srgbClr val="CFEADB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70724" y="1836624"/>
            <a:ext cx="2086610" cy="1014730"/>
          </a:xfrm>
          <a:custGeom>
            <a:avLst/>
            <a:gdLst/>
            <a:ahLst/>
            <a:cxnLst/>
            <a:rect l="l" t="t" r="r" b="b"/>
            <a:pathLst>
              <a:path w="2086609" h="1014730">
                <a:moveTo>
                  <a:pt x="0" y="0"/>
                </a:moveTo>
                <a:lnTo>
                  <a:pt x="2086573" y="0"/>
                </a:lnTo>
                <a:lnTo>
                  <a:pt x="2086573" y="1014185"/>
                </a:lnTo>
                <a:lnTo>
                  <a:pt x="0" y="1014185"/>
                </a:lnTo>
                <a:lnTo>
                  <a:pt x="0" y="0"/>
                </a:lnTo>
                <a:close/>
              </a:path>
            </a:pathLst>
          </a:custGeom>
          <a:ln w="6346">
            <a:solidFill>
              <a:srgbClr val="CFEA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372832" y="1957323"/>
            <a:ext cx="2087880" cy="7143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52095" marR="248920" algn="ctr">
              <a:lnSpc>
                <a:spcPct val="91300"/>
              </a:lnSpc>
              <a:spcBef>
                <a:spcPts val="265"/>
              </a:spcBef>
            </a:pPr>
            <a:r>
              <a:rPr sz="1600" spc="-5" dirty="0">
                <a:latin typeface="Calibri"/>
                <a:cs typeface="Calibri"/>
              </a:rPr>
              <a:t>Just under 2,500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of  </a:t>
            </a:r>
            <a:r>
              <a:rPr sz="1600" dirty="0">
                <a:latin typeface="Calibri"/>
                <a:cs typeface="Calibri"/>
              </a:rPr>
              <a:t>those </a:t>
            </a:r>
            <a:r>
              <a:rPr sz="1600" spc="-5" dirty="0">
                <a:latin typeface="Calibri"/>
                <a:cs typeface="Calibri"/>
              </a:rPr>
              <a:t>cases </a:t>
            </a:r>
            <a:r>
              <a:rPr sz="1600" spc="-15" dirty="0">
                <a:latin typeface="Calibri"/>
                <a:cs typeface="Calibri"/>
              </a:rPr>
              <a:t>were  </a:t>
            </a:r>
            <a:r>
              <a:rPr sz="1600" spc="-10" dirty="0">
                <a:latin typeface="Calibri"/>
                <a:cs typeface="Calibri"/>
              </a:rPr>
              <a:t>minors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458362" y="1836623"/>
            <a:ext cx="2087880" cy="1014730"/>
          </a:xfrm>
          <a:custGeom>
            <a:avLst/>
            <a:gdLst/>
            <a:ahLst/>
            <a:cxnLst/>
            <a:rect l="l" t="t" r="r" b="b"/>
            <a:pathLst>
              <a:path w="2087879" h="1014730">
                <a:moveTo>
                  <a:pt x="0" y="1014704"/>
                </a:moveTo>
                <a:lnTo>
                  <a:pt x="2087638" y="1014704"/>
                </a:lnTo>
                <a:lnTo>
                  <a:pt x="2087638" y="0"/>
                </a:lnTo>
                <a:lnTo>
                  <a:pt x="0" y="0"/>
                </a:lnTo>
                <a:lnTo>
                  <a:pt x="0" y="1014704"/>
                </a:lnTo>
                <a:close/>
              </a:path>
            </a:pathLst>
          </a:custGeom>
          <a:solidFill>
            <a:srgbClr val="CEDEEC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58362" y="1836624"/>
            <a:ext cx="2086610" cy="1014730"/>
          </a:xfrm>
          <a:custGeom>
            <a:avLst/>
            <a:gdLst/>
            <a:ahLst/>
            <a:cxnLst/>
            <a:rect l="l" t="t" r="r" b="b"/>
            <a:pathLst>
              <a:path w="2086609" h="1014730">
                <a:moveTo>
                  <a:pt x="0" y="0"/>
                </a:moveTo>
                <a:lnTo>
                  <a:pt x="2086573" y="0"/>
                </a:lnTo>
                <a:lnTo>
                  <a:pt x="2086573" y="1014185"/>
                </a:lnTo>
                <a:lnTo>
                  <a:pt x="0" y="1014185"/>
                </a:lnTo>
                <a:lnTo>
                  <a:pt x="0" y="0"/>
                </a:lnTo>
                <a:close/>
              </a:path>
            </a:pathLst>
          </a:custGeom>
          <a:ln w="6346">
            <a:solidFill>
              <a:srgbClr val="CEDE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460471" y="1957323"/>
            <a:ext cx="2087880" cy="71437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60020" marR="157480" indent="-635" algn="ctr">
              <a:lnSpc>
                <a:spcPct val="91300"/>
              </a:lnSpc>
              <a:spcBef>
                <a:spcPts val="265"/>
              </a:spcBef>
            </a:pPr>
            <a:r>
              <a:rPr sz="1600" spc="-5" dirty="0">
                <a:latin typeface="Calibri"/>
                <a:cs typeface="Calibri"/>
              </a:rPr>
              <a:t>Most </a:t>
            </a:r>
            <a:r>
              <a:rPr sz="1600" spc="-10" dirty="0">
                <a:latin typeface="Calibri"/>
                <a:cs typeface="Calibri"/>
              </a:rPr>
              <a:t>callers </a:t>
            </a:r>
            <a:r>
              <a:rPr sz="1600" spc="-5" dirty="0">
                <a:latin typeface="Calibri"/>
                <a:cs typeface="Calibri"/>
              </a:rPr>
              <a:t>(about  8,000) </a:t>
            </a:r>
            <a:r>
              <a:rPr sz="1600" spc="-10" dirty="0">
                <a:latin typeface="Calibri"/>
                <a:cs typeface="Calibri"/>
              </a:rPr>
              <a:t>were  community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members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99266" y="6196004"/>
            <a:ext cx="1981200" cy="0"/>
          </a:xfrm>
          <a:custGeom>
            <a:avLst/>
            <a:gdLst/>
            <a:ahLst/>
            <a:cxnLst/>
            <a:rect l="l" t="t" r="r" b="b"/>
            <a:pathLst>
              <a:path w="1981200">
                <a:moveTo>
                  <a:pt x="0" y="0"/>
                </a:moveTo>
                <a:lnTo>
                  <a:pt x="1981200" y="0"/>
                </a:lnTo>
              </a:path>
            </a:pathLst>
          </a:custGeom>
          <a:ln w="12700">
            <a:solidFill>
              <a:srgbClr val="0563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99266" y="6335704"/>
            <a:ext cx="2425700" cy="0"/>
          </a:xfrm>
          <a:custGeom>
            <a:avLst/>
            <a:gdLst/>
            <a:ahLst/>
            <a:cxnLst/>
            <a:rect l="l" t="t" r="r" b="b"/>
            <a:pathLst>
              <a:path w="2425700">
                <a:moveTo>
                  <a:pt x="0" y="0"/>
                </a:moveTo>
                <a:lnTo>
                  <a:pt x="2425700" y="0"/>
                </a:lnTo>
              </a:path>
            </a:pathLst>
          </a:custGeom>
          <a:ln w="12700">
            <a:solidFill>
              <a:srgbClr val="0563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99266" y="6475404"/>
            <a:ext cx="3429000" cy="0"/>
          </a:xfrm>
          <a:custGeom>
            <a:avLst/>
            <a:gdLst/>
            <a:ahLst/>
            <a:cxnLst/>
            <a:rect l="l" t="t" r="r" b="b"/>
            <a:pathLst>
              <a:path w="3429000">
                <a:moveTo>
                  <a:pt x="0" y="0"/>
                </a:moveTo>
                <a:lnTo>
                  <a:pt x="3429000" y="0"/>
                </a:lnTo>
              </a:path>
            </a:pathLst>
          </a:custGeom>
          <a:ln w="12700">
            <a:solidFill>
              <a:srgbClr val="0563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08766" y="5911088"/>
            <a:ext cx="362648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Sources:</a:t>
            </a:r>
            <a:endParaRPr sz="9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AutoNum type="arabicPeriod"/>
              <a:tabLst>
                <a:tab pos="184150" algn="l"/>
              </a:tabLst>
            </a:pPr>
            <a:r>
              <a:rPr sz="900" spc="-5" dirty="0">
                <a:solidFill>
                  <a:srgbClr val="0563C1"/>
                </a:solidFill>
                <a:latin typeface="Calibri"/>
                <a:cs typeface="Calibri"/>
              </a:rPr>
              <a:t>https://humantraffickinghotline.org/states</a:t>
            </a:r>
            <a:endParaRPr sz="9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buClr>
                <a:srgbClr val="FFFFFF"/>
              </a:buClr>
              <a:buAutoNum type="arabicPeriod"/>
              <a:tabLst>
                <a:tab pos="184150" algn="l"/>
              </a:tabLst>
            </a:pPr>
            <a:r>
              <a:rPr sz="900" spc="-5" dirty="0">
                <a:solidFill>
                  <a:srgbClr val="0563C1"/>
                </a:solidFill>
                <a:latin typeface="Calibri"/>
                <a:cs typeface="Calibri"/>
              </a:rPr>
              <a:t>https://humantraffickinghotline.org/state/new-york</a:t>
            </a:r>
            <a:endParaRPr sz="900">
              <a:latin typeface="Calibri"/>
              <a:cs typeface="Calibri"/>
            </a:endParaRPr>
          </a:p>
          <a:p>
            <a:pPr marL="184150" indent="-171450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AutoNum type="arabicPeriod"/>
              <a:tabLst>
                <a:tab pos="184150" algn="l"/>
              </a:tabLst>
            </a:pPr>
            <a:r>
              <a:rPr sz="900" spc="-5" dirty="0">
                <a:solidFill>
                  <a:srgbClr val="0563C1"/>
                </a:solidFill>
                <a:latin typeface="Calibri"/>
                <a:cs typeface="Calibri"/>
              </a:rPr>
              <a:t>https:</a:t>
            </a:r>
            <a:r>
              <a:rPr sz="900" spc="-5" dirty="0">
                <a:solidFill>
                  <a:srgbClr val="0563C1"/>
                </a:solidFill>
                <a:latin typeface="Calibri"/>
                <a:cs typeface="Calibri"/>
                <a:hlinkClick r:id="rId8"/>
              </a:rPr>
              <a:t>//w</a:t>
            </a:r>
            <a:r>
              <a:rPr sz="900" spc="-5" dirty="0">
                <a:solidFill>
                  <a:srgbClr val="0563C1"/>
                </a:solidFill>
                <a:latin typeface="Calibri"/>
                <a:cs typeface="Calibri"/>
              </a:rPr>
              <a:t>ww</a:t>
            </a:r>
            <a:r>
              <a:rPr sz="900" spc="-5" dirty="0">
                <a:solidFill>
                  <a:srgbClr val="0563C1"/>
                </a:solidFill>
                <a:latin typeface="Calibri"/>
                <a:cs typeface="Calibri"/>
                <a:hlinkClick r:id="rId8"/>
              </a:rPr>
              <a:t>.caclapeer.org/lapeercacblog/human-trafficking-the-internet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563" y="320040"/>
            <a:ext cx="11549380" cy="6217920"/>
          </a:xfrm>
          <a:custGeom>
            <a:avLst/>
            <a:gdLst/>
            <a:ahLst/>
            <a:cxnLst/>
            <a:rect l="l" t="t" r="r" b="b"/>
            <a:pathLst>
              <a:path w="11549380" h="6217920">
                <a:moveTo>
                  <a:pt x="0" y="6217920"/>
                </a:moveTo>
                <a:lnTo>
                  <a:pt x="11548872" y="6217920"/>
                </a:lnTo>
                <a:lnTo>
                  <a:pt x="11548872" y="0"/>
                </a:lnTo>
                <a:lnTo>
                  <a:pt x="0" y="0"/>
                </a:lnTo>
                <a:lnTo>
                  <a:pt x="0" y="6217920"/>
                </a:lnTo>
                <a:close/>
              </a:path>
            </a:pathLst>
          </a:custGeom>
          <a:solidFill>
            <a:srgbClr val="FFFFFF">
              <a:alpha val="78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26043" y="2711196"/>
            <a:ext cx="2127250" cy="1293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90"/>
              </a:lnSpc>
              <a:spcBef>
                <a:spcPts val="100"/>
              </a:spcBef>
            </a:pPr>
            <a:r>
              <a:rPr sz="4400" b="0" spc="-10" dirty="0">
                <a:solidFill>
                  <a:srgbClr val="29AF8C"/>
                </a:solidFill>
                <a:latin typeface="Calibri Light"/>
                <a:cs typeface="Calibri Light"/>
              </a:rPr>
              <a:t>New</a:t>
            </a:r>
            <a:r>
              <a:rPr sz="4400" b="0" spc="-90" dirty="0">
                <a:solidFill>
                  <a:srgbClr val="29AF8C"/>
                </a:solidFill>
                <a:latin typeface="Calibri Light"/>
                <a:cs typeface="Calibri Light"/>
              </a:rPr>
              <a:t> </a:t>
            </a:r>
            <a:r>
              <a:rPr sz="4400" b="0" spc="-80" dirty="0">
                <a:solidFill>
                  <a:srgbClr val="29AF8C"/>
                </a:solidFill>
                <a:latin typeface="Calibri Light"/>
                <a:cs typeface="Calibri Light"/>
              </a:rPr>
              <a:t>York</a:t>
            </a:r>
            <a:endParaRPr sz="4400">
              <a:latin typeface="Calibri Light"/>
              <a:cs typeface="Calibri Light"/>
            </a:endParaRPr>
          </a:p>
          <a:p>
            <a:pPr marL="971550">
              <a:lnSpc>
                <a:spcPts val="4990"/>
              </a:lnSpc>
            </a:pPr>
            <a:r>
              <a:rPr sz="4400" b="0" spc="-5" dirty="0">
                <a:solidFill>
                  <a:srgbClr val="29AF8C"/>
                </a:solidFill>
                <a:latin typeface="Calibri Light"/>
                <a:cs typeface="Calibri Light"/>
              </a:rPr>
              <a:t>S</a:t>
            </a:r>
            <a:r>
              <a:rPr sz="4400" b="0" spc="-65" dirty="0">
                <a:solidFill>
                  <a:srgbClr val="29AF8C"/>
                </a:solidFill>
                <a:latin typeface="Calibri Light"/>
                <a:cs typeface="Calibri Light"/>
              </a:rPr>
              <a:t>t</a:t>
            </a:r>
            <a:r>
              <a:rPr sz="4400" b="0" spc="-40" dirty="0">
                <a:solidFill>
                  <a:srgbClr val="29AF8C"/>
                </a:solidFill>
                <a:latin typeface="Calibri Light"/>
                <a:cs typeface="Calibri Light"/>
              </a:rPr>
              <a:t>at</a:t>
            </a:r>
            <a:r>
              <a:rPr sz="4400" b="0" dirty="0">
                <a:solidFill>
                  <a:srgbClr val="29AF8C"/>
                </a:solidFill>
                <a:latin typeface="Calibri Light"/>
                <a:cs typeface="Calibri Light"/>
              </a:rPr>
              <a:t>e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4296" y="2057400"/>
            <a:ext cx="0" cy="2741930"/>
          </a:xfrm>
          <a:custGeom>
            <a:avLst/>
            <a:gdLst/>
            <a:ahLst/>
            <a:cxnLst/>
            <a:rect l="l" t="t" r="r" b="b"/>
            <a:pathLst>
              <a:path h="2741929">
                <a:moveTo>
                  <a:pt x="0" y="0"/>
                </a:moveTo>
                <a:lnTo>
                  <a:pt x="0" y="2741801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54771" y="2053844"/>
            <a:ext cx="557593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b="0" spc="-5" dirty="0">
                <a:latin typeface="Calibri"/>
                <a:cs typeface="Calibri"/>
              </a:rPr>
              <a:t>NYS had the 5</a:t>
            </a:r>
            <a:r>
              <a:rPr sz="2400" b="0" spc="-7" baseline="24305" dirty="0">
                <a:latin typeface="Calibri"/>
                <a:cs typeface="Calibri"/>
              </a:rPr>
              <a:t>th </a:t>
            </a:r>
            <a:r>
              <a:rPr sz="2400" b="0" spc="-10" dirty="0">
                <a:latin typeface="Calibri"/>
                <a:cs typeface="Calibri"/>
              </a:rPr>
              <a:t>highest </a:t>
            </a:r>
            <a:r>
              <a:rPr sz="2400" b="0" dirty="0">
                <a:latin typeface="Calibri"/>
                <a:cs typeface="Calibri"/>
              </a:rPr>
              <a:t>number </a:t>
            </a:r>
            <a:r>
              <a:rPr sz="2400" b="0" spc="-5" dirty="0">
                <a:latin typeface="Calibri"/>
                <a:cs typeface="Calibri"/>
              </a:rPr>
              <a:t>of </a:t>
            </a:r>
            <a:r>
              <a:rPr sz="2400" b="0" spc="-10" dirty="0">
                <a:latin typeface="Calibri"/>
                <a:cs typeface="Calibri"/>
              </a:rPr>
              <a:t>trafficking  </a:t>
            </a:r>
            <a:r>
              <a:rPr sz="2400" b="0" spc="-5" dirty="0">
                <a:latin typeface="Calibri"/>
                <a:cs typeface="Calibri"/>
              </a:rPr>
              <a:t>cases </a:t>
            </a:r>
            <a:r>
              <a:rPr sz="2400" b="0" spc="-10" dirty="0">
                <a:latin typeface="Calibri"/>
                <a:cs typeface="Calibri"/>
              </a:rPr>
              <a:t>reported</a:t>
            </a:r>
            <a:r>
              <a:rPr sz="2400" b="0" spc="-15" dirty="0">
                <a:latin typeface="Calibri"/>
                <a:cs typeface="Calibri"/>
              </a:rPr>
              <a:t> </a:t>
            </a:r>
            <a:r>
              <a:rPr sz="2400" b="0" spc="-5" dirty="0">
                <a:latin typeface="Calibri"/>
                <a:cs typeface="Calibri"/>
              </a:rPr>
              <a:t>(333)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241300" algn="l"/>
              </a:tabLst>
            </a:pPr>
            <a:r>
              <a:rPr spc="-5" dirty="0"/>
              <a:t>238 </a:t>
            </a:r>
            <a:r>
              <a:rPr spc="-15" dirty="0"/>
              <a:t>were </a:t>
            </a:r>
            <a:r>
              <a:rPr spc="-5" dirty="0"/>
              <a:t>specifically </a:t>
            </a:r>
            <a:r>
              <a:rPr spc="-15" dirty="0"/>
              <a:t>sex </a:t>
            </a:r>
            <a:r>
              <a:rPr spc="-10" dirty="0"/>
              <a:t>trafficking</a:t>
            </a:r>
          </a:p>
          <a:p>
            <a:pPr marL="241300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241300" algn="l"/>
              </a:tabLst>
            </a:pPr>
            <a:r>
              <a:rPr spc="-5" dirty="0"/>
              <a:t>286 </a:t>
            </a:r>
            <a:r>
              <a:rPr spc="-15" dirty="0"/>
              <a:t>were </a:t>
            </a:r>
            <a:r>
              <a:rPr spc="-10" dirty="0"/>
              <a:t>women </a:t>
            </a:r>
            <a:r>
              <a:rPr dirty="0"/>
              <a:t>and </a:t>
            </a:r>
            <a:r>
              <a:rPr spc="-5" dirty="0"/>
              <a:t>119 </a:t>
            </a:r>
            <a:r>
              <a:rPr spc="-15" dirty="0"/>
              <a:t>were</a:t>
            </a:r>
            <a:r>
              <a:rPr spc="-20" dirty="0"/>
              <a:t> </a:t>
            </a:r>
            <a:r>
              <a:rPr spc="-10" dirty="0"/>
              <a:t>minors</a:t>
            </a:r>
          </a:p>
          <a:p>
            <a:pPr marL="241300" marR="5080" indent="-228600">
              <a:lnSpc>
                <a:spcPts val="2590"/>
              </a:lnSpc>
              <a:spcBef>
                <a:spcPts val="545"/>
              </a:spcBef>
              <a:buFont typeface="Arial"/>
              <a:buChar char="•"/>
              <a:tabLst>
                <a:tab pos="241300" algn="l"/>
              </a:tabLst>
            </a:pPr>
            <a:r>
              <a:rPr spc="-10" dirty="0"/>
              <a:t>Most callers </a:t>
            </a:r>
            <a:r>
              <a:rPr spc="-15" dirty="0"/>
              <a:t>were </a:t>
            </a:r>
            <a:r>
              <a:rPr spc="-5" dirty="0"/>
              <a:t>either </a:t>
            </a:r>
            <a:r>
              <a:rPr spc="-10" dirty="0"/>
              <a:t>trafficking </a:t>
            </a:r>
            <a:r>
              <a:rPr spc="-5" dirty="0"/>
              <a:t>victims  or </a:t>
            </a:r>
            <a:r>
              <a:rPr spc="-10" dirty="0"/>
              <a:t>community members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67907"/>
            <a:ext cx="9161145" cy="1490345"/>
          </a:xfrm>
          <a:custGeom>
            <a:avLst/>
            <a:gdLst/>
            <a:ahLst/>
            <a:cxnLst/>
            <a:rect l="l" t="t" r="r" b="b"/>
            <a:pathLst>
              <a:path w="9161145" h="1490345">
                <a:moveTo>
                  <a:pt x="9161030" y="0"/>
                </a:moveTo>
                <a:lnTo>
                  <a:pt x="0" y="0"/>
                </a:lnTo>
                <a:lnTo>
                  <a:pt x="0" y="1490091"/>
                </a:lnTo>
                <a:lnTo>
                  <a:pt x="8470925" y="1490091"/>
                </a:lnTo>
                <a:lnTo>
                  <a:pt x="916103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6939" y="5661659"/>
            <a:ext cx="65970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Sex </a:t>
            </a:r>
            <a:r>
              <a:rPr sz="4400" b="0" spc="-50" dirty="0">
                <a:solidFill>
                  <a:srgbClr val="FFFFFF"/>
                </a:solidFill>
                <a:latin typeface="Calibri Light"/>
                <a:cs typeface="Calibri Light"/>
              </a:rPr>
              <a:t>Trafficking 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&amp; 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The</a:t>
            </a:r>
            <a:r>
              <a:rPr sz="4400" b="0" spc="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Internet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63039" y="5367907"/>
            <a:ext cx="3429000" cy="1490345"/>
          </a:xfrm>
          <a:custGeom>
            <a:avLst/>
            <a:gdLst/>
            <a:ahLst/>
            <a:cxnLst/>
            <a:rect l="l" t="t" r="r" b="b"/>
            <a:pathLst>
              <a:path w="3429000" h="1490345">
                <a:moveTo>
                  <a:pt x="3428961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428961" y="1490091"/>
                </a:lnTo>
                <a:lnTo>
                  <a:pt x="3428961" y="0"/>
                </a:lnTo>
                <a:close/>
              </a:path>
            </a:pathLst>
          </a:custGeom>
          <a:solidFill>
            <a:srgbClr val="FFFFFF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44296" y="1091183"/>
            <a:ext cx="816864" cy="813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3592" y="2004059"/>
            <a:ext cx="2336800" cy="101346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254"/>
              </a:spcBef>
            </a:pPr>
            <a:r>
              <a:rPr sz="1400" b="1" spc="-10" dirty="0">
                <a:latin typeface="Calibri"/>
                <a:cs typeface="Calibri"/>
              </a:rPr>
              <a:t>Trafficking, sexual </a:t>
            </a:r>
            <a:r>
              <a:rPr sz="1400" b="1" dirty="0">
                <a:latin typeface="Calibri"/>
                <a:cs typeface="Calibri"/>
              </a:rPr>
              <a:t>services,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and  </a:t>
            </a:r>
            <a:r>
              <a:rPr sz="1400" b="1" spc="-10" dirty="0">
                <a:latin typeface="Calibri"/>
                <a:cs typeface="Calibri"/>
              </a:rPr>
              <a:t>pornography </a:t>
            </a:r>
            <a:r>
              <a:rPr sz="1400" b="1" spc="-5" dirty="0">
                <a:latin typeface="Calibri"/>
                <a:cs typeface="Calibri"/>
              </a:rPr>
              <a:t>businesses </a:t>
            </a:r>
            <a:r>
              <a:rPr sz="1400" b="1" spc="-10" dirty="0">
                <a:latin typeface="Calibri"/>
                <a:cs typeface="Calibri"/>
              </a:rPr>
              <a:t>were  </a:t>
            </a:r>
            <a:r>
              <a:rPr sz="1400" b="1" dirty="0">
                <a:latin typeface="Calibri"/>
                <a:cs typeface="Calibri"/>
              </a:rPr>
              <a:t>some one the </a:t>
            </a:r>
            <a:r>
              <a:rPr sz="1400" b="1" spc="-5" dirty="0">
                <a:latin typeface="Calibri"/>
                <a:cs typeface="Calibri"/>
              </a:rPr>
              <a:t>earliest </a:t>
            </a:r>
            <a:r>
              <a:rPr sz="1400" b="1" spc="-10" dirty="0">
                <a:latin typeface="Calibri"/>
                <a:cs typeface="Calibri"/>
              </a:rPr>
              <a:t>adopters  </a:t>
            </a:r>
            <a:r>
              <a:rPr sz="1400" b="1" spc="-5" dirty="0">
                <a:latin typeface="Calibri"/>
                <a:cs typeface="Calibri"/>
              </a:rPr>
              <a:t>of </a:t>
            </a:r>
            <a:r>
              <a:rPr sz="1400" b="1" spc="-10" dirty="0">
                <a:latin typeface="Calibri"/>
                <a:cs typeface="Calibri"/>
              </a:rPr>
              <a:t>internet </a:t>
            </a:r>
            <a:r>
              <a:rPr sz="1400" b="1" spc="-5" dirty="0">
                <a:latin typeface="Calibri"/>
                <a:cs typeface="Calibri"/>
              </a:rPr>
              <a:t>use </a:t>
            </a:r>
            <a:r>
              <a:rPr sz="1400" b="1" dirty="0">
                <a:latin typeface="Calibri"/>
                <a:cs typeface="Calibri"/>
              </a:rPr>
              <a:t>and </a:t>
            </a:r>
            <a:r>
              <a:rPr sz="1400" b="1" spc="-10" dirty="0">
                <a:latin typeface="Calibri"/>
                <a:cs typeface="Calibri"/>
              </a:rPr>
              <a:t>internet  marketing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72255" y="1091183"/>
            <a:ext cx="813815" cy="8138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59959" y="2004059"/>
            <a:ext cx="2343785" cy="12020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26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Sex traffickers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use the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internet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(both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common sites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like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Craigslist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“exclusive”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sites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forums specifically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for  sex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services)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to market  workers/victims to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buyers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97167" y="1091183"/>
            <a:ext cx="816863" cy="8138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86327" y="2004059"/>
            <a:ext cx="2195830" cy="82105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ct val="90900"/>
              </a:lnSpc>
              <a:spcBef>
                <a:spcPts val="250"/>
              </a:spcBef>
            </a:pP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Trafficking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prostitution  moving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internet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poses  new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unique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obstacles for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law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 enforcement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86327" y="3240023"/>
            <a:ext cx="2324735" cy="10191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400685">
              <a:lnSpc>
                <a:spcPts val="1200"/>
              </a:lnSpc>
              <a:spcBef>
                <a:spcPts val="24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90%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of prostitution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moved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online  between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2009 and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2011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ts val="1200"/>
              </a:lnSpc>
              <a:spcBef>
                <a:spcPts val="505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Laws like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Prop 35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 CA have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navigate  how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to effectively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handle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those  convicted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of trafficking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violating  constitutional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rights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025394" y="1092225"/>
            <a:ext cx="812114" cy="8121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012693" y="2004059"/>
            <a:ext cx="2225675" cy="101346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ct val="90700"/>
              </a:lnSpc>
              <a:spcBef>
                <a:spcPts val="254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internet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be used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by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traffickers to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lure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1400" b="1" i="1" spc="-5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400" b="1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i="1" spc="-5" dirty="0">
                <a:solidFill>
                  <a:srgbClr val="FFFFFF"/>
                </a:solidFill>
                <a:latin typeface="Calibri"/>
                <a:cs typeface="Calibri"/>
              </a:rPr>
              <a:t>also  </a:t>
            </a:r>
            <a:r>
              <a:rPr sz="1400" b="1" i="1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1400" b="1" i="1" spc="-5" dirty="0">
                <a:solidFill>
                  <a:srgbClr val="FFFFFF"/>
                </a:solidFill>
                <a:latin typeface="Calibri"/>
                <a:cs typeface="Calibri"/>
              </a:rPr>
              <a:t>used by anti-trafficking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groups to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find and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stop  traffickers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6007" y="5367907"/>
            <a:ext cx="3176270" cy="1490345"/>
          </a:xfrm>
          <a:custGeom>
            <a:avLst/>
            <a:gdLst/>
            <a:ahLst/>
            <a:cxnLst/>
            <a:rect l="l" t="t" r="r" b="b"/>
            <a:pathLst>
              <a:path w="3176270" h="1490345">
                <a:moveTo>
                  <a:pt x="3175990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175990" y="1490091"/>
                </a:lnTo>
                <a:lnTo>
                  <a:pt x="31759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67907"/>
            <a:ext cx="9566910" cy="1490345"/>
          </a:xfrm>
          <a:custGeom>
            <a:avLst/>
            <a:gdLst/>
            <a:ahLst/>
            <a:cxnLst/>
            <a:rect l="l" t="t" r="r" b="b"/>
            <a:pathLst>
              <a:path w="9566910" h="1490345">
                <a:moveTo>
                  <a:pt x="9566300" y="0"/>
                </a:moveTo>
                <a:lnTo>
                  <a:pt x="0" y="0"/>
                </a:lnTo>
                <a:lnTo>
                  <a:pt x="0" y="1490091"/>
                </a:lnTo>
                <a:lnTo>
                  <a:pt x="8876182" y="1490091"/>
                </a:lnTo>
                <a:lnTo>
                  <a:pt x="956630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661659"/>
            <a:ext cx="66808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Pornography 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&amp; </a:t>
            </a:r>
            <a:r>
              <a:rPr sz="4400" b="0" spc="-25" dirty="0">
                <a:solidFill>
                  <a:srgbClr val="FFFFFF"/>
                </a:solidFill>
                <a:latin typeface="Calibri Light"/>
                <a:cs typeface="Calibri Light"/>
              </a:rPr>
              <a:t>Sex</a:t>
            </a:r>
            <a:r>
              <a:rPr sz="44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45" dirty="0">
                <a:solidFill>
                  <a:srgbClr val="FFFFFF"/>
                </a:solidFill>
                <a:latin typeface="Calibri Light"/>
                <a:cs typeface="Calibri Light"/>
              </a:rPr>
              <a:t>Trafficking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23814" y="743747"/>
            <a:ext cx="6730365" cy="786130"/>
          </a:xfrm>
          <a:custGeom>
            <a:avLst/>
            <a:gdLst/>
            <a:ahLst/>
            <a:cxnLst/>
            <a:rect l="l" t="t" r="r" b="b"/>
            <a:pathLst>
              <a:path w="6730365" h="786130">
                <a:moveTo>
                  <a:pt x="6598996" y="0"/>
                </a:moveTo>
                <a:lnTo>
                  <a:pt x="0" y="0"/>
                </a:lnTo>
                <a:lnTo>
                  <a:pt x="0" y="785901"/>
                </a:lnTo>
                <a:lnTo>
                  <a:pt x="6598996" y="785901"/>
                </a:lnTo>
                <a:lnTo>
                  <a:pt x="6649981" y="775609"/>
                </a:lnTo>
                <a:lnTo>
                  <a:pt x="6691617" y="747539"/>
                </a:lnTo>
                <a:lnTo>
                  <a:pt x="6719689" y="705903"/>
                </a:lnTo>
                <a:lnTo>
                  <a:pt x="6729983" y="654913"/>
                </a:lnTo>
                <a:lnTo>
                  <a:pt x="6729983" y="130987"/>
                </a:lnTo>
                <a:lnTo>
                  <a:pt x="6719689" y="80002"/>
                </a:lnTo>
                <a:lnTo>
                  <a:pt x="6691617" y="38366"/>
                </a:lnTo>
                <a:lnTo>
                  <a:pt x="6649981" y="10294"/>
                </a:lnTo>
                <a:lnTo>
                  <a:pt x="6598996" y="0"/>
                </a:lnTo>
                <a:close/>
              </a:path>
            </a:pathLst>
          </a:custGeom>
          <a:solidFill>
            <a:srgbClr val="DDE8CF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7246" y="743747"/>
            <a:ext cx="6726555" cy="786130"/>
          </a:xfrm>
          <a:custGeom>
            <a:avLst/>
            <a:gdLst/>
            <a:ahLst/>
            <a:cxnLst/>
            <a:rect l="l" t="t" r="r" b="b"/>
            <a:pathLst>
              <a:path w="6726555" h="786130">
                <a:moveTo>
                  <a:pt x="6726551" y="130919"/>
                </a:moveTo>
                <a:lnTo>
                  <a:pt x="6726551" y="654585"/>
                </a:lnTo>
                <a:lnTo>
                  <a:pt x="6716263" y="705545"/>
                </a:lnTo>
                <a:lnTo>
                  <a:pt x="6688206" y="747159"/>
                </a:lnTo>
                <a:lnTo>
                  <a:pt x="6646592" y="775216"/>
                </a:lnTo>
                <a:lnTo>
                  <a:pt x="6595632" y="785505"/>
                </a:lnTo>
                <a:lnTo>
                  <a:pt x="0" y="785505"/>
                </a:lnTo>
                <a:lnTo>
                  <a:pt x="0" y="0"/>
                </a:lnTo>
                <a:lnTo>
                  <a:pt x="6595632" y="0"/>
                </a:lnTo>
                <a:lnTo>
                  <a:pt x="6646592" y="10288"/>
                </a:lnTo>
                <a:lnTo>
                  <a:pt x="6688206" y="38345"/>
                </a:lnTo>
                <a:lnTo>
                  <a:pt x="6716263" y="79960"/>
                </a:lnTo>
                <a:lnTo>
                  <a:pt x="6726551" y="130919"/>
                </a:lnTo>
                <a:close/>
              </a:path>
            </a:pathLst>
          </a:custGeom>
          <a:ln w="12693">
            <a:solidFill>
              <a:srgbClr val="DDE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660646" y="812800"/>
            <a:ext cx="6457315" cy="617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indent="-113664">
              <a:lnSpc>
                <a:spcPct val="100000"/>
              </a:lnSpc>
              <a:spcBef>
                <a:spcPts val="100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Calibri"/>
                <a:cs typeface="Calibri"/>
              </a:rPr>
              <a:t>Once </a:t>
            </a:r>
            <a:r>
              <a:rPr sz="1300" dirty="0">
                <a:latin typeface="Calibri"/>
                <a:cs typeface="Calibri"/>
              </a:rPr>
              <a:t>an </a:t>
            </a:r>
            <a:r>
              <a:rPr sz="1300" spc="-5" dirty="0">
                <a:latin typeface="Calibri"/>
                <a:cs typeface="Calibri"/>
              </a:rPr>
              <a:t>image </a:t>
            </a:r>
            <a:r>
              <a:rPr sz="1300" dirty="0">
                <a:latin typeface="Calibri"/>
                <a:cs typeface="Calibri"/>
              </a:rPr>
              <a:t>is </a:t>
            </a:r>
            <a:r>
              <a:rPr sz="1300" spc="-5" dirty="0">
                <a:latin typeface="Calibri"/>
                <a:cs typeface="Calibri"/>
              </a:rPr>
              <a:t>on </a:t>
            </a:r>
            <a:r>
              <a:rPr sz="1300" dirty="0">
                <a:latin typeface="Calibri"/>
                <a:cs typeface="Calibri"/>
              </a:rPr>
              <a:t>the </a:t>
            </a:r>
            <a:r>
              <a:rPr sz="1300" spc="-10" dirty="0">
                <a:latin typeface="Calibri"/>
                <a:cs typeface="Calibri"/>
              </a:rPr>
              <a:t>internet, </a:t>
            </a:r>
            <a:r>
              <a:rPr sz="1300" dirty="0">
                <a:latin typeface="Calibri"/>
                <a:cs typeface="Calibri"/>
              </a:rPr>
              <a:t>it </a:t>
            </a:r>
            <a:r>
              <a:rPr sz="1300" spc="-15" dirty="0">
                <a:latin typeface="Calibri"/>
                <a:cs typeface="Calibri"/>
              </a:rPr>
              <a:t>stays</a:t>
            </a:r>
            <a:r>
              <a:rPr sz="1300" spc="-5" dirty="0">
                <a:latin typeface="Calibri"/>
                <a:cs typeface="Calibri"/>
              </a:rPr>
              <a:t> there</a:t>
            </a:r>
            <a:endParaRPr sz="1300">
              <a:latin typeface="Calibri"/>
              <a:cs typeface="Calibri"/>
            </a:endParaRPr>
          </a:p>
          <a:p>
            <a:pPr marL="240665" marR="5080" lvl="1" indent="-114300">
              <a:lnSpc>
                <a:spcPts val="1510"/>
              </a:lnSpc>
              <a:spcBef>
                <a:spcPts val="114"/>
              </a:spcBef>
              <a:buChar char="•"/>
              <a:tabLst>
                <a:tab pos="241300" algn="l"/>
              </a:tabLst>
            </a:pPr>
            <a:r>
              <a:rPr sz="1300" spc="-15" dirty="0">
                <a:latin typeface="Calibri"/>
                <a:cs typeface="Calibri"/>
              </a:rPr>
              <a:t>Even </a:t>
            </a:r>
            <a:r>
              <a:rPr sz="1300" dirty="0">
                <a:latin typeface="Calibri"/>
                <a:cs typeface="Calibri"/>
              </a:rPr>
              <a:t>if </a:t>
            </a:r>
            <a:r>
              <a:rPr sz="1300" spc="-5" dirty="0">
                <a:latin typeface="Calibri"/>
                <a:cs typeface="Calibri"/>
              </a:rPr>
              <a:t>they </a:t>
            </a:r>
            <a:r>
              <a:rPr sz="1300" spc="-10" dirty="0">
                <a:latin typeface="Calibri"/>
                <a:cs typeface="Calibri"/>
              </a:rPr>
              <a:t>are </a:t>
            </a:r>
            <a:r>
              <a:rPr sz="1300" dirty="0">
                <a:latin typeface="Calibri"/>
                <a:cs typeface="Calibri"/>
              </a:rPr>
              <a:t>able </a:t>
            </a:r>
            <a:r>
              <a:rPr sz="1300" spc="-10" dirty="0">
                <a:latin typeface="Calibri"/>
                <a:cs typeface="Calibri"/>
              </a:rPr>
              <a:t>to </a:t>
            </a:r>
            <a:r>
              <a:rPr sz="1300" spc="-5" dirty="0">
                <a:latin typeface="Calibri"/>
                <a:cs typeface="Calibri"/>
              </a:rPr>
              <a:t>escape, </a:t>
            </a:r>
            <a:r>
              <a:rPr sz="1300" dirty="0">
                <a:latin typeface="Calibri"/>
                <a:cs typeface="Calibri"/>
              </a:rPr>
              <a:t>their </a:t>
            </a:r>
            <a:r>
              <a:rPr sz="1300" spc="-15" dirty="0">
                <a:latin typeface="Calibri"/>
                <a:cs typeface="Calibri"/>
              </a:rPr>
              <a:t>traffickers </a:t>
            </a:r>
            <a:r>
              <a:rPr sz="1300" dirty="0">
                <a:latin typeface="Calibri"/>
                <a:cs typeface="Calibri"/>
              </a:rPr>
              <a:t>will </a:t>
            </a:r>
            <a:r>
              <a:rPr sz="1300" spc="-5" dirty="0">
                <a:latin typeface="Calibri"/>
                <a:cs typeface="Calibri"/>
              </a:rPr>
              <a:t>hold images that </a:t>
            </a:r>
            <a:r>
              <a:rPr sz="1300" spc="-10" dirty="0">
                <a:latin typeface="Calibri"/>
                <a:cs typeface="Calibri"/>
              </a:rPr>
              <a:t>are </a:t>
            </a:r>
            <a:r>
              <a:rPr sz="1300" spc="-5" dirty="0">
                <a:latin typeface="Calibri"/>
                <a:cs typeface="Calibri"/>
              </a:rPr>
              <a:t>on </a:t>
            </a:r>
            <a:r>
              <a:rPr sz="1300" dirty="0">
                <a:latin typeface="Calibri"/>
                <a:cs typeface="Calibri"/>
              </a:rPr>
              <a:t>the </a:t>
            </a:r>
            <a:r>
              <a:rPr sz="1300" spc="-10" dirty="0">
                <a:latin typeface="Calibri"/>
                <a:cs typeface="Calibri"/>
              </a:rPr>
              <a:t>internet over  </a:t>
            </a:r>
            <a:r>
              <a:rPr sz="1300" dirty="0">
                <a:latin typeface="Calibri"/>
                <a:cs typeface="Calibri"/>
              </a:rPr>
              <a:t>their</a:t>
            </a:r>
            <a:r>
              <a:rPr sz="1300" spc="-1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heads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8200" y="645514"/>
            <a:ext cx="3785870" cy="982980"/>
          </a:xfrm>
          <a:custGeom>
            <a:avLst/>
            <a:gdLst/>
            <a:ahLst/>
            <a:cxnLst/>
            <a:rect l="l" t="t" r="r" b="b"/>
            <a:pathLst>
              <a:path w="3785870" h="982980">
                <a:moveTo>
                  <a:pt x="3621887" y="0"/>
                </a:moveTo>
                <a:lnTo>
                  <a:pt x="163728" y="0"/>
                </a:lnTo>
                <a:lnTo>
                  <a:pt x="120203" y="5848"/>
                </a:lnTo>
                <a:lnTo>
                  <a:pt x="81091" y="22353"/>
                </a:lnTo>
                <a:lnTo>
                  <a:pt x="47955" y="47955"/>
                </a:lnTo>
                <a:lnTo>
                  <a:pt x="22353" y="81091"/>
                </a:lnTo>
                <a:lnTo>
                  <a:pt x="5848" y="120203"/>
                </a:lnTo>
                <a:lnTo>
                  <a:pt x="0" y="163728"/>
                </a:lnTo>
                <a:lnTo>
                  <a:pt x="0" y="818641"/>
                </a:lnTo>
                <a:lnTo>
                  <a:pt x="5848" y="862167"/>
                </a:lnTo>
                <a:lnTo>
                  <a:pt x="22353" y="901278"/>
                </a:lnTo>
                <a:lnTo>
                  <a:pt x="47955" y="934415"/>
                </a:lnTo>
                <a:lnTo>
                  <a:pt x="81091" y="960016"/>
                </a:lnTo>
                <a:lnTo>
                  <a:pt x="120203" y="976521"/>
                </a:lnTo>
                <a:lnTo>
                  <a:pt x="163728" y="982370"/>
                </a:lnTo>
                <a:lnTo>
                  <a:pt x="3621887" y="982370"/>
                </a:lnTo>
                <a:lnTo>
                  <a:pt x="3665412" y="976521"/>
                </a:lnTo>
                <a:lnTo>
                  <a:pt x="3704524" y="960016"/>
                </a:lnTo>
                <a:lnTo>
                  <a:pt x="3737660" y="934415"/>
                </a:lnTo>
                <a:lnTo>
                  <a:pt x="3763262" y="901278"/>
                </a:lnTo>
                <a:lnTo>
                  <a:pt x="3779767" y="862167"/>
                </a:lnTo>
                <a:lnTo>
                  <a:pt x="3785616" y="818641"/>
                </a:lnTo>
                <a:lnTo>
                  <a:pt x="3785616" y="163728"/>
                </a:lnTo>
                <a:lnTo>
                  <a:pt x="3779767" y="120203"/>
                </a:lnTo>
                <a:lnTo>
                  <a:pt x="3763262" y="81091"/>
                </a:lnTo>
                <a:lnTo>
                  <a:pt x="3737660" y="47955"/>
                </a:lnTo>
                <a:lnTo>
                  <a:pt x="3704524" y="22353"/>
                </a:lnTo>
                <a:lnTo>
                  <a:pt x="3665412" y="5848"/>
                </a:lnTo>
                <a:lnTo>
                  <a:pt x="3621887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645509"/>
            <a:ext cx="3783965" cy="982344"/>
          </a:xfrm>
          <a:custGeom>
            <a:avLst/>
            <a:gdLst/>
            <a:ahLst/>
            <a:cxnLst/>
            <a:rect l="l" t="t" r="r" b="b"/>
            <a:pathLst>
              <a:path w="3783965" h="982344">
                <a:moveTo>
                  <a:pt x="0" y="163649"/>
                </a:moveTo>
                <a:lnTo>
                  <a:pt x="5845" y="120145"/>
                </a:lnTo>
                <a:lnTo>
                  <a:pt x="22342" y="81052"/>
                </a:lnTo>
                <a:lnTo>
                  <a:pt x="47931" y="47931"/>
                </a:lnTo>
                <a:lnTo>
                  <a:pt x="81052" y="22342"/>
                </a:lnTo>
                <a:lnTo>
                  <a:pt x="120144" y="5845"/>
                </a:lnTo>
                <a:lnTo>
                  <a:pt x="163649" y="0"/>
                </a:lnTo>
                <a:lnTo>
                  <a:pt x="3620035" y="0"/>
                </a:lnTo>
                <a:lnTo>
                  <a:pt x="3663540" y="5845"/>
                </a:lnTo>
                <a:lnTo>
                  <a:pt x="3702632" y="22342"/>
                </a:lnTo>
                <a:lnTo>
                  <a:pt x="3735753" y="47931"/>
                </a:lnTo>
                <a:lnTo>
                  <a:pt x="3761342" y="81052"/>
                </a:lnTo>
                <a:lnTo>
                  <a:pt x="3777839" y="120145"/>
                </a:lnTo>
                <a:lnTo>
                  <a:pt x="3783685" y="163649"/>
                </a:lnTo>
                <a:lnTo>
                  <a:pt x="3783685" y="818231"/>
                </a:lnTo>
                <a:lnTo>
                  <a:pt x="3777839" y="861735"/>
                </a:lnTo>
                <a:lnTo>
                  <a:pt x="3761342" y="900828"/>
                </a:lnTo>
                <a:lnTo>
                  <a:pt x="3735753" y="933949"/>
                </a:lnTo>
                <a:lnTo>
                  <a:pt x="3702632" y="959538"/>
                </a:lnTo>
                <a:lnTo>
                  <a:pt x="3663540" y="976035"/>
                </a:lnTo>
                <a:lnTo>
                  <a:pt x="3620035" y="981880"/>
                </a:lnTo>
                <a:lnTo>
                  <a:pt x="163649" y="981880"/>
                </a:lnTo>
                <a:lnTo>
                  <a:pt x="120144" y="976035"/>
                </a:lnTo>
                <a:lnTo>
                  <a:pt x="81052" y="959538"/>
                </a:lnTo>
                <a:lnTo>
                  <a:pt x="47931" y="933949"/>
                </a:lnTo>
                <a:lnTo>
                  <a:pt x="22342" y="900828"/>
                </a:lnTo>
                <a:lnTo>
                  <a:pt x="5845" y="861735"/>
                </a:lnTo>
                <a:lnTo>
                  <a:pt x="0" y="818231"/>
                </a:lnTo>
                <a:lnTo>
                  <a:pt x="0" y="163649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64621" y="863091"/>
            <a:ext cx="3133725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20675" marR="5080" indent="-308610">
              <a:lnSpc>
                <a:spcPts val="1800"/>
              </a:lnSpc>
              <a:spcBef>
                <a:spcPts val="260"/>
              </a:spcBef>
            </a:pPr>
            <a:r>
              <a:rPr sz="1600" b="0" spc="-15" dirty="0">
                <a:latin typeface="Calibri"/>
                <a:cs typeface="Calibri"/>
              </a:rPr>
              <a:t>Pornography </a:t>
            </a:r>
            <a:r>
              <a:rPr sz="1600" b="0" spc="-5" dirty="0">
                <a:latin typeface="Calibri"/>
                <a:cs typeface="Calibri"/>
              </a:rPr>
              <a:t>can </a:t>
            </a:r>
            <a:r>
              <a:rPr sz="1600" b="0" dirty="0">
                <a:latin typeface="Calibri"/>
                <a:cs typeface="Calibri"/>
              </a:rPr>
              <a:t>be used as a </a:t>
            </a:r>
            <a:r>
              <a:rPr sz="1600" b="0" spc="-10" dirty="0">
                <a:latin typeface="Calibri"/>
                <a:cs typeface="Calibri"/>
              </a:rPr>
              <a:t>form </a:t>
            </a:r>
            <a:r>
              <a:rPr sz="1600" b="0" dirty="0">
                <a:latin typeface="Calibri"/>
                <a:cs typeface="Calibri"/>
              </a:rPr>
              <a:t>of  </a:t>
            </a:r>
            <a:r>
              <a:rPr sz="1600" b="0" spc="-15" dirty="0">
                <a:latin typeface="Calibri"/>
                <a:cs typeface="Calibri"/>
              </a:rPr>
              <a:t>control </a:t>
            </a:r>
            <a:r>
              <a:rPr sz="1600" b="0" spc="-10" dirty="0">
                <a:latin typeface="Calibri"/>
                <a:cs typeface="Calibri"/>
              </a:rPr>
              <a:t>over </a:t>
            </a:r>
            <a:r>
              <a:rPr sz="1600" b="0" spc="-15" dirty="0">
                <a:latin typeface="Calibri"/>
                <a:cs typeface="Calibri"/>
              </a:rPr>
              <a:t>trafficked</a:t>
            </a:r>
            <a:r>
              <a:rPr sz="1600" b="0" dirty="0">
                <a:latin typeface="Calibri"/>
                <a:cs typeface="Calibri"/>
              </a:rPr>
              <a:t> </a:t>
            </a:r>
            <a:r>
              <a:rPr sz="1600" b="0" spc="-10" dirty="0">
                <a:latin typeface="Calibri"/>
                <a:cs typeface="Calibri"/>
              </a:rPr>
              <a:t>women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23814" y="1775249"/>
            <a:ext cx="6730365" cy="786130"/>
          </a:xfrm>
          <a:custGeom>
            <a:avLst/>
            <a:gdLst/>
            <a:ahLst/>
            <a:cxnLst/>
            <a:rect l="l" t="t" r="r" b="b"/>
            <a:pathLst>
              <a:path w="6730365" h="786130">
                <a:moveTo>
                  <a:pt x="6598996" y="0"/>
                </a:moveTo>
                <a:lnTo>
                  <a:pt x="0" y="0"/>
                </a:lnTo>
                <a:lnTo>
                  <a:pt x="0" y="785901"/>
                </a:lnTo>
                <a:lnTo>
                  <a:pt x="6598996" y="785901"/>
                </a:lnTo>
                <a:lnTo>
                  <a:pt x="6649981" y="775609"/>
                </a:lnTo>
                <a:lnTo>
                  <a:pt x="6691617" y="747539"/>
                </a:lnTo>
                <a:lnTo>
                  <a:pt x="6719689" y="705903"/>
                </a:lnTo>
                <a:lnTo>
                  <a:pt x="6729983" y="654913"/>
                </a:lnTo>
                <a:lnTo>
                  <a:pt x="6729983" y="130987"/>
                </a:lnTo>
                <a:lnTo>
                  <a:pt x="6719689" y="80002"/>
                </a:lnTo>
                <a:lnTo>
                  <a:pt x="6691617" y="38366"/>
                </a:lnTo>
                <a:lnTo>
                  <a:pt x="6649981" y="10294"/>
                </a:lnTo>
                <a:lnTo>
                  <a:pt x="6598996" y="0"/>
                </a:lnTo>
                <a:close/>
              </a:path>
            </a:pathLst>
          </a:custGeom>
          <a:solidFill>
            <a:srgbClr val="CEDEEC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27246" y="1775250"/>
            <a:ext cx="6726555" cy="786130"/>
          </a:xfrm>
          <a:custGeom>
            <a:avLst/>
            <a:gdLst/>
            <a:ahLst/>
            <a:cxnLst/>
            <a:rect l="l" t="t" r="r" b="b"/>
            <a:pathLst>
              <a:path w="6726555" h="786130">
                <a:moveTo>
                  <a:pt x="6726551" y="130919"/>
                </a:moveTo>
                <a:lnTo>
                  <a:pt x="6726551" y="654585"/>
                </a:lnTo>
                <a:lnTo>
                  <a:pt x="6716263" y="705545"/>
                </a:lnTo>
                <a:lnTo>
                  <a:pt x="6688206" y="747159"/>
                </a:lnTo>
                <a:lnTo>
                  <a:pt x="6646592" y="775216"/>
                </a:lnTo>
                <a:lnTo>
                  <a:pt x="6595632" y="785505"/>
                </a:lnTo>
                <a:lnTo>
                  <a:pt x="0" y="785505"/>
                </a:lnTo>
                <a:lnTo>
                  <a:pt x="0" y="0"/>
                </a:lnTo>
                <a:lnTo>
                  <a:pt x="6595632" y="0"/>
                </a:lnTo>
                <a:lnTo>
                  <a:pt x="6646592" y="10288"/>
                </a:lnTo>
                <a:lnTo>
                  <a:pt x="6688206" y="38345"/>
                </a:lnTo>
                <a:lnTo>
                  <a:pt x="6716263" y="79960"/>
                </a:lnTo>
                <a:lnTo>
                  <a:pt x="6726551" y="130919"/>
                </a:lnTo>
                <a:close/>
              </a:path>
            </a:pathLst>
          </a:custGeom>
          <a:ln w="12693">
            <a:solidFill>
              <a:srgbClr val="CEDE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60646" y="1843023"/>
            <a:ext cx="6538595" cy="6172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6364" marR="77470" indent="-113664">
              <a:lnSpc>
                <a:spcPts val="1390"/>
              </a:lnSpc>
              <a:spcBef>
                <a:spcPts val="285"/>
              </a:spcBef>
              <a:buChar char="•"/>
              <a:tabLst>
                <a:tab pos="127000" algn="l"/>
              </a:tabLst>
            </a:pPr>
            <a:r>
              <a:rPr sz="1300" spc="-5" dirty="0">
                <a:latin typeface="Calibri"/>
                <a:cs typeface="Calibri"/>
              </a:rPr>
              <a:t>The porn industry </a:t>
            </a:r>
            <a:r>
              <a:rPr sz="1300" dirty="0">
                <a:latin typeface="Calibri"/>
                <a:cs typeface="Calibri"/>
              </a:rPr>
              <a:t>is </a:t>
            </a:r>
            <a:r>
              <a:rPr sz="1300" spc="-10" dirty="0">
                <a:latin typeface="Calibri"/>
                <a:cs typeface="Calibri"/>
              </a:rPr>
              <a:t>lucrative, </a:t>
            </a:r>
            <a:r>
              <a:rPr sz="1300" dirty="0">
                <a:latin typeface="Calibri"/>
                <a:cs typeface="Calibri"/>
              </a:rPr>
              <a:t>and the </a:t>
            </a:r>
            <a:r>
              <a:rPr sz="1300" spc="-10" dirty="0">
                <a:latin typeface="Calibri"/>
                <a:cs typeface="Calibri"/>
              </a:rPr>
              <a:t>younger </a:t>
            </a:r>
            <a:r>
              <a:rPr sz="1300" spc="-5" dirty="0">
                <a:latin typeface="Calibri"/>
                <a:cs typeface="Calibri"/>
              </a:rPr>
              <a:t>girls </a:t>
            </a:r>
            <a:r>
              <a:rPr sz="1300" spc="-10" dirty="0">
                <a:latin typeface="Calibri"/>
                <a:cs typeface="Calibri"/>
              </a:rPr>
              <a:t>are </a:t>
            </a:r>
            <a:r>
              <a:rPr sz="1300" dirty="0">
                <a:latin typeface="Calibri"/>
                <a:cs typeface="Calibri"/>
              </a:rPr>
              <a:t>in an </a:t>
            </a:r>
            <a:r>
              <a:rPr sz="1300" spc="-5" dirty="0">
                <a:latin typeface="Calibri"/>
                <a:cs typeface="Calibri"/>
              </a:rPr>
              <a:t>image/video, </a:t>
            </a:r>
            <a:r>
              <a:rPr sz="1300" dirty="0">
                <a:latin typeface="Calibri"/>
                <a:cs typeface="Calibri"/>
              </a:rPr>
              <a:t>the </a:t>
            </a:r>
            <a:r>
              <a:rPr sz="1300" spc="-5" dirty="0">
                <a:latin typeface="Calibri"/>
                <a:cs typeface="Calibri"/>
              </a:rPr>
              <a:t>more </a:t>
            </a:r>
            <a:r>
              <a:rPr sz="1300" spc="-10" dirty="0">
                <a:latin typeface="Calibri"/>
                <a:cs typeface="Calibri"/>
              </a:rPr>
              <a:t>expensive  </a:t>
            </a:r>
            <a:r>
              <a:rPr sz="1300" dirty="0">
                <a:latin typeface="Calibri"/>
                <a:cs typeface="Calibri"/>
              </a:rPr>
              <a:t>the </a:t>
            </a:r>
            <a:r>
              <a:rPr sz="1300" spc="-5" dirty="0">
                <a:latin typeface="Calibri"/>
                <a:cs typeface="Calibri"/>
              </a:rPr>
              <a:t>images </a:t>
            </a:r>
            <a:r>
              <a:rPr sz="1300" spc="-10" dirty="0">
                <a:latin typeface="Calibri"/>
                <a:cs typeface="Calibri"/>
              </a:rPr>
              <a:t>are</a:t>
            </a:r>
            <a:endParaRPr sz="1300">
              <a:latin typeface="Calibri"/>
              <a:cs typeface="Calibri"/>
            </a:endParaRPr>
          </a:p>
          <a:p>
            <a:pPr marL="126364" indent="-113664">
              <a:lnSpc>
                <a:spcPct val="100000"/>
              </a:lnSpc>
              <a:spcBef>
                <a:spcPts val="130"/>
              </a:spcBef>
              <a:buChar char="•"/>
              <a:tabLst>
                <a:tab pos="127000" algn="l"/>
              </a:tabLst>
            </a:pPr>
            <a:r>
              <a:rPr sz="1300" spc="-15" dirty="0">
                <a:latin typeface="Calibri"/>
                <a:cs typeface="Calibri"/>
              </a:rPr>
              <a:t>Transactions for </a:t>
            </a:r>
            <a:r>
              <a:rPr sz="1300" spc="-5" dirty="0">
                <a:latin typeface="Calibri"/>
                <a:cs typeface="Calibri"/>
              </a:rPr>
              <a:t>such images usually happen online, </a:t>
            </a:r>
            <a:r>
              <a:rPr sz="1300" dirty="0">
                <a:latin typeface="Calibri"/>
                <a:cs typeface="Calibri"/>
              </a:rPr>
              <a:t>and </a:t>
            </a:r>
            <a:r>
              <a:rPr sz="1300" spc="-5" dirty="0">
                <a:latin typeface="Calibri"/>
                <a:cs typeface="Calibri"/>
              </a:rPr>
              <a:t>images </a:t>
            </a:r>
            <a:r>
              <a:rPr sz="1300" spc="-10" dirty="0">
                <a:latin typeface="Calibri"/>
                <a:cs typeface="Calibri"/>
              </a:rPr>
              <a:t>are </a:t>
            </a:r>
            <a:r>
              <a:rPr sz="1300" spc="-5" dirty="0">
                <a:latin typeface="Calibri"/>
                <a:cs typeface="Calibri"/>
              </a:rPr>
              <a:t>used </a:t>
            </a:r>
            <a:r>
              <a:rPr sz="1300" spc="-10" dirty="0">
                <a:latin typeface="Calibri"/>
                <a:cs typeface="Calibri"/>
              </a:rPr>
              <a:t>to attract </a:t>
            </a:r>
            <a:r>
              <a:rPr sz="1300" spc="-5" dirty="0">
                <a:latin typeface="Calibri"/>
                <a:cs typeface="Calibri"/>
              </a:rPr>
              <a:t>more</a:t>
            </a:r>
            <a:r>
              <a:rPr sz="1300" spc="120" dirty="0">
                <a:latin typeface="Calibri"/>
                <a:cs typeface="Calibri"/>
              </a:rPr>
              <a:t> </a:t>
            </a:r>
            <a:r>
              <a:rPr sz="1300" spc="-5" dirty="0">
                <a:latin typeface="Calibri"/>
                <a:cs typeface="Calibri"/>
              </a:rPr>
              <a:t>clients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8200" y="1677015"/>
            <a:ext cx="3785870" cy="982980"/>
          </a:xfrm>
          <a:custGeom>
            <a:avLst/>
            <a:gdLst/>
            <a:ahLst/>
            <a:cxnLst/>
            <a:rect l="l" t="t" r="r" b="b"/>
            <a:pathLst>
              <a:path w="3785870" h="982980">
                <a:moveTo>
                  <a:pt x="3621887" y="0"/>
                </a:moveTo>
                <a:lnTo>
                  <a:pt x="163728" y="0"/>
                </a:lnTo>
                <a:lnTo>
                  <a:pt x="120203" y="5848"/>
                </a:lnTo>
                <a:lnTo>
                  <a:pt x="81091" y="22353"/>
                </a:lnTo>
                <a:lnTo>
                  <a:pt x="47955" y="47955"/>
                </a:lnTo>
                <a:lnTo>
                  <a:pt x="22353" y="81091"/>
                </a:lnTo>
                <a:lnTo>
                  <a:pt x="5848" y="120203"/>
                </a:lnTo>
                <a:lnTo>
                  <a:pt x="0" y="163728"/>
                </a:lnTo>
                <a:lnTo>
                  <a:pt x="0" y="818641"/>
                </a:lnTo>
                <a:lnTo>
                  <a:pt x="5848" y="862168"/>
                </a:lnTo>
                <a:lnTo>
                  <a:pt x="22353" y="901281"/>
                </a:lnTo>
                <a:lnTo>
                  <a:pt x="47955" y="934421"/>
                </a:lnTo>
                <a:lnTo>
                  <a:pt x="81091" y="960025"/>
                </a:lnTo>
                <a:lnTo>
                  <a:pt x="120203" y="976533"/>
                </a:lnTo>
                <a:lnTo>
                  <a:pt x="163728" y="982383"/>
                </a:lnTo>
                <a:lnTo>
                  <a:pt x="3621887" y="982383"/>
                </a:lnTo>
                <a:lnTo>
                  <a:pt x="3665412" y="976533"/>
                </a:lnTo>
                <a:lnTo>
                  <a:pt x="3704524" y="960025"/>
                </a:lnTo>
                <a:lnTo>
                  <a:pt x="3737660" y="934421"/>
                </a:lnTo>
                <a:lnTo>
                  <a:pt x="3763262" y="901281"/>
                </a:lnTo>
                <a:lnTo>
                  <a:pt x="3779767" y="862168"/>
                </a:lnTo>
                <a:lnTo>
                  <a:pt x="3785616" y="818641"/>
                </a:lnTo>
                <a:lnTo>
                  <a:pt x="3785616" y="163728"/>
                </a:lnTo>
                <a:lnTo>
                  <a:pt x="3779767" y="120203"/>
                </a:lnTo>
                <a:lnTo>
                  <a:pt x="3763262" y="81091"/>
                </a:lnTo>
                <a:lnTo>
                  <a:pt x="3737660" y="47955"/>
                </a:lnTo>
                <a:lnTo>
                  <a:pt x="3704524" y="22353"/>
                </a:lnTo>
                <a:lnTo>
                  <a:pt x="3665412" y="5848"/>
                </a:lnTo>
                <a:lnTo>
                  <a:pt x="3621887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8200" y="1677010"/>
            <a:ext cx="3783965" cy="982344"/>
          </a:xfrm>
          <a:custGeom>
            <a:avLst/>
            <a:gdLst/>
            <a:ahLst/>
            <a:cxnLst/>
            <a:rect l="l" t="t" r="r" b="b"/>
            <a:pathLst>
              <a:path w="3783965" h="982344">
                <a:moveTo>
                  <a:pt x="0" y="163649"/>
                </a:moveTo>
                <a:lnTo>
                  <a:pt x="5845" y="120145"/>
                </a:lnTo>
                <a:lnTo>
                  <a:pt x="22342" y="81052"/>
                </a:lnTo>
                <a:lnTo>
                  <a:pt x="47931" y="47931"/>
                </a:lnTo>
                <a:lnTo>
                  <a:pt x="81052" y="22342"/>
                </a:lnTo>
                <a:lnTo>
                  <a:pt x="120144" y="5845"/>
                </a:lnTo>
                <a:lnTo>
                  <a:pt x="163649" y="0"/>
                </a:lnTo>
                <a:lnTo>
                  <a:pt x="3620035" y="0"/>
                </a:lnTo>
                <a:lnTo>
                  <a:pt x="3663540" y="5845"/>
                </a:lnTo>
                <a:lnTo>
                  <a:pt x="3702632" y="22342"/>
                </a:lnTo>
                <a:lnTo>
                  <a:pt x="3735753" y="47931"/>
                </a:lnTo>
                <a:lnTo>
                  <a:pt x="3761342" y="81052"/>
                </a:lnTo>
                <a:lnTo>
                  <a:pt x="3777839" y="120145"/>
                </a:lnTo>
                <a:lnTo>
                  <a:pt x="3783685" y="163649"/>
                </a:lnTo>
                <a:lnTo>
                  <a:pt x="3783685" y="818231"/>
                </a:lnTo>
                <a:lnTo>
                  <a:pt x="3777839" y="861735"/>
                </a:lnTo>
                <a:lnTo>
                  <a:pt x="3761342" y="900828"/>
                </a:lnTo>
                <a:lnTo>
                  <a:pt x="3735753" y="933949"/>
                </a:lnTo>
                <a:lnTo>
                  <a:pt x="3702632" y="959538"/>
                </a:lnTo>
                <a:lnTo>
                  <a:pt x="3663540" y="976035"/>
                </a:lnTo>
                <a:lnTo>
                  <a:pt x="3620035" y="981880"/>
                </a:lnTo>
                <a:lnTo>
                  <a:pt x="163649" y="981880"/>
                </a:lnTo>
                <a:lnTo>
                  <a:pt x="120144" y="976035"/>
                </a:lnTo>
                <a:lnTo>
                  <a:pt x="81052" y="959538"/>
                </a:lnTo>
                <a:lnTo>
                  <a:pt x="47931" y="933949"/>
                </a:lnTo>
                <a:lnTo>
                  <a:pt x="22342" y="900828"/>
                </a:lnTo>
                <a:lnTo>
                  <a:pt x="5845" y="861735"/>
                </a:lnTo>
                <a:lnTo>
                  <a:pt x="0" y="818231"/>
                </a:lnTo>
                <a:lnTo>
                  <a:pt x="0" y="163649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16901" y="1893315"/>
            <a:ext cx="3228340" cy="4978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071880" marR="5080" indent="-1059815">
              <a:lnSpc>
                <a:spcPts val="1800"/>
              </a:lnSpc>
              <a:spcBef>
                <a:spcPts val="260"/>
              </a:spcBef>
            </a:pP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Traffickers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for greater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financial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gain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8200" y="2708517"/>
            <a:ext cx="3785870" cy="982980"/>
          </a:xfrm>
          <a:custGeom>
            <a:avLst/>
            <a:gdLst/>
            <a:ahLst/>
            <a:cxnLst/>
            <a:rect l="l" t="t" r="r" b="b"/>
            <a:pathLst>
              <a:path w="3785870" h="982979">
                <a:moveTo>
                  <a:pt x="3621887" y="0"/>
                </a:moveTo>
                <a:lnTo>
                  <a:pt x="163728" y="0"/>
                </a:lnTo>
                <a:lnTo>
                  <a:pt x="120203" y="5848"/>
                </a:lnTo>
                <a:lnTo>
                  <a:pt x="81091" y="22353"/>
                </a:lnTo>
                <a:lnTo>
                  <a:pt x="47955" y="47955"/>
                </a:lnTo>
                <a:lnTo>
                  <a:pt x="22353" y="81091"/>
                </a:lnTo>
                <a:lnTo>
                  <a:pt x="5848" y="120203"/>
                </a:lnTo>
                <a:lnTo>
                  <a:pt x="0" y="163728"/>
                </a:lnTo>
                <a:lnTo>
                  <a:pt x="0" y="818641"/>
                </a:lnTo>
                <a:lnTo>
                  <a:pt x="5848" y="862167"/>
                </a:lnTo>
                <a:lnTo>
                  <a:pt x="22353" y="901278"/>
                </a:lnTo>
                <a:lnTo>
                  <a:pt x="47955" y="934415"/>
                </a:lnTo>
                <a:lnTo>
                  <a:pt x="81091" y="960016"/>
                </a:lnTo>
                <a:lnTo>
                  <a:pt x="120203" y="976521"/>
                </a:lnTo>
                <a:lnTo>
                  <a:pt x="163728" y="982370"/>
                </a:lnTo>
                <a:lnTo>
                  <a:pt x="3621887" y="982370"/>
                </a:lnTo>
                <a:lnTo>
                  <a:pt x="3665412" y="976521"/>
                </a:lnTo>
                <a:lnTo>
                  <a:pt x="3704524" y="960016"/>
                </a:lnTo>
                <a:lnTo>
                  <a:pt x="3737660" y="934415"/>
                </a:lnTo>
                <a:lnTo>
                  <a:pt x="3763262" y="901278"/>
                </a:lnTo>
                <a:lnTo>
                  <a:pt x="3779767" y="862167"/>
                </a:lnTo>
                <a:lnTo>
                  <a:pt x="3785616" y="818641"/>
                </a:lnTo>
                <a:lnTo>
                  <a:pt x="3785616" y="163728"/>
                </a:lnTo>
                <a:lnTo>
                  <a:pt x="3779767" y="120203"/>
                </a:lnTo>
                <a:lnTo>
                  <a:pt x="3763262" y="81091"/>
                </a:lnTo>
                <a:lnTo>
                  <a:pt x="3737660" y="47955"/>
                </a:lnTo>
                <a:lnTo>
                  <a:pt x="3704524" y="22353"/>
                </a:lnTo>
                <a:lnTo>
                  <a:pt x="3665412" y="5848"/>
                </a:lnTo>
                <a:lnTo>
                  <a:pt x="3621887" y="0"/>
                </a:lnTo>
                <a:close/>
              </a:path>
            </a:pathLst>
          </a:custGeom>
          <a:solidFill>
            <a:srgbClr val="7C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200" y="2708512"/>
            <a:ext cx="3783965" cy="982344"/>
          </a:xfrm>
          <a:custGeom>
            <a:avLst/>
            <a:gdLst/>
            <a:ahLst/>
            <a:cxnLst/>
            <a:rect l="l" t="t" r="r" b="b"/>
            <a:pathLst>
              <a:path w="3783965" h="982345">
                <a:moveTo>
                  <a:pt x="0" y="163649"/>
                </a:moveTo>
                <a:lnTo>
                  <a:pt x="5845" y="120145"/>
                </a:lnTo>
                <a:lnTo>
                  <a:pt x="22342" y="81052"/>
                </a:lnTo>
                <a:lnTo>
                  <a:pt x="47931" y="47931"/>
                </a:lnTo>
                <a:lnTo>
                  <a:pt x="81052" y="22342"/>
                </a:lnTo>
                <a:lnTo>
                  <a:pt x="120144" y="5845"/>
                </a:lnTo>
                <a:lnTo>
                  <a:pt x="163649" y="0"/>
                </a:lnTo>
                <a:lnTo>
                  <a:pt x="3620035" y="0"/>
                </a:lnTo>
                <a:lnTo>
                  <a:pt x="3663540" y="5845"/>
                </a:lnTo>
                <a:lnTo>
                  <a:pt x="3702632" y="22342"/>
                </a:lnTo>
                <a:lnTo>
                  <a:pt x="3735753" y="47931"/>
                </a:lnTo>
                <a:lnTo>
                  <a:pt x="3761342" y="81052"/>
                </a:lnTo>
                <a:lnTo>
                  <a:pt x="3777839" y="120145"/>
                </a:lnTo>
                <a:lnTo>
                  <a:pt x="3783685" y="163649"/>
                </a:lnTo>
                <a:lnTo>
                  <a:pt x="3783685" y="818231"/>
                </a:lnTo>
                <a:lnTo>
                  <a:pt x="3777839" y="861735"/>
                </a:lnTo>
                <a:lnTo>
                  <a:pt x="3761342" y="900828"/>
                </a:lnTo>
                <a:lnTo>
                  <a:pt x="3735753" y="933949"/>
                </a:lnTo>
                <a:lnTo>
                  <a:pt x="3702632" y="959538"/>
                </a:lnTo>
                <a:lnTo>
                  <a:pt x="3663540" y="976035"/>
                </a:lnTo>
                <a:lnTo>
                  <a:pt x="3620035" y="981880"/>
                </a:lnTo>
                <a:lnTo>
                  <a:pt x="163649" y="981880"/>
                </a:lnTo>
                <a:lnTo>
                  <a:pt x="120144" y="976035"/>
                </a:lnTo>
                <a:lnTo>
                  <a:pt x="81052" y="959538"/>
                </a:lnTo>
                <a:lnTo>
                  <a:pt x="47931" y="933949"/>
                </a:lnTo>
                <a:lnTo>
                  <a:pt x="22342" y="900828"/>
                </a:lnTo>
                <a:lnTo>
                  <a:pt x="5845" y="861735"/>
                </a:lnTo>
                <a:lnTo>
                  <a:pt x="0" y="818231"/>
                </a:lnTo>
                <a:lnTo>
                  <a:pt x="0" y="163649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8200" y="3740019"/>
            <a:ext cx="3785870" cy="982980"/>
          </a:xfrm>
          <a:custGeom>
            <a:avLst/>
            <a:gdLst/>
            <a:ahLst/>
            <a:cxnLst/>
            <a:rect l="l" t="t" r="r" b="b"/>
            <a:pathLst>
              <a:path w="3785870" h="982979">
                <a:moveTo>
                  <a:pt x="3621887" y="0"/>
                </a:moveTo>
                <a:lnTo>
                  <a:pt x="163728" y="0"/>
                </a:lnTo>
                <a:lnTo>
                  <a:pt x="120203" y="5848"/>
                </a:lnTo>
                <a:lnTo>
                  <a:pt x="81091" y="22353"/>
                </a:lnTo>
                <a:lnTo>
                  <a:pt x="47955" y="47955"/>
                </a:lnTo>
                <a:lnTo>
                  <a:pt x="22353" y="81091"/>
                </a:lnTo>
                <a:lnTo>
                  <a:pt x="5848" y="120203"/>
                </a:lnTo>
                <a:lnTo>
                  <a:pt x="0" y="163728"/>
                </a:lnTo>
                <a:lnTo>
                  <a:pt x="0" y="818642"/>
                </a:lnTo>
                <a:lnTo>
                  <a:pt x="5848" y="862172"/>
                </a:lnTo>
                <a:lnTo>
                  <a:pt x="22353" y="901287"/>
                </a:lnTo>
                <a:lnTo>
                  <a:pt x="47955" y="934426"/>
                </a:lnTo>
                <a:lnTo>
                  <a:pt x="81091" y="960028"/>
                </a:lnTo>
                <a:lnTo>
                  <a:pt x="120203" y="976534"/>
                </a:lnTo>
                <a:lnTo>
                  <a:pt x="163728" y="982383"/>
                </a:lnTo>
                <a:lnTo>
                  <a:pt x="3621887" y="982383"/>
                </a:lnTo>
                <a:lnTo>
                  <a:pt x="3665412" y="976534"/>
                </a:lnTo>
                <a:lnTo>
                  <a:pt x="3704524" y="960028"/>
                </a:lnTo>
                <a:lnTo>
                  <a:pt x="3737660" y="934426"/>
                </a:lnTo>
                <a:lnTo>
                  <a:pt x="3763262" y="901287"/>
                </a:lnTo>
                <a:lnTo>
                  <a:pt x="3779767" y="862172"/>
                </a:lnTo>
                <a:lnTo>
                  <a:pt x="3785616" y="818642"/>
                </a:lnTo>
                <a:lnTo>
                  <a:pt x="3785616" y="163728"/>
                </a:lnTo>
                <a:lnTo>
                  <a:pt x="3779767" y="120203"/>
                </a:lnTo>
                <a:lnTo>
                  <a:pt x="3763262" y="81091"/>
                </a:lnTo>
                <a:lnTo>
                  <a:pt x="3737660" y="47955"/>
                </a:lnTo>
                <a:lnTo>
                  <a:pt x="3704524" y="22353"/>
                </a:lnTo>
                <a:lnTo>
                  <a:pt x="3665412" y="5848"/>
                </a:lnTo>
                <a:lnTo>
                  <a:pt x="3621887" y="0"/>
                </a:lnTo>
                <a:close/>
              </a:path>
            </a:pathLst>
          </a:custGeom>
          <a:solidFill>
            <a:srgbClr val="C949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8200" y="3740015"/>
            <a:ext cx="3783965" cy="982344"/>
          </a:xfrm>
          <a:custGeom>
            <a:avLst/>
            <a:gdLst/>
            <a:ahLst/>
            <a:cxnLst/>
            <a:rect l="l" t="t" r="r" b="b"/>
            <a:pathLst>
              <a:path w="3783965" h="982345">
                <a:moveTo>
                  <a:pt x="0" y="163649"/>
                </a:moveTo>
                <a:lnTo>
                  <a:pt x="5845" y="120145"/>
                </a:lnTo>
                <a:lnTo>
                  <a:pt x="22342" y="81052"/>
                </a:lnTo>
                <a:lnTo>
                  <a:pt x="47931" y="47931"/>
                </a:lnTo>
                <a:lnTo>
                  <a:pt x="81052" y="22342"/>
                </a:lnTo>
                <a:lnTo>
                  <a:pt x="120144" y="5845"/>
                </a:lnTo>
                <a:lnTo>
                  <a:pt x="163649" y="0"/>
                </a:lnTo>
                <a:lnTo>
                  <a:pt x="3620035" y="0"/>
                </a:lnTo>
                <a:lnTo>
                  <a:pt x="3663540" y="5845"/>
                </a:lnTo>
                <a:lnTo>
                  <a:pt x="3702632" y="22342"/>
                </a:lnTo>
                <a:lnTo>
                  <a:pt x="3735753" y="47931"/>
                </a:lnTo>
                <a:lnTo>
                  <a:pt x="3761342" y="81052"/>
                </a:lnTo>
                <a:lnTo>
                  <a:pt x="3777839" y="120145"/>
                </a:lnTo>
                <a:lnTo>
                  <a:pt x="3783685" y="163649"/>
                </a:lnTo>
                <a:lnTo>
                  <a:pt x="3783685" y="818231"/>
                </a:lnTo>
                <a:lnTo>
                  <a:pt x="3777839" y="861735"/>
                </a:lnTo>
                <a:lnTo>
                  <a:pt x="3761342" y="900828"/>
                </a:lnTo>
                <a:lnTo>
                  <a:pt x="3735753" y="933949"/>
                </a:lnTo>
                <a:lnTo>
                  <a:pt x="3702632" y="959538"/>
                </a:lnTo>
                <a:lnTo>
                  <a:pt x="3663540" y="976035"/>
                </a:lnTo>
                <a:lnTo>
                  <a:pt x="3620035" y="981880"/>
                </a:lnTo>
                <a:lnTo>
                  <a:pt x="163649" y="981880"/>
                </a:lnTo>
                <a:lnTo>
                  <a:pt x="120144" y="976035"/>
                </a:lnTo>
                <a:lnTo>
                  <a:pt x="81052" y="959538"/>
                </a:lnTo>
                <a:lnTo>
                  <a:pt x="47931" y="933949"/>
                </a:lnTo>
                <a:lnTo>
                  <a:pt x="22342" y="900828"/>
                </a:lnTo>
                <a:lnTo>
                  <a:pt x="5845" y="861735"/>
                </a:lnTo>
                <a:lnTo>
                  <a:pt x="0" y="818231"/>
                </a:lnTo>
                <a:lnTo>
                  <a:pt x="0" y="163649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04220" y="2813811"/>
            <a:ext cx="3453765" cy="164083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1590" marR="12700" algn="ctr">
              <a:lnSpc>
                <a:spcPct val="91300"/>
              </a:lnSpc>
              <a:spcBef>
                <a:spcPts val="265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also be used 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means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“advertisement”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where sex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buyers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can  view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trafficked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for rent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or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sale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12065" marR="5080" algn="ctr">
              <a:lnSpc>
                <a:spcPts val="1800"/>
              </a:lnSpc>
              <a:spcBef>
                <a:spcPts val="1550"/>
              </a:spcBef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Sex buyers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can remain anonymous on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internet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3"/>
            <a:ext cx="71520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latin typeface="Calibri Light"/>
                <a:cs typeface="Calibri Light"/>
              </a:rPr>
              <a:t>Social </a:t>
            </a:r>
            <a:r>
              <a:rPr sz="4400" spc="-5" dirty="0">
                <a:latin typeface="Calibri Light"/>
                <a:cs typeface="Calibri Light"/>
              </a:rPr>
              <a:t>Media </a:t>
            </a:r>
            <a:r>
              <a:rPr sz="4400" dirty="0">
                <a:latin typeface="Calibri Light"/>
                <a:cs typeface="Calibri Light"/>
              </a:rPr>
              <a:t>&amp; </a:t>
            </a:r>
            <a:r>
              <a:rPr sz="4400" spc="-10" dirty="0">
                <a:latin typeface="Calibri Light"/>
                <a:cs typeface="Calibri Light"/>
              </a:rPr>
              <a:t>Message </a:t>
            </a:r>
            <a:r>
              <a:rPr sz="4400" spc="-15" dirty="0">
                <a:latin typeface="Calibri Light"/>
                <a:cs typeface="Calibri Light"/>
              </a:rPr>
              <a:t>Boards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2072054"/>
            <a:ext cx="10515600" cy="915035"/>
          </a:xfrm>
          <a:custGeom>
            <a:avLst/>
            <a:gdLst/>
            <a:ahLst/>
            <a:cxnLst/>
            <a:rect l="l" t="t" r="r" b="b"/>
            <a:pathLst>
              <a:path w="10515600" h="915035">
                <a:moveTo>
                  <a:pt x="10363111" y="0"/>
                </a:moveTo>
                <a:lnTo>
                  <a:pt x="152488" y="0"/>
                </a:lnTo>
                <a:lnTo>
                  <a:pt x="104291" y="7774"/>
                </a:lnTo>
                <a:lnTo>
                  <a:pt x="62432" y="29422"/>
                </a:lnTo>
                <a:lnTo>
                  <a:pt x="29422" y="62432"/>
                </a:lnTo>
                <a:lnTo>
                  <a:pt x="7774" y="104291"/>
                </a:lnTo>
                <a:lnTo>
                  <a:pt x="0" y="152488"/>
                </a:lnTo>
                <a:lnTo>
                  <a:pt x="0" y="762444"/>
                </a:lnTo>
                <a:lnTo>
                  <a:pt x="7774" y="810646"/>
                </a:lnTo>
                <a:lnTo>
                  <a:pt x="29422" y="852506"/>
                </a:lnTo>
                <a:lnTo>
                  <a:pt x="62432" y="885514"/>
                </a:lnTo>
                <a:lnTo>
                  <a:pt x="104291" y="907160"/>
                </a:lnTo>
                <a:lnTo>
                  <a:pt x="152488" y="914933"/>
                </a:lnTo>
                <a:lnTo>
                  <a:pt x="10363111" y="914933"/>
                </a:lnTo>
                <a:lnTo>
                  <a:pt x="10411308" y="907160"/>
                </a:lnTo>
                <a:lnTo>
                  <a:pt x="10453167" y="885514"/>
                </a:lnTo>
                <a:lnTo>
                  <a:pt x="10486177" y="852506"/>
                </a:lnTo>
                <a:lnTo>
                  <a:pt x="10507825" y="810646"/>
                </a:lnTo>
                <a:lnTo>
                  <a:pt x="10515600" y="762444"/>
                </a:lnTo>
                <a:lnTo>
                  <a:pt x="10515600" y="152488"/>
                </a:lnTo>
                <a:lnTo>
                  <a:pt x="10507825" y="104291"/>
                </a:lnTo>
                <a:lnTo>
                  <a:pt x="10486177" y="62432"/>
                </a:lnTo>
                <a:lnTo>
                  <a:pt x="10453167" y="29422"/>
                </a:lnTo>
                <a:lnTo>
                  <a:pt x="10411308" y="7774"/>
                </a:lnTo>
                <a:lnTo>
                  <a:pt x="10363111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2072053"/>
            <a:ext cx="10510520" cy="915035"/>
          </a:xfrm>
          <a:custGeom>
            <a:avLst/>
            <a:gdLst/>
            <a:ahLst/>
            <a:cxnLst/>
            <a:rect l="l" t="t" r="r" b="b"/>
            <a:pathLst>
              <a:path w="10510520" h="915035">
                <a:moveTo>
                  <a:pt x="0" y="152412"/>
                </a:moveTo>
                <a:lnTo>
                  <a:pt x="7770" y="104238"/>
                </a:lnTo>
                <a:lnTo>
                  <a:pt x="29406" y="62399"/>
                </a:lnTo>
                <a:lnTo>
                  <a:pt x="62399" y="29406"/>
                </a:lnTo>
                <a:lnTo>
                  <a:pt x="104238" y="7770"/>
                </a:lnTo>
                <a:lnTo>
                  <a:pt x="152412" y="0"/>
                </a:lnTo>
                <a:lnTo>
                  <a:pt x="10357825" y="0"/>
                </a:lnTo>
                <a:lnTo>
                  <a:pt x="10405999" y="7770"/>
                </a:lnTo>
                <a:lnTo>
                  <a:pt x="10447837" y="29406"/>
                </a:lnTo>
                <a:lnTo>
                  <a:pt x="10480830" y="62399"/>
                </a:lnTo>
                <a:lnTo>
                  <a:pt x="10502467" y="104238"/>
                </a:lnTo>
                <a:lnTo>
                  <a:pt x="10510237" y="152412"/>
                </a:lnTo>
                <a:lnTo>
                  <a:pt x="10510237" y="762061"/>
                </a:lnTo>
                <a:lnTo>
                  <a:pt x="10502467" y="810235"/>
                </a:lnTo>
                <a:lnTo>
                  <a:pt x="10480830" y="852073"/>
                </a:lnTo>
                <a:lnTo>
                  <a:pt x="10447837" y="885066"/>
                </a:lnTo>
                <a:lnTo>
                  <a:pt x="10405999" y="906703"/>
                </a:lnTo>
                <a:lnTo>
                  <a:pt x="10357825" y="914473"/>
                </a:lnTo>
                <a:lnTo>
                  <a:pt x="152412" y="914473"/>
                </a:lnTo>
                <a:lnTo>
                  <a:pt x="104238" y="906703"/>
                </a:lnTo>
                <a:lnTo>
                  <a:pt x="62399" y="885066"/>
                </a:lnTo>
                <a:lnTo>
                  <a:pt x="29406" y="852073"/>
                </a:lnTo>
                <a:lnTo>
                  <a:pt x="7770" y="810235"/>
                </a:lnTo>
                <a:lnTo>
                  <a:pt x="0" y="762061"/>
                </a:lnTo>
                <a:lnTo>
                  <a:pt x="0" y="152412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3053233"/>
            <a:ext cx="10515600" cy="915035"/>
          </a:xfrm>
          <a:custGeom>
            <a:avLst/>
            <a:gdLst/>
            <a:ahLst/>
            <a:cxnLst/>
            <a:rect l="l" t="t" r="r" b="b"/>
            <a:pathLst>
              <a:path w="10515600" h="915035">
                <a:moveTo>
                  <a:pt x="10363111" y="0"/>
                </a:moveTo>
                <a:lnTo>
                  <a:pt x="152488" y="0"/>
                </a:lnTo>
                <a:lnTo>
                  <a:pt x="104291" y="7774"/>
                </a:lnTo>
                <a:lnTo>
                  <a:pt x="62432" y="29422"/>
                </a:lnTo>
                <a:lnTo>
                  <a:pt x="29422" y="62432"/>
                </a:lnTo>
                <a:lnTo>
                  <a:pt x="7774" y="104291"/>
                </a:lnTo>
                <a:lnTo>
                  <a:pt x="0" y="152488"/>
                </a:lnTo>
                <a:lnTo>
                  <a:pt x="0" y="762444"/>
                </a:lnTo>
                <a:lnTo>
                  <a:pt x="7774" y="810647"/>
                </a:lnTo>
                <a:lnTo>
                  <a:pt x="29422" y="852510"/>
                </a:lnTo>
                <a:lnTo>
                  <a:pt x="62432" y="885522"/>
                </a:lnTo>
                <a:lnTo>
                  <a:pt x="104291" y="907171"/>
                </a:lnTo>
                <a:lnTo>
                  <a:pt x="152488" y="914946"/>
                </a:lnTo>
                <a:lnTo>
                  <a:pt x="10363111" y="914946"/>
                </a:lnTo>
                <a:lnTo>
                  <a:pt x="10411308" y="907171"/>
                </a:lnTo>
                <a:lnTo>
                  <a:pt x="10453167" y="885522"/>
                </a:lnTo>
                <a:lnTo>
                  <a:pt x="10486177" y="852510"/>
                </a:lnTo>
                <a:lnTo>
                  <a:pt x="10507825" y="810647"/>
                </a:lnTo>
                <a:lnTo>
                  <a:pt x="10515600" y="762444"/>
                </a:lnTo>
                <a:lnTo>
                  <a:pt x="10515600" y="152488"/>
                </a:lnTo>
                <a:lnTo>
                  <a:pt x="10507825" y="104291"/>
                </a:lnTo>
                <a:lnTo>
                  <a:pt x="10486177" y="62432"/>
                </a:lnTo>
                <a:lnTo>
                  <a:pt x="10453167" y="29422"/>
                </a:lnTo>
                <a:lnTo>
                  <a:pt x="10411308" y="7774"/>
                </a:lnTo>
                <a:lnTo>
                  <a:pt x="10363111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3053232"/>
            <a:ext cx="10510520" cy="915035"/>
          </a:xfrm>
          <a:custGeom>
            <a:avLst/>
            <a:gdLst/>
            <a:ahLst/>
            <a:cxnLst/>
            <a:rect l="l" t="t" r="r" b="b"/>
            <a:pathLst>
              <a:path w="10510520" h="915035">
                <a:moveTo>
                  <a:pt x="0" y="152412"/>
                </a:moveTo>
                <a:lnTo>
                  <a:pt x="7770" y="104238"/>
                </a:lnTo>
                <a:lnTo>
                  <a:pt x="29406" y="62399"/>
                </a:lnTo>
                <a:lnTo>
                  <a:pt x="62399" y="29406"/>
                </a:lnTo>
                <a:lnTo>
                  <a:pt x="104238" y="7770"/>
                </a:lnTo>
                <a:lnTo>
                  <a:pt x="152412" y="0"/>
                </a:lnTo>
                <a:lnTo>
                  <a:pt x="10357825" y="0"/>
                </a:lnTo>
                <a:lnTo>
                  <a:pt x="10405999" y="7770"/>
                </a:lnTo>
                <a:lnTo>
                  <a:pt x="10447837" y="29406"/>
                </a:lnTo>
                <a:lnTo>
                  <a:pt x="10480830" y="62399"/>
                </a:lnTo>
                <a:lnTo>
                  <a:pt x="10502467" y="104238"/>
                </a:lnTo>
                <a:lnTo>
                  <a:pt x="10510237" y="152412"/>
                </a:lnTo>
                <a:lnTo>
                  <a:pt x="10510237" y="762061"/>
                </a:lnTo>
                <a:lnTo>
                  <a:pt x="10502467" y="810235"/>
                </a:lnTo>
                <a:lnTo>
                  <a:pt x="10480830" y="852073"/>
                </a:lnTo>
                <a:lnTo>
                  <a:pt x="10447837" y="885066"/>
                </a:lnTo>
                <a:lnTo>
                  <a:pt x="10405999" y="906703"/>
                </a:lnTo>
                <a:lnTo>
                  <a:pt x="10357825" y="914473"/>
                </a:lnTo>
                <a:lnTo>
                  <a:pt x="152412" y="914473"/>
                </a:lnTo>
                <a:lnTo>
                  <a:pt x="104238" y="906703"/>
                </a:lnTo>
                <a:lnTo>
                  <a:pt x="62399" y="885066"/>
                </a:lnTo>
                <a:lnTo>
                  <a:pt x="29406" y="852073"/>
                </a:lnTo>
                <a:lnTo>
                  <a:pt x="7770" y="810235"/>
                </a:lnTo>
                <a:lnTo>
                  <a:pt x="0" y="762061"/>
                </a:lnTo>
                <a:lnTo>
                  <a:pt x="0" y="152412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" y="4034415"/>
            <a:ext cx="10515600" cy="915035"/>
          </a:xfrm>
          <a:custGeom>
            <a:avLst/>
            <a:gdLst/>
            <a:ahLst/>
            <a:cxnLst/>
            <a:rect l="l" t="t" r="r" b="b"/>
            <a:pathLst>
              <a:path w="10515600" h="915035">
                <a:moveTo>
                  <a:pt x="10363111" y="0"/>
                </a:moveTo>
                <a:lnTo>
                  <a:pt x="152488" y="0"/>
                </a:lnTo>
                <a:lnTo>
                  <a:pt x="104291" y="7774"/>
                </a:lnTo>
                <a:lnTo>
                  <a:pt x="62432" y="29422"/>
                </a:lnTo>
                <a:lnTo>
                  <a:pt x="29422" y="62432"/>
                </a:lnTo>
                <a:lnTo>
                  <a:pt x="7774" y="104291"/>
                </a:lnTo>
                <a:lnTo>
                  <a:pt x="0" y="152488"/>
                </a:lnTo>
                <a:lnTo>
                  <a:pt x="0" y="762444"/>
                </a:lnTo>
                <a:lnTo>
                  <a:pt x="7774" y="810646"/>
                </a:lnTo>
                <a:lnTo>
                  <a:pt x="29422" y="852506"/>
                </a:lnTo>
                <a:lnTo>
                  <a:pt x="62432" y="885514"/>
                </a:lnTo>
                <a:lnTo>
                  <a:pt x="104291" y="907160"/>
                </a:lnTo>
                <a:lnTo>
                  <a:pt x="152488" y="914933"/>
                </a:lnTo>
                <a:lnTo>
                  <a:pt x="10363111" y="914933"/>
                </a:lnTo>
                <a:lnTo>
                  <a:pt x="10411308" y="907160"/>
                </a:lnTo>
                <a:lnTo>
                  <a:pt x="10453167" y="885514"/>
                </a:lnTo>
                <a:lnTo>
                  <a:pt x="10486177" y="852506"/>
                </a:lnTo>
                <a:lnTo>
                  <a:pt x="10507825" y="810646"/>
                </a:lnTo>
                <a:lnTo>
                  <a:pt x="10515600" y="762444"/>
                </a:lnTo>
                <a:lnTo>
                  <a:pt x="10515600" y="152488"/>
                </a:lnTo>
                <a:lnTo>
                  <a:pt x="10507825" y="104291"/>
                </a:lnTo>
                <a:lnTo>
                  <a:pt x="10486177" y="62432"/>
                </a:lnTo>
                <a:lnTo>
                  <a:pt x="10453167" y="29422"/>
                </a:lnTo>
                <a:lnTo>
                  <a:pt x="10411308" y="7774"/>
                </a:lnTo>
                <a:lnTo>
                  <a:pt x="10363111" y="0"/>
                </a:lnTo>
                <a:close/>
              </a:path>
            </a:pathLst>
          </a:custGeom>
          <a:solidFill>
            <a:srgbClr val="7C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4034414"/>
            <a:ext cx="10510520" cy="915035"/>
          </a:xfrm>
          <a:custGeom>
            <a:avLst/>
            <a:gdLst/>
            <a:ahLst/>
            <a:cxnLst/>
            <a:rect l="l" t="t" r="r" b="b"/>
            <a:pathLst>
              <a:path w="10510520" h="915035">
                <a:moveTo>
                  <a:pt x="0" y="152412"/>
                </a:moveTo>
                <a:lnTo>
                  <a:pt x="7770" y="104238"/>
                </a:lnTo>
                <a:lnTo>
                  <a:pt x="29406" y="62399"/>
                </a:lnTo>
                <a:lnTo>
                  <a:pt x="62399" y="29406"/>
                </a:lnTo>
                <a:lnTo>
                  <a:pt x="104238" y="7770"/>
                </a:lnTo>
                <a:lnTo>
                  <a:pt x="152412" y="0"/>
                </a:lnTo>
                <a:lnTo>
                  <a:pt x="10357825" y="0"/>
                </a:lnTo>
                <a:lnTo>
                  <a:pt x="10405999" y="7770"/>
                </a:lnTo>
                <a:lnTo>
                  <a:pt x="10447837" y="29406"/>
                </a:lnTo>
                <a:lnTo>
                  <a:pt x="10480830" y="62399"/>
                </a:lnTo>
                <a:lnTo>
                  <a:pt x="10502467" y="104238"/>
                </a:lnTo>
                <a:lnTo>
                  <a:pt x="10510237" y="152412"/>
                </a:lnTo>
                <a:lnTo>
                  <a:pt x="10510237" y="762061"/>
                </a:lnTo>
                <a:lnTo>
                  <a:pt x="10502467" y="810235"/>
                </a:lnTo>
                <a:lnTo>
                  <a:pt x="10480830" y="852073"/>
                </a:lnTo>
                <a:lnTo>
                  <a:pt x="10447837" y="885066"/>
                </a:lnTo>
                <a:lnTo>
                  <a:pt x="10405999" y="906703"/>
                </a:lnTo>
                <a:lnTo>
                  <a:pt x="10357825" y="914473"/>
                </a:lnTo>
                <a:lnTo>
                  <a:pt x="152412" y="914473"/>
                </a:lnTo>
                <a:lnTo>
                  <a:pt x="104238" y="906703"/>
                </a:lnTo>
                <a:lnTo>
                  <a:pt x="62399" y="885066"/>
                </a:lnTo>
                <a:lnTo>
                  <a:pt x="29406" y="852073"/>
                </a:lnTo>
                <a:lnTo>
                  <a:pt x="7770" y="810235"/>
                </a:lnTo>
                <a:lnTo>
                  <a:pt x="0" y="762061"/>
                </a:lnTo>
                <a:lnTo>
                  <a:pt x="0" y="152412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5015594"/>
            <a:ext cx="10515600" cy="915035"/>
          </a:xfrm>
          <a:custGeom>
            <a:avLst/>
            <a:gdLst/>
            <a:ahLst/>
            <a:cxnLst/>
            <a:rect l="l" t="t" r="r" b="b"/>
            <a:pathLst>
              <a:path w="10515600" h="915035">
                <a:moveTo>
                  <a:pt x="10363111" y="0"/>
                </a:moveTo>
                <a:lnTo>
                  <a:pt x="152488" y="0"/>
                </a:lnTo>
                <a:lnTo>
                  <a:pt x="104291" y="7774"/>
                </a:lnTo>
                <a:lnTo>
                  <a:pt x="62432" y="29422"/>
                </a:lnTo>
                <a:lnTo>
                  <a:pt x="29422" y="62432"/>
                </a:lnTo>
                <a:lnTo>
                  <a:pt x="7774" y="104291"/>
                </a:lnTo>
                <a:lnTo>
                  <a:pt x="0" y="152488"/>
                </a:lnTo>
                <a:lnTo>
                  <a:pt x="0" y="762444"/>
                </a:lnTo>
                <a:lnTo>
                  <a:pt x="7774" y="810646"/>
                </a:lnTo>
                <a:lnTo>
                  <a:pt x="29422" y="852506"/>
                </a:lnTo>
                <a:lnTo>
                  <a:pt x="62432" y="885514"/>
                </a:lnTo>
                <a:lnTo>
                  <a:pt x="104291" y="907160"/>
                </a:lnTo>
                <a:lnTo>
                  <a:pt x="152488" y="914933"/>
                </a:lnTo>
                <a:lnTo>
                  <a:pt x="10363111" y="914933"/>
                </a:lnTo>
                <a:lnTo>
                  <a:pt x="10411308" y="907160"/>
                </a:lnTo>
                <a:lnTo>
                  <a:pt x="10453167" y="885514"/>
                </a:lnTo>
                <a:lnTo>
                  <a:pt x="10486177" y="852506"/>
                </a:lnTo>
                <a:lnTo>
                  <a:pt x="10507825" y="810646"/>
                </a:lnTo>
                <a:lnTo>
                  <a:pt x="10515600" y="762444"/>
                </a:lnTo>
                <a:lnTo>
                  <a:pt x="10515600" y="152488"/>
                </a:lnTo>
                <a:lnTo>
                  <a:pt x="10507825" y="104291"/>
                </a:lnTo>
                <a:lnTo>
                  <a:pt x="10486177" y="62432"/>
                </a:lnTo>
                <a:lnTo>
                  <a:pt x="10453167" y="29422"/>
                </a:lnTo>
                <a:lnTo>
                  <a:pt x="10411308" y="7774"/>
                </a:lnTo>
                <a:lnTo>
                  <a:pt x="10363111" y="0"/>
                </a:lnTo>
                <a:close/>
              </a:path>
            </a:pathLst>
          </a:custGeom>
          <a:solidFill>
            <a:srgbClr val="C949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5015594"/>
            <a:ext cx="10510520" cy="915035"/>
          </a:xfrm>
          <a:custGeom>
            <a:avLst/>
            <a:gdLst/>
            <a:ahLst/>
            <a:cxnLst/>
            <a:rect l="l" t="t" r="r" b="b"/>
            <a:pathLst>
              <a:path w="10510520" h="915035">
                <a:moveTo>
                  <a:pt x="0" y="152412"/>
                </a:moveTo>
                <a:lnTo>
                  <a:pt x="7770" y="104238"/>
                </a:lnTo>
                <a:lnTo>
                  <a:pt x="29406" y="62399"/>
                </a:lnTo>
                <a:lnTo>
                  <a:pt x="62399" y="29406"/>
                </a:lnTo>
                <a:lnTo>
                  <a:pt x="104238" y="7770"/>
                </a:lnTo>
                <a:lnTo>
                  <a:pt x="152412" y="0"/>
                </a:lnTo>
                <a:lnTo>
                  <a:pt x="10357825" y="0"/>
                </a:lnTo>
                <a:lnTo>
                  <a:pt x="10405999" y="7770"/>
                </a:lnTo>
                <a:lnTo>
                  <a:pt x="10447837" y="29406"/>
                </a:lnTo>
                <a:lnTo>
                  <a:pt x="10480830" y="62399"/>
                </a:lnTo>
                <a:lnTo>
                  <a:pt x="10502467" y="104238"/>
                </a:lnTo>
                <a:lnTo>
                  <a:pt x="10510237" y="152412"/>
                </a:lnTo>
                <a:lnTo>
                  <a:pt x="10510237" y="762061"/>
                </a:lnTo>
                <a:lnTo>
                  <a:pt x="10502467" y="810235"/>
                </a:lnTo>
                <a:lnTo>
                  <a:pt x="10480830" y="852073"/>
                </a:lnTo>
                <a:lnTo>
                  <a:pt x="10447837" y="885066"/>
                </a:lnTo>
                <a:lnTo>
                  <a:pt x="10405999" y="906703"/>
                </a:lnTo>
                <a:lnTo>
                  <a:pt x="10357825" y="914473"/>
                </a:lnTo>
                <a:lnTo>
                  <a:pt x="152412" y="914473"/>
                </a:lnTo>
                <a:lnTo>
                  <a:pt x="104238" y="906703"/>
                </a:lnTo>
                <a:lnTo>
                  <a:pt x="62399" y="885066"/>
                </a:lnTo>
                <a:lnTo>
                  <a:pt x="29406" y="852073"/>
                </a:lnTo>
                <a:lnTo>
                  <a:pt x="7770" y="810235"/>
                </a:lnTo>
                <a:lnTo>
                  <a:pt x="0" y="762061"/>
                </a:lnTo>
                <a:lnTo>
                  <a:pt x="0" y="152412"/>
                </a:lnTo>
                <a:close/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57793" y="2145791"/>
            <a:ext cx="10213975" cy="363727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13970">
              <a:lnSpc>
                <a:spcPts val="2500"/>
              </a:lnSpc>
              <a:spcBef>
                <a:spcPts val="400"/>
              </a:spcBef>
            </a:pP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Social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media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sites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such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Facebook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Twitter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contain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advertisements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sexual 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services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37465">
              <a:lnSpc>
                <a:spcPts val="250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In 2011, 83%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prostitutes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300" spc="-30" dirty="0">
                <a:solidFill>
                  <a:srgbClr val="FFFFFF"/>
                </a:solidFill>
                <a:latin typeface="Calibri"/>
                <a:cs typeface="Calibri"/>
              </a:rPr>
              <a:t>NYC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had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Facebook page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(and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could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them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friend 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others)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879475">
              <a:lnSpc>
                <a:spcPts val="2500"/>
              </a:lnSpc>
            </a:pP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Facebook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users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young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as 13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(the minimum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age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Facebook) can post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to  anyone,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just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friends, making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them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targets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3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marketers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latin typeface="Times New Roman"/>
              <a:cs typeface="Times New Roman"/>
            </a:endParaRPr>
          </a:p>
          <a:p>
            <a:pPr marL="12700" marR="5080">
              <a:lnSpc>
                <a:spcPts val="2500"/>
              </a:lnSpc>
            </a:pPr>
            <a:r>
              <a:rPr sz="2300" spc="-35" dirty="0">
                <a:solidFill>
                  <a:srgbClr val="FFFFFF"/>
                </a:solidFill>
                <a:latin typeface="Calibri"/>
                <a:cs typeface="Calibri"/>
              </a:rPr>
              <a:t>Traffickers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frequently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friend or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follow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victims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on social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media,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often becoming  romantically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involved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with them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before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forcing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or manipulating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them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sz="23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prostitution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200" y="721973"/>
            <a:ext cx="10455910" cy="1680210"/>
          </a:xfrm>
          <a:custGeom>
            <a:avLst/>
            <a:gdLst/>
            <a:ahLst/>
            <a:cxnLst/>
            <a:rect l="l" t="t" r="r" b="b"/>
            <a:pathLst>
              <a:path w="10455910" h="1680210">
                <a:moveTo>
                  <a:pt x="10287762" y="0"/>
                </a:moveTo>
                <a:lnTo>
                  <a:pt x="168008" y="0"/>
                </a:lnTo>
                <a:lnTo>
                  <a:pt x="123345" y="6001"/>
                </a:lnTo>
                <a:lnTo>
                  <a:pt x="83212" y="22938"/>
                </a:lnTo>
                <a:lnTo>
                  <a:pt x="49209" y="49209"/>
                </a:lnTo>
                <a:lnTo>
                  <a:pt x="22938" y="83212"/>
                </a:lnTo>
                <a:lnTo>
                  <a:pt x="6001" y="123345"/>
                </a:lnTo>
                <a:lnTo>
                  <a:pt x="0" y="168008"/>
                </a:lnTo>
                <a:lnTo>
                  <a:pt x="0" y="1512074"/>
                </a:lnTo>
                <a:lnTo>
                  <a:pt x="6001" y="1556737"/>
                </a:lnTo>
                <a:lnTo>
                  <a:pt x="22938" y="1596870"/>
                </a:lnTo>
                <a:lnTo>
                  <a:pt x="49209" y="1630873"/>
                </a:lnTo>
                <a:lnTo>
                  <a:pt x="83212" y="1657144"/>
                </a:lnTo>
                <a:lnTo>
                  <a:pt x="123345" y="1674081"/>
                </a:lnTo>
                <a:lnTo>
                  <a:pt x="168008" y="1680083"/>
                </a:lnTo>
                <a:lnTo>
                  <a:pt x="10287762" y="1680083"/>
                </a:lnTo>
                <a:lnTo>
                  <a:pt x="10332424" y="1674081"/>
                </a:lnTo>
                <a:lnTo>
                  <a:pt x="10372558" y="1657144"/>
                </a:lnTo>
                <a:lnTo>
                  <a:pt x="10406560" y="1630873"/>
                </a:lnTo>
                <a:lnTo>
                  <a:pt x="10432831" y="1596870"/>
                </a:lnTo>
                <a:lnTo>
                  <a:pt x="10449768" y="1556737"/>
                </a:lnTo>
                <a:lnTo>
                  <a:pt x="10455770" y="1512074"/>
                </a:lnTo>
                <a:lnTo>
                  <a:pt x="10455770" y="168008"/>
                </a:lnTo>
                <a:lnTo>
                  <a:pt x="10449768" y="123345"/>
                </a:lnTo>
                <a:lnTo>
                  <a:pt x="10432831" y="83212"/>
                </a:lnTo>
                <a:lnTo>
                  <a:pt x="10406560" y="49209"/>
                </a:lnTo>
                <a:lnTo>
                  <a:pt x="10372558" y="22938"/>
                </a:lnTo>
                <a:lnTo>
                  <a:pt x="10332424" y="6001"/>
                </a:lnTo>
                <a:lnTo>
                  <a:pt x="10287762" y="0"/>
                </a:lnTo>
                <a:close/>
              </a:path>
            </a:pathLst>
          </a:custGeom>
          <a:solidFill>
            <a:srgbClr val="C949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2247" y="1182624"/>
            <a:ext cx="762000" cy="75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31859" y="1027683"/>
            <a:ext cx="4457700" cy="10312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145"/>
              </a:spcBef>
            </a:pP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While the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Communications Decency </a:t>
            </a: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Act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protects  Internet </a:t>
            </a: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Service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Providers from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liability </a:t>
            </a:r>
            <a:r>
              <a:rPr sz="1600" b="0" spc="-15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some third  party </a:t>
            </a: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actions,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websites are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still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responsible </a:t>
            </a:r>
            <a:r>
              <a:rPr sz="1600" b="0" spc="-15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taking  </a:t>
            </a: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action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when they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sz="1600" b="0" spc="-5" dirty="0">
                <a:solidFill>
                  <a:srgbClr val="000000"/>
                </a:solidFill>
                <a:latin typeface="Calibri"/>
                <a:cs typeface="Calibri"/>
              </a:rPr>
              <a:t>warned </a:t>
            </a:r>
            <a:r>
              <a:rPr sz="1600" b="0" dirty="0">
                <a:solidFill>
                  <a:srgbClr val="000000"/>
                </a:solidFill>
                <a:latin typeface="Calibri"/>
                <a:cs typeface="Calibri"/>
              </a:rPr>
              <a:t>about </a:t>
            </a:r>
            <a:r>
              <a:rPr sz="1600" b="0" spc="-10" dirty="0">
                <a:solidFill>
                  <a:srgbClr val="000000"/>
                </a:solidFill>
                <a:latin typeface="Calibri"/>
                <a:cs typeface="Calibri"/>
              </a:rPr>
              <a:t>illegal</a:t>
            </a:r>
            <a:r>
              <a:rPr sz="1600" b="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0" spc="-15" dirty="0">
                <a:solidFill>
                  <a:srgbClr val="000000"/>
                </a:solidFill>
                <a:latin typeface="Calibri"/>
                <a:cs typeface="Calibri"/>
              </a:rPr>
              <a:t>content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3879" y="1349755"/>
            <a:ext cx="3688079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25"/>
              </a:spcBef>
            </a:pPr>
            <a:r>
              <a:rPr sz="1200" dirty="0">
                <a:latin typeface="Calibri"/>
                <a:cs typeface="Calibri"/>
              </a:rPr>
              <a:t>In 2009, </a:t>
            </a:r>
            <a:r>
              <a:rPr sz="1200" spc="-5" dirty="0">
                <a:latin typeface="Calibri"/>
                <a:cs typeface="Calibri"/>
              </a:rPr>
              <a:t>MySpace </a:t>
            </a:r>
            <a:r>
              <a:rPr sz="1200" spc="-10" dirty="0">
                <a:latin typeface="Calibri"/>
                <a:cs typeface="Calibri"/>
              </a:rPr>
              <a:t>removed </a:t>
            </a:r>
            <a:r>
              <a:rPr sz="1200" dirty="0">
                <a:latin typeface="Calibri"/>
                <a:cs typeface="Calibri"/>
              </a:rPr>
              <a:t>90,000 </a:t>
            </a:r>
            <a:r>
              <a:rPr sz="1200" spc="-10" dirty="0">
                <a:latin typeface="Calibri"/>
                <a:cs typeface="Calibri"/>
              </a:rPr>
              <a:t>sex </a:t>
            </a:r>
            <a:r>
              <a:rPr sz="1200" spc="-15" dirty="0">
                <a:latin typeface="Calibri"/>
                <a:cs typeface="Calibri"/>
              </a:rPr>
              <a:t>offenders </a:t>
            </a:r>
            <a:r>
              <a:rPr sz="1200" spc="-10" dirty="0">
                <a:latin typeface="Calibri"/>
                <a:cs typeface="Calibri"/>
              </a:rPr>
              <a:t>from </a:t>
            </a:r>
            <a:r>
              <a:rPr sz="1200" spc="-5" dirty="0">
                <a:latin typeface="Calibri"/>
                <a:cs typeface="Calibri"/>
              </a:rPr>
              <a:t>their  site </a:t>
            </a:r>
            <a:r>
              <a:rPr sz="1200" spc="-10" dirty="0">
                <a:latin typeface="Calibri"/>
                <a:cs typeface="Calibri"/>
              </a:rPr>
              <a:t>after </a:t>
            </a:r>
            <a:r>
              <a:rPr sz="1200" spc="-5" dirty="0">
                <a:latin typeface="Calibri"/>
                <a:cs typeface="Calibri"/>
              </a:rPr>
              <a:t>receiving </a:t>
            </a:r>
            <a:r>
              <a:rPr sz="1200" spc="-10" dirty="0">
                <a:latin typeface="Calibri"/>
                <a:cs typeface="Calibri"/>
              </a:rPr>
              <a:t>pressure from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15" dirty="0">
                <a:latin typeface="Calibri"/>
                <a:cs typeface="Calibri"/>
              </a:rPr>
              <a:t>Attorney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General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200" y="2746333"/>
            <a:ext cx="10515600" cy="1853564"/>
          </a:xfrm>
          <a:custGeom>
            <a:avLst/>
            <a:gdLst/>
            <a:ahLst/>
            <a:cxnLst/>
            <a:rect l="l" t="t" r="r" b="b"/>
            <a:pathLst>
              <a:path w="10515600" h="1853564">
                <a:moveTo>
                  <a:pt x="10330256" y="0"/>
                </a:moveTo>
                <a:lnTo>
                  <a:pt x="185343" y="0"/>
                </a:lnTo>
                <a:lnTo>
                  <a:pt x="136072" y="6620"/>
                </a:lnTo>
                <a:lnTo>
                  <a:pt x="91797" y="25304"/>
                </a:lnTo>
                <a:lnTo>
                  <a:pt x="54286" y="54286"/>
                </a:lnTo>
                <a:lnTo>
                  <a:pt x="25304" y="91797"/>
                </a:lnTo>
                <a:lnTo>
                  <a:pt x="6620" y="136072"/>
                </a:lnTo>
                <a:lnTo>
                  <a:pt x="0" y="185343"/>
                </a:lnTo>
                <a:lnTo>
                  <a:pt x="0" y="1668157"/>
                </a:lnTo>
                <a:lnTo>
                  <a:pt x="6620" y="1717429"/>
                </a:lnTo>
                <a:lnTo>
                  <a:pt x="25304" y="1761704"/>
                </a:lnTo>
                <a:lnTo>
                  <a:pt x="54286" y="1799215"/>
                </a:lnTo>
                <a:lnTo>
                  <a:pt x="91797" y="1828196"/>
                </a:lnTo>
                <a:lnTo>
                  <a:pt x="136072" y="1846880"/>
                </a:lnTo>
                <a:lnTo>
                  <a:pt x="185343" y="1853501"/>
                </a:lnTo>
                <a:lnTo>
                  <a:pt x="10330256" y="1853501"/>
                </a:lnTo>
                <a:lnTo>
                  <a:pt x="10379527" y="1846880"/>
                </a:lnTo>
                <a:lnTo>
                  <a:pt x="10423802" y="1828196"/>
                </a:lnTo>
                <a:lnTo>
                  <a:pt x="10461313" y="1799215"/>
                </a:lnTo>
                <a:lnTo>
                  <a:pt x="10490295" y="1761704"/>
                </a:lnTo>
                <a:lnTo>
                  <a:pt x="10508979" y="1717429"/>
                </a:lnTo>
                <a:lnTo>
                  <a:pt x="10515600" y="1668157"/>
                </a:lnTo>
                <a:lnTo>
                  <a:pt x="10515600" y="185343"/>
                </a:lnTo>
                <a:lnTo>
                  <a:pt x="10508979" y="136072"/>
                </a:lnTo>
                <a:lnTo>
                  <a:pt x="10490295" y="91797"/>
                </a:lnTo>
                <a:lnTo>
                  <a:pt x="10461313" y="54286"/>
                </a:lnTo>
                <a:lnTo>
                  <a:pt x="10423802" y="25304"/>
                </a:lnTo>
                <a:lnTo>
                  <a:pt x="10379527" y="6620"/>
                </a:lnTo>
                <a:lnTo>
                  <a:pt x="10330256" y="0"/>
                </a:lnTo>
                <a:close/>
              </a:path>
            </a:pathLst>
          </a:custGeom>
          <a:solidFill>
            <a:srgbClr val="D58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2727" y="3291840"/>
            <a:ext cx="761999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561775" y="3386835"/>
            <a:ext cx="4371975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000"/>
              </a:lnSpc>
              <a:spcBef>
                <a:spcPts val="100"/>
              </a:spcBef>
            </a:pPr>
            <a:r>
              <a:rPr sz="1600" spc="-5" dirty="0">
                <a:latin typeface="Calibri"/>
                <a:cs typeface="Calibri"/>
              </a:rPr>
              <a:t>Message </a:t>
            </a:r>
            <a:r>
              <a:rPr sz="1600" spc="-10" dirty="0">
                <a:latin typeface="Calibri"/>
                <a:cs typeface="Calibri"/>
              </a:rPr>
              <a:t>boards </a:t>
            </a:r>
            <a:r>
              <a:rPr sz="1600" spc="-5" dirty="0">
                <a:latin typeface="Calibri"/>
                <a:cs typeface="Calibri"/>
              </a:rPr>
              <a:t>allow </a:t>
            </a:r>
            <a:r>
              <a:rPr sz="1600" spc="-15" dirty="0">
                <a:latin typeface="Calibri"/>
                <a:cs typeface="Calibri"/>
              </a:rPr>
              <a:t>for </a:t>
            </a:r>
            <a:r>
              <a:rPr sz="1600" spc="-10" dirty="0">
                <a:latin typeface="Calibri"/>
                <a:cs typeface="Calibri"/>
              </a:rPr>
              <a:t>direct, </a:t>
            </a:r>
            <a:r>
              <a:rPr sz="1600" spc="-5" dirty="0">
                <a:latin typeface="Calibri"/>
                <a:cs typeface="Calibri"/>
              </a:rPr>
              <a:t>anonymous </a:t>
            </a:r>
            <a:r>
              <a:rPr sz="1600" spc="-10" dirty="0">
                <a:latin typeface="Calibri"/>
                <a:cs typeface="Calibri"/>
              </a:rPr>
              <a:t>contact  between </a:t>
            </a:r>
            <a:r>
              <a:rPr sz="1600" spc="-15" dirty="0">
                <a:latin typeface="Calibri"/>
                <a:cs typeface="Calibri"/>
              </a:rPr>
              <a:t>buyers </a:t>
            </a:r>
            <a:r>
              <a:rPr sz="1600" dirty="0">
                <a:latin typeface="Calibri"/>
                <a:cs typeface="Calibri"/>
              </a:rPr>
              <a:t>and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sellers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93795" y="3151123"/>
            <a:ext cx="3888104" cy="10191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145415">
              <a:lnSpc>
                <a:spcPct val="103299"/>
              </a:lnSpc>
              <a:spcBef>
                <a:spcPts val="50"/>
              </a:spcBef>
            </a:pPr>
            <a:r>
              <a:rPr sz="1200" spc="-10" dirty="0">
                <a:latin typeface="Calibri"/>
                <a:cs typeface="Calibri"/>
              </a:rPr>
              <a:t>Users </a:t>
            </a:r>
            <a:r>
              <a:rPr sz="1200" spc="-5" dirty="0">
                <a:latin typeface="Calibri"/>
                <a:cs typeface="Calibri"/>
              </a:rPr>
              <a:t>can alert each other </a:t>
            </a:r>
            <a:r>
              <a:rPr sz="1200" dirty="0">
                <a:latin typeface="Calibri"/>
                <a:cs typeface="Calibri"/>
              </a:rPr>
              <a:t>about </a:t>
            </a:r>
            <a:r>
              <a:rPr sz="1200" spc="-5" dirty="0">
                <a:latin typeface="Calibri"/>
                <a:cs typeface="Calibri"/>
              </a:rPr>
              <a:t>Law </a:t>
            </a:r>
            <a:r>
              <a:rPr sz="1200" spc="-10" dirty="0">
                <a:latin typeface="Calibri"/>
                <a:cs typeface="Calibri"/>
              </a:rPr>
              <a:t>Enforcement watching  </a:t>
            </a:r>
            <a:r>
              <a:rPr sz="1200" dirty="0">
                <a:latin typeface="Calibri"/>
                <a:cs typeface="Calibri"/>
              </a:rPr>
              <a:t>the </a:t>
            </a:r>
            <a:r>
              <a:rPr sz="1200" spc="-10" dirty="0">
                <a:latin typeface="Calibri"/>
                <a:cs typeface="Calibri"/>
              </a:rPr>
              <a:t>boards, </a:t>
            </a:r>
            <a:r>
              <a:rPr sz="1200" dirty="0">
                <a:latin typeface="Calibri"/>
                <a:cs typeface="Calibri"/>
              </a:rPr>
              <a:t>and </a:t>
            </a:r>
            <a:r>
              <a:rPr sz="1200" spc="-5" dirty="0">
                <a:latin typeface="Calibri"/>
                <a:cs typeface="Calibri"/>
              </a:rPr>
              <a:t>talk </a:t>
            </a:r>
            <a:r>
              <a:rPr sz="1200" dirty="0">
                <a:latin typeface="Calibri"/>
                <a:cs typeface="Calibri"/>
              </a:rPr>
              <a:t>about </a:t>
            </a:r>
            <a:r>
              <a:rPr sz="1200" spc="-10" dirty="0">
                <a:latin typeface="Calibri"/>
                <a:cs typeface="Calibri"/>
              </a:rPr>
              <a:t>“best </a:t>
            </a:r>
            <a:r>
              <a:rPr sz="1200" spc="-5" dirty="0">
                <a:latin typeface="Calibri"/>
                <a:cs typeface="Calibri"/>
              </a:rPr>
              <a:t>practices” </a:t>
            </a:r>
            <a:r>
              <a:rPr sz="1200" spc="-15" dirty="0">
                <a:latin typeface="Calibri"/>
                <a:cs typeface="Calibri"/>
              </a:rPr>
              <a:t>for </a:t>
            </a:r>
            <a:r>
              <a:rPr sz="1200" spc="-5" dirty="0">
                <a:latin typeface="Calibri"/>
                <a:cs typeface="Calibri"/>
              </a:rPr>
              <a:t>anonymity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</a:pPr>
            <a:r>
              <a:rPr sz="1200" spc="-10" dirty="0">
                <a:latin typeface="Calibri"/>
                <a:cs typeface="Calibri"/>
              </a:rPr>
              <a:t>Users are </a:t>
            </a:r>
            <a:r>
              <a:rPr sz="1200" dirty="0">
                <a:latin typeface="Calibri"/>
                <a:cs typeface="Calibri"/>
              </a:rPr>
              <a:t>able </a:t>
            </a:r>
            <a:r>
              <a:rPr sz="1200" spc="-10" dirty="0">
                <a:latin typeface="Calibri"/>
                <a:cs typeface="Calibri"/>
              </a:rPr>
              <a:t>to </a:t>
            </a:r>
            <a:r>
              <a:rPr sz="1200" spc="-15" dirty="0">
                <a:latin typeface="Calibri"/>
                <a:cs typeface="Calibri"/>
              </a:rPr>
              <a:t>rate </a:t>
            </a:r>
            <a:r>
              <a:rPr sz="1200" spc="-10" dirty="0">
                <a:latin typeface="Calibri"/>
                <a:cs typeface="Calibri"/>
              </a:rPr>
              <a:t>women </a:t>
            </a:r>
            <a:r>
              <a:rPr sz="1200" spc="-5" dirty="0">
                <a:latin typeface="Calibri"/>
                <a:cs typeface="Calibri"/>
              </a:rPr>
              <a:t>on these message </a:t>
            </a:r>
            <a:r>
              <a:rPr sz="1200" spc="-10" dirty="0">
                <a:latin typeface="Calibri"/>
                <a:cs typeface="Calibri"/>
              </a:rPr>
              <a:t>boards, </a:t>
            </a:r>
            <a:r>
              <a:rPr sz="1200" dirty="0">
                <a:latin typeface="Calibri"/>
                <a:cs typeface="Calibri"/>
              </a:rPr>
              <a:t>which  </a:t>
            </a:r>
            <a:r>
              <a:rPr sz="1200" spc="-5" dirty="0">
                <a:latin typeface="Calibri"/>
                <a:cs typeface="Calibri"/>
              </a:rPr>
              <a:t>can </a:t>
            </a:r>
            <a:r>
              <a:rPr sz="1200" spc="-10" dirty="0">
                <a:latin typeface="Calibri"/>
                <a:cs typeface="Calibri"/>
              </a:rPr>
              <a:t>effectively coerce women to perform </a:t>
            </a:r>
            <a:r>
              <a:rPr sz="1200" dirty="0">
                <a:latin typeface="Calibri"/>
                <a:cs typeface="Calibri"/>
              </a:rPr>
              <a:t>acts </a:t>
            </a:r>
            <a:r>
              <a:rPr sz="1200" spc="-5" dirty="0">
                <a:latin typeface="Calibri"/>
                <a:cs typeface="Calibri"/>
              </a:rPr>
              <a:t>they otherwise  would not, </a:t>
            </a:r>
            <a:r>
              <a:rPr sz="1200" dirty="0">
                <a:latin typeface="Calibri"/>
                <a:cs typeface="Calibri"/>
              </a:rPr>
              <a:t>in </a:t>
            </a:r>
            <a:r>
              <a:rPr sz="1200" spc="-10" dirty="0">
                <a:latin typeface="Calibri"/>
                <a:cs typeface="Calibri"/>
              </a:rPr>
              <a:t>order to receive </a:t>
            </a:r>
            <a:r>
              <a:rPr sz="1200" dirty="0">
                <a:latin typeface="Calibri"/>
                <a:cs typeface="Calibri"/>
              </a:rPr>
              <a:t>a </a:t>
            </a:r>
            <a:r>
              <a:rPr sz="1200" spc="-5" dirty="0">
                <a:latin typeface="Calibri"/>
                <a:cs typeface="Calibri"/>
              </a:rPr>
              <a:t>good </a:t>
            </a:r>
            <a:r>
              <a:rPr sz="1200" spc="-10" dirty="0">
                <a:latin typeface="Calibri"/>
                <a:cs typeface="Calibri"/>
              </a:rPr>
              <a:t>rating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5661659"/>
            <a:ext cx="48367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The Deep (Dark)</a:t>
            </a:r>
            <a:r>
              <a:rPr sz="4400" b="0" spc="-55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60" dirty="0">
                <a:solidFill>
                  <a:srgbClr val="FFFFFF"/>
                </a:solidFill>
                <a:latin typeface="Calibri Light"/>
                <a:cs typeface="Calibri Light"/>
              </a:rPr>
              <a:t>Web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057655"/>
            <a:ext cx="1100327" cy="1100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5892" y="2260091"/>
            <a:ext cx="3117215" cy="120205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26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Scientific American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has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reported that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Google,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Yahoo,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and similar search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engines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really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only bring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up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results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about 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10% of the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internet—the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rest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lives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on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called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“Dark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Web”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“Deep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Web”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26279" y="1057655"/>
            <a:ext cx="1100327" cy="1100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13925" y="2260091"/>
            <a:ext cx="2923540" cy="6203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89300"/>
              </a:lnSpc>
              <a:spcBef>
                <a:spcPts val="280"/>
              </a:spcBef>
            </a:pPr>
            <a:r>
              <a:rPr sz="1400" b="1" spc="-5" dirty="0">
                <a:latin typeface="Calibri"/>
                <a:cs typeface="Calibri"/>
              </a:rPr>
              <a:t>These sites are not </a:t>
            </a:r>
            <a:r>
              <a:rPr sz="1400" b="1" dirty="0">
                <a:latin typeface="Calibri"/>
                <a:cs typeface="Calibri"/>
              </a:rPr>
              <a:t>easily </a:t>
            </a:r>
            <a:r>
              <a:rPr sz="1400" b="1" spc="-10" dirty="0">
                <a:latin typeface="Calibri"/>
                <a:cs typeface="Calibri"/>
              </a:rPr>
              <a:t>found </a:t>
            </a:r>
            <a:r>
              <a:rPr sz="1400" b="1" spc="-5" dirty="0">
                <a:latin typeface="Calibri"/>
                <a:cs typeface="Calibri"/>
              </a:rPr>
              <a:t>by </a:t>
            </a:r>
            <a:r>
              <a:rPr sz="1400" b="1" dirty="0">
                <a:latin typeface="Calibri"/>
                <a:cs typeface="Calibri"/>
              </a:rPr>
              <a:t>the  </a:t>
            </a:r>
            <a:r>
              <a:rPr sz="1400" b="1" spc="-10" dirty="0">
                <a:latin typeface="Calibri"/>
                <a:cs typeface="Calibri"/>
              </a:rPr>
              <a:t>general </a:t>
            </a:r>
            <a:r>
              <a:rPr sz="1400" b="1" dirty="0">
                <a:latin typeface="Calibri"/>
                <a:cs typeface="Calibri"/>
              </a:rPr>
              <a:t>public, </a:t>
            </a:r>
            <a:r>
              <a:rPr sz="1400" b="1" spc="-5" dirty="0">
                <a:latin typeface="Calibri"/>
                <a:cs typeface="Calibri"/>
              </a:rPr>
              <a:t>and </a:t>
            </a:r>
            <a:r>
              <a:rPr sz="1400" b="1" spc="-10" dirty="0">
                <a:latin typeface="Calibri"/>
                <a:cs typeface="Calibri"/>
              </a:rPr>
              <a:t>sex traffickers </a:t>
            </a:r>
            <a:r>
              <a:rPr sz="1400" b="1" spc="-5" dirty="0">
                <a:latin typeface="Calibri"/>
                <a:cs typeface="Calibri"/>
              </a:rPr>
              <a:t>often  </a:t>
            </a:r>
            <a:r>
              <a:rPr sz="1400" b="1" dirty="0">
                <a:latin typeface="Calibri"/>
                <a:cs typeface="Calibri"/>
              </a:rPr>
              <a:t>use </a:t>
            </a:r>
            <a:r>
              <a:rPr sz="1400" b="1" spc="-5" dirty="0">
                <a:latin typeface="Calibri"/>
                <a:cs typeface="Calibri"/>
              </a:rPr>
              <a:t>these </a:t>
            </a:r>
            <a:r>
              <a:rPr sz="1400" b="1" spc="-10" dirty="0">
                <a:latin typeface="Calibri"/>
                <a:cs typeface="Calibri"/>
              </a:rPr>
              <a:t>sites to </a:t>
            </a:r>
            <a:r>
              <a:rPr sz="1400" b="1" spc="-5" dirty="0">
                <a:latin typeface="Calibri"/>
                <a:cs typeface="Calibri"/>
              </a:rPr>
              <a:t>advertise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victims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214359" y="1057655"/>
            <a:ext cx="1100327" cy="1100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201955" y="2260091"/>
            <a:ext cx="2782570" cy="62039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89300"/>
              </a:lnSpc>
              <a:spcBef>
                <a:spcPts val="28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Some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AI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software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being used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investigate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both open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and dark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web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content to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find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traffickers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victims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01955" y="3502152"/>
            <a:ext cx="3135630" cy="80327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>
              <a:lnSpc>
                <a:spcPts val="1200"/>
              </a:lnSpc>
              <a:spcBef>
                <a:spcPts val="240"/>
              </a:spcBef>
            </a:pP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DIG (Domain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Insight Graph)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 technology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being  developed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at the University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of Southern California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that  can extract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information from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website and can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be used  by law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enforcement agencies to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find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contact and  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location information for traffickers or trafficking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rings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66" y="4697045"/>
            <a:ext cx="11375390" cy="1717039"/>
          </a:xfrm>
          <a:custGeom>
            <a:avLst/>
            <a:gdLst/>
            <a:ahLst/>
            <a:cxnLst/>
            <a:rect l="l" t="t" r="r" b="b"/>
            <a:pathLst>
              <a:path w="11375390" h="1717039">
                <a:moveTo>
                  <a:pt x="0" y="1717040"/>
                </a:moveTo>
                <a:lnTo>
                  <a:pt x="11375289" y="1717040"/>
                </a:lnTo>
                <a:lnTo>
                  <a:pt x="11375289" y="0"/>
                </a:lnTo>
                <a:lnTo>
                  <a:pt x="0" y="0"/>
                </a:lnTo>
                <a:lnTo>
                  <a:pt x="0" y="171704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4567" y="6528385"/>
            <a:ext cx="11565890" cy="0"/>
          </a:xfrm>
          <a:custGeom>
            <a:avLst/>
            <a:gdLst/>
            <a:ahLst/>
            <a:cxnLst/>
            <a:rect l="l" t="t" r="r" b="b"/>
            <a:pathLst>
              <a:path w="11565890">
                <a:moveTo>
                  <a:pt x="0" y="0"/>
                </a:moveTo>
                <a:lnTo>
                  <a:pt x="11565788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267" y="4595445"/>
            <a:ext cx="0" cy="1920239"/>
          </a:xfrm>
          <a:custGeom>
            <a:avLst/>
            <a:gdLst/>
            <a:ahLst/>
            <a:cxnLst/>
            <a:rect l="l" t="t" r="r" b="b"/>
            <a:pathLst>
              <a:path h="1920240">
                <a:moveTo>
                  <a:pt x="0" y="0"/>
                </a:moveTo>
                <a:lnTo>
                  <a:pt x="0" y="192024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4567" y="4582745"/>
            <a:ext cx="11565890" cy="0"/>
          </a:xfrm>
          <a:custGeom>
            <a:avLst/>
            <a:gdLst/>
            <a:ahLst/>
            <a:cxnLst/>
            <a:rect l="l" t="t" r="r" b="b"/>
            <a:pathLst>
              <a:path w="11565890">
                <a:moveTo>
                  <a:pt x="0" y="0"/>
                </a:moveTo>
                <a:lnTo>
                  <a:pt x="11565788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67656" y="4595445"/>
            <a:ext cx="0" cy="1920875"/>
          </a:xfrm>
          <a:custGeom>
            <a:avLst/>
            <a:gdLst/>
            <a:ahLst/>
            <a:cxnLst/>
            <a:rect l="l" t="t" r="r" b="b"/>
            <a:pathLst>
              <a:path h="1920875">
                <a:moveTo>
                  <a:pt x="0" y="0"/>
                </a:moveTo>
                <a:lnTo>
                  <a:pt x="0" y="1920455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367" y="6452185"/>
            <a:ext cx="11464290" cy="0"/>
          </a:xfrm>
          <a:custGeom>
            <a:avLst/>
            <a:gdLst/>
            <a:ahLst/>
            <a:cxnLst/>
            <a:rect l="l" t="t" r="r" b="b"/>
            <a:pathLst>
              <a:path w="11464290">
                <a:moveTo>
                  <a:pt x="0" y="0"/>
                </a:moveTo>
                <a:lnTo>
                  <a:pt x="11464188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03467" y="4697045"/>
            <a:ext cx="0" cy="1717039"/>
          </a:xfrm>
          <a:custGeom>
            <a:avLst/>
            <a:gdLst/>
            <a:ahLst/>
            <a:cxnLst/>
            <a:rect l="l" t="t" r="r" b="b"/>
            <a:pathLst>
              <a:path h="1717039">
                <a:moveTo>
                  <a:pt x="0" y="0"/>
                </a:moveTo>
                <a:lnTo>
                  <a:pt x="0" y="171704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367" y="4658945"/>
            <a:ext cx="11464290" cy="0"/>
          </a:xfrm>
          <a:custGeom>
            <a:avLst/>
            <a:gdLst/>
            <a:ahLst/>
            <a:cxnLst/>
            <a:rect l="l" t="t" r="r" b="b"/>
            <a:pathLst>
              <a:path w="11464290">
                <a:moveTo>
                  <a:pt x="0" y="0"/>
                </a:moveTo>
                <a:lnTo>
                  <a:pt x="11464188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91456" y="4697045"/>
            <a:ext cx="0" cy="1717675"/>
          </a:xfrm>
          <a:custGeom>
            <a:avLst/>
            <a:gdLst/>
            <a:ahLst/>
            <a:cxnLst/>
            <a:rect l="l" t="t" r="r" b="b"/>
            <a:pathLst>
              <a:path h="1717675">
                <a:moveTo>
                  <a:pt x="0" y="0"/>
                </a:moveTo>
                <a:lnTo>
                  <a:pt x="0" y="1717255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09800" y="5738690"/>
            <a:ext cx="7768590" cy="0"/>
          </a:xfrm>
          <a:custGeom>
            <a:avLst/>
            <a:gdLst/>
            <a:ahLst/>
            <a:cxnLst/>
            <a:rect l="l" t="t" r="r" b="b"/>
            <a:pathLst>
              <a:path w="7768590">
                <a:moveTo>
                  <a:pt x="0" y="0"/>
                </a:moveTo>
                <a:lnTo>
                  <a:pt x="7768436" y="0"/>
                </a:lnTo>
              </a:path>
            </a:pathLst>
          </a:custGeom>
          <a:ln w="2221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29864" y="477748"/>
            <a:ext cx="0" cy="3657600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33870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62135" y="477748"/>
            <a:ext cx="0" cy="3657600"/>
          </a:xfrm>
          <a:custGeom>
            <a:avLst/>
            <a:gdLst/>
            <a:ahLst/>
            <a:cxnLst/>
            <a:rect l="l" t="t" r="r" b="b"/>
            <a:pathLst>
              <a:path h="3657600">
                <a:moveTo>
                  <a:pt x="0" y="0"/>
                </a:moveTo>
                <a:lnTo>
                  <a:pt x="0" y="3657600"/>
                </a:lnTo>
              </a:path>
            </a:pathLst>
          </a:custGeom>
          <a:ln w="33870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34568" y="304800"/>
            <a:ext cx="4626863" cy="4002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65392" y="304800"/>
            <a:ext cx="5157215" cy="3995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272510" y="4772659"/>
            <a:ext cx="76511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55060" algn="l"/>
              </a:tabLst>
            </a:pPr>
            <a:r>
              <a:rPr sz="5400" b="0" spc="20" dirty="0">
                <a:solidFill>
                  <a:srgbClr val="FFFFFF"/>
                </a:solidFill>
                <a:latin typeface="Footlight MT Light"/>
                <a:cs typeface="Footlight MT Light"/>
              </a:rPr>
              <a:t>What’s </a:t>
            </a:r>
            <a:r>
              <a:rPr sz="5400" b="0" spc="-15" dirty="0">
                <a:solidFill>
                  <a:srgbClr val="FFFFFF"/>
                </a:solidFill>
                <a:latin typeface="Footlight MT Light"/>
                <a:cs typeface="Footlight MT Light"/>
              </a:rPr>
              <a:t>your	</a:t>
            </a:r>
            <a:r>
              <a:rPr sz="5400" b="0" spc="5" dirty="0">
                <a:solidFill>
                  <a:srgbClr val="FFFFFF"/>
                </a:solidFill>
                <a:latin typeface="Footlight MT Light"/>
                <a:cs typeface="Footlight MT Light"/>
              </a:rPr>
              <a:t>purreference?</a:t>
            </a:r>
            <a:endParaRPr sz="5400">
              <a:latin typeface="Footlight MT Light"/>
              <a:cs typeface="Footlight MT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5920740" cy="2131060"/>
          </a:xfrm>
          <a:custGeom>
            <a:avLst/>
            <a:gdLst/>
            <a:ahLst/>
            <a:cxnLst/>
            <a:rect l="l" t="t" r="r" b="b"/>
            <a:pathLst>
              <a:path w="5920740" h="2131060">
                <a:moveTo>
                  <a:pt x="5920613" y="0"/>
                </a:moveTo>
                <a:lnTo>
                  <a:pt x="0" y="0"/>
                </a:lnTo>
                <a:lnTo>
                  <a:pt x="0" y="2130945"/>
                </a:lnTo>
                <a:lnTo>
                  <a:pt x="4936972" y="2130945"/>
                </a:lnTo>
                <a:lnTo>
                  <a:pt x="5920613" y="0"/>
                </a:lnTo>
                <a:close/>
              </a:path>
            </a:pathLst>
          </a:custGeom>
          <a:solidFill>
            <a:srgbClr val="262626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9716" y="4682920"/>
            <a:ext cx="4523105" cy="2175510"/>
          </a:xfrm>
          <a:custGeom>
            <a:avLst/>
            <a:gdLst/>
            <a:ahLst/>
            <a:cxnLst/>
            <a:rect l="l" t="t" r="r" b="b"/>
            <a:pathLst>
              <a:path w="4523105" h="2175509">
                <a:moveTo>
                  <a:pt x="4522800" y="0"/>
                </a:moveTo>
                <a:lnTo>
                  <a:pt x="1007351" y="0"/>
                </a:lnTo>
                <a:lnTo>
                  <a:pt x="0" y="2175078"/>
                </a:lnTo>
                <a:lnTo>
                  <a:pt x="4522800" y="2175078"/>
                </a:lnTo>
                <a:lnTo>
                  <a:pt x="45228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6806" y="4682920"/>
            <a:ext cx="5925820" cy="2175510"/>
          </a:xfrm>
          <a:custGeom>
            <a:avLst/>
            <a:gdLst/>
            <a:ahLst/>
            <a:cxnLst/>
            <a:rect l="l" t="t" r="r" b="b"/>
            <a:pathLst>
              <a:path w="5925820" h="2175509">
                <a:moveTo>
                  <a:pt x="5925197" y="0"/>
                </a:moveTo>
                <a:lnTo>
                  <a:pt x="1007351" y="0"/>
                </a:lnTo>
                <a:lnTo>
                  <a:pt x="0" y="2175078"/>
                </a:lnTo>
                <a:lnTo>
                  <a:pt x="5925197" y="2175078"/>
                </a:lnTo>
                <a:lnTo>
                  <a:pt x="5925197" y="0"/>
                </a:lnTo>
                <a:close/>
              </a:path>
            </a:pathLst>
          </a:custGeom>
          <a:solidFill>
            <a:srgbClr val="D58C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97844" y="0"/>
            <a:ext cx="7094220" cy="2131060"/>
          </a:xfrm>
          <a:custGeom>
            <a:avLst/>
            <a:gdLst/>
            <a:ahLst/>
            <a:cxnLst/>
            <a:rect l="l" t="t" r="r" b="b"/>
            <a:pathLst>
              <a:path w="7094220" h="2131060">
                <a:moveTo>
                  <a:pt x="7094156" y="0"/>
                </a:moveTo>
                <a:lnTo>
                  <a:pt x="983640" y="0"/>
                </a:lnTo>
                <a:lnTo>
                  <a:pt x="0" y="2130958"/>
                </a:lnTo>
                <a:lnTo>
                  <a:pt x="5920613" y="2130958"/>
                </a:lnTo>
                <a:lnTo>
                  <a:pt x="5920613" y="2130552"/>
                </a:lnTo>
                <a:lnTo>
                  <a:pt x="7094156" y="2130552"/>
                </a:lnTo>
                <a:lnTo>
                  <a:pt x="7094156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682920"/>
            <a:ext cx="7114540" cy="2175510"/>
          </a:xfrm>
          <a:custGeom>
            <a:avLst/>
            <a:gdLst/>
            <a:ahLst/>
            <a:cxnLst/>
            <a:rect l="l" t="t" r="r" b="b"/>
            <a:pathLst>
              <a:path w="7114540" h="2175509">
                <a:moveTo>
                  <a:pt x="7114540" y="0"/>
                </a:moveTo>
                <a:lnTo>
                  <a:pt x="0" y="0"/>
                </a:lnTo>
                <a:lnTo>
                  <a:pt x="0" y="2175078"/>
                </a:lnTo>
                <a:lnTo>
                  <a:pt x="6107188" y="2175078"/>
                </a:lnTo>
                <a:lnTo>
                  <a:pt x="711454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602739" y="2980435"/>
            <a:ext cx="1165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110" dirty="0">
                <a:latin typeface="Calibri Light"/>
                <a:cs typeface="Calibri Light"/>
              </a:rPr>
              <a:t>P</a:t>
            </a:r>
            <a:r>
              <a:rPr sz="4800" spc="-5" dirty="0">
                <a:latin typeface="Calibri Light"/>
                <a:cs typeface="Calibri Light"/>
              </a:rPr>
              <a:t>or</a:t>
            </a:r>
            <a:r>
              <a:rPr sz="4800" dirty="0">
                <a:latin typeface="Calibri Light"/>
                <a:cs typeface="Calibri Light"/>
              </a:rPr>
              <a:t>n</a:t>
            </a:r>
            <a:endParaRPr sz="48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4512" y="0"/>
            <a:ext cx="8762974" cy="4472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35950" y="4748283"/>
            <a:ext cx="1815464" cy="1446530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153670" rIns="0" bIns="0" rtlCol="0">
            <a:spAutoFit/>
          </a:bodyPr>
          <a:lstStyle/>
          <a:p>
            <a:pPr marL="152400" marR="222250">
              <a:lnSpc>
                <a:spcPts val="1490"/>
              </a:lnSpc>
              <a:spcBef>
                <a:spcPts val="1210"/>
              </a:spcBef>
            </a:pP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Triple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Engine  (Cooper et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al,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1999)</a:t>
            </a:r>
            <a:endParaRPr sz="1400">
              <a:latin typeface="Calibri"/>
              <a:cs typeface="Calibri"/>
            </a:endParaRPr>
          </a:p>
          <a:p>
            <a:pPr marL="266700" indent="-114300">
              <a:lnSpc>
                <a:spcPct val="100000"/>
              </a:lnSpc>
              <a:spcBef>
                <a:spcPts val="414"/>
              </a:spcBef>
              <a:buChar char="•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Accessibility</a:t>
            </a:r>
            <a:endParaRPr sz="1400">
              <a:latin typeface="Calibri"/>
              <a:cs typeface="Calibri"/>
            </a:endParaRPr>
          </a:p>
          <a:p>
            <a:pPr marL="266700" indent="-114300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Affordability</a:t>
            </a:r>
            <a:endParaRPr sz="1400">
              <a:latin typeface="Calibri"/>
              <a:cs typeface="Calibri"/>
            </a:endParaRPr>
          </a:p>
          <a:p>
            <a:pPr marL="266700" indent="-114300">
              <a:lnSpc>
                <a:spcPct val="100000"/>
              </a:lnSpc>
              <a:spcBef>
                <a:spcPts val="120"/>
              </a:spcBef>
              <a:buChar char="•"/>
              <a:tabLst>
                <a:tab pos="267335" algn="l"/>
              </a:tabLst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Anonymity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7489" y="5350379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4" h="243204">
                <a:moveTo>
                  <a:pt x="150914" y="0"/>
                </a:moveTo>
                <a:lnTo>
                  <a:pt x="150914" y="60756"/>
                </a:lnTo>
                <a:lnTo>
                  <a:pt x="0" y="60756"/>
                </a:lnTo>
                <a:lnTo>
                  <a:pt x="0" y="182257"/>
                </a:lnTo>
                <a:lnTo>
                  <a:pt x="150914" y="182257"/>
                </a:lnTo>
                <a:lnTo>
                  <a:pt x="150914" y="243001"/>
                </a:lnTo>
                <a:lnTo>
                  <a:pt x="272415" y="121513"/>
                </a:lnTo>
                <a:lnTo>
                  <a:pt x="150914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7489" y="5350385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4" h="243204">
                <a:moveTo>
                  <a:pt x="0" y="60719"/>
                </a:moveTo>
                <a:lnTo>
                  <a:pt x="150837" y="60719"/>
                </a:lnTo>
                <a:lnTo>
                  <a:pt x="150837" y="0"/>
                </a:lnTo>
                <a:lnTo>
                  <a:pt x="272275" y="121438"/>
                </a:lnTo>
                <a:lnTo>
                  <a:pt x="150837" y="242876"/>
                </a:lnTo>
                <a:lnTo>
                  <a:pt x="150837" y="182156"/>
                </a:lnTo>
                <a:lnTo>
                  <a:pt x="0" y="182156"/>
                </a:lnTo>
                <a:lnTo>
                  <a:pt x="0" y="6071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95340" y="4748283"/>
            <a:ext cx="1815464" cy="1446530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Disembodiedness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46878" y="5350379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4" h="243204">
                <a:moveTo>
                  <a:pt x="150914" y="0"/>
                </a:moveTo>
                <a:lnTo>
                  <a:pt x="150914" y="60756"/>
                </a:lnTo>
                <a:lnTo>
                  <a:pt x="0" y="60756"/>
                </a:lnTo>
                <a:lnTo>
                  <a:pt x="0" y="182257"/>
                </a:lnTo>
                <a:lnTo>
                  <a:pt x="150914" y="182257"/>
                </a:lnTo>
                <a:lnTo>
                  <a:pt x="150914" y="243001"/>
                </a:lnTo>
                <a:lnTo>
                  <a:pt x="272415" y="121513"/>
                </a:lnTo>
                <a:lnTo>
                  <a:pt x="150914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46878" y="5350385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4" h="243204">
                <a:moveTo>
                  <a:pt x="0" y="60719"/>
                </a:moveTo>
                <a:lnTo>
                  <a:pt x="150837" y="60719"/>
                </a:lnTo>
                <a:lnTo>
                  <a:pt x="150837" y="0"/>
                </a:lnTo>
                <a:lnTo>
                  <a:pt x="272275" y="121438"/>
                </a:lnTo>
                <a:lnTo>
                  <a:pt x="150837" y="242876"/>
                </a:lnTo>
                <a:lnTo>
                  <a:pt x="150837" y="182156"/>
                </a:lnTo>
                <a:lnTo>
                  <a:pt x="0" y="182156"/>
                </a:lnTo>
                <a:lnTo>
                  <a:pt x="0" y="6071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54730" y="4748283"/>
            <a:ext cx="1815464" cy="1446530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590550" marR="467995" indent="-114300">
              <a:lnSpc>
                <a:spcPts val="151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Disinhibi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d 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behavior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06267" y="5350379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5" h="243204">
                <a:moveTo>
                  <a:pt x="150914" y="0"/>
                </a:moveTo>
                <a:lnTo>
                  <a:pt x="150914" y="60756"/>
                </a:lnTo>
                <a:lnTo>
                  <a:pt x="0" y="60756"/>
                </a:lnTo>
                <a:lnTo>
                  <a:pt x="0" y="182257"/>
                </a:lnTo>
                <a:lnTo>
                  <a:pt x="150914" y="182257"/>
                </a:lnTo>
                <a:lnTo>
                  <a:pt x="150914" y="243001"/>
                </a:lnTo>
                <a:lnTo>
                  <a:pt x="272415" y="121513"/>
                </a:lnTo>
                <a:lnTo>
                  <a:pt x="150914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206267" y="5350385"/>
            <a:ext cx="272415" cy="243204"/>
          </a:xfrm>
          <a:custGeom>
            <a:avLst/>
            <a:gdLst/>
            <a:ahLst/>
            <a:cxnLst/>
            <a:rect l="l" t="t" r="r" b="b"/>
            <a:pathLst>
              <a:path w="272415" h="243204">
                <a:moveTo>
                  <a:pt x="0" y="60719"/>
                </a:moveTo>
                <a:lnTo>
                  <a:pt x="150837" y="60719"/>
                </a:lnTo>
                <a:lnTo>
                  <a:pt x="150837" y="0"/>
                </a:lnTo>
                <a:lnTo>
                  <a:pt x="272275" y="121438"/>
                </a:lnTo>
                <a:lnTo>
                  <a:pt x="150837" y="242876"/>
                </a:lnTo>
                <a:lnTo>
                  <a:pt x="150837" y="182156"/>
                </a:lnTo>
                <a:lnTo>
                  <a:pt x="0" y="182156"/>
                </a:lnTo>
                <a:lnTo>
                  <a:pt x="0" y="6071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14120" y="4748283"/>
            <a:ext cx="1815464" cy="1446530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545465" marR="271145" indent="-266065">
              <a:lnSpc>
                <a:spcPts val="1510"/>
              </a:lnSpc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High levels of</a:t>
            </a:r>
            <a:r>
              <a:rPr sz="1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self  disclosure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3911" y="801623"/>
            <a:ext cx="6281928" cy="53553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5479" y="938783"/>
            <a:ext cx="8345424" cy="5556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3553" y="4970271"/>
            <a:ext cx="4781550" cy="109855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415290">
              <a:lnSpc>
                <a:spcPts val="4010"/>
              </a:lnSpc>
              <a:spcBef>
                <a:spcPts val="590"/>
              </a:spcBef>
            </a:pPr>
            <a:r>
              <a:rPr sz="3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How </a:t>
            </a:r>
            <a:r>
              <a:rPr sz="3700" b="0" spc="-5" dirty="0">
                <a:solidFill>
                  <a:srgbClr val="FFFFFF"/>
                </a:solidFill>
                <a:latin typeface="Calibri Light"/>
                <a:cs typeface="Calibri Light"/>
              </a:rPr>
              <a:t>much </a:t>
            </a:r>
            <a:r>
              <a:rPr sz="3700" b="0" spc="-20" dirty="0">
                <a:solidFill>
                  <a:srgbClr val="FFFFFF"/>
                </a:solidFill>
                <a:latin typeface="Calibri Light"/>
                <a:cs typeface="Calibri Light"/>
              </a:rPr>
              <a:t>more </a:t>
            </a:r>
            <a:r>
              <a:rPr sz="3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XXX </a:t>
            </a:r>
            <a:r>
              <a:rPr sz="3700" b="0" spc="-5" dirty="0">
                <a:solidFill>
                  <a:srgbClr val="FFFFFF"/>
                </a:solidFill>
                <a:latin typeface="Calibri Light"/>
                <a:cs typeface="Calibri Light"/>
              </a:rPr>
              <a:t>is  </a:t>
            </a:r>
            <a:r>
              <a:rPr sz="3700" b="0" spc="-20" dirty="0">
                <a:solidFill>
                  <a:srgbClr val="FFFFFF"/>
                </a:solidFill>
                <a:latin typeface="Calibri Light"/>
                <a:cs typeface="Calibri Light"/>
              </a:rPr>
              <a:t>generation </a:t>
            </a:r>
            <a:r>
              <a:rPr sz="3700" b="0" dirty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sz="3700" b="0" spc="-2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3700" b="0" spc="-10" dirty="0">
                <a:solidFill>
                  <a:srgbClr val="FFFFFF"/>
                </a:solidFill>
                <a:latin typeface="Calibri Light"/>
                <a:cs typeface="Calibri Light"/>
              </a:rPr>
              <a:t>consuming?</a:t>
            </a:r>
            <a:endParaRPr sz="37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9656" y="321732"/>
            <a:ext cx="5293728" cy="4107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24729" y="1082040"/>
            <a:ext cx="22225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spc="-10" dirty="0">
                <a:latin typeface="Calibri"/>
                <a:cs typeface="Calibri"/>
              </a:rPr>
              <a:t>What </a:t>
            </a:r>
            <a:r>
              <a:rPr sz="1700" b="0" spc="-5" dirty="0">
                <a:latin typeface="Calibri"/>
                <a:cs typeface="Calibri"/>
              </a:rPr>
              <a:t>did </a:t>
            </a:r>
            <a:r>
              <a:rPr sz="1700" b="0" spc="-10" dirty="0">
                <a:latin typeface="Calibri"/>
                <a:cs typeface="Calibri"/>
              </a:rPr>
              <a:t>you </a:t>
            </a:r>
            <a:r>
              <a:rPr sz="1700" b="0" spc="-20" dirty="0">
                <a:latin typeface="Calibri"/>
                <a:cs typeface="Calibri"/>
              </a:rPr>
              <a:t>take</a:t>
            </a:r>
            <a:r>
              <a:rPr sz="1700" b="0" spc="-40" dirty="0">
                <a:latin typeface="Calibri"/>
                <a:cs typeface="Calibri"/>
              </a:rPr>
              <a:t> </a:t>
            </a:r>
            <a:r>
              <a:rPr sz="1700" b="0" spc="-15" dirty="0">
                <a:latin typeface="Calibri"/>
                <a:cs typeface="Calibri"/>
              </a:rPr>
              <a:t>away?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4729" y="1755647"/>
            <a:ext cx="173799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Generally</a:t>
            </a:r>
            <a:r>
              <a:rPr sz="1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speaking: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4729" y="2084895"/>
            <a:ext cx="2399665" cy="3448685"/>
          </a:xfrm>
          <a:prstGeom prst="rect">
            <a:avLst/>
          </a:prstGeom>
        </p:spPr>
        <p:txBody>
          <a:bodyPr vert="horz" wrap="square" lIns="0" tIns="65404" rIns="0" bIns="0" rtlCol="0">
            <a:spAutoFit/>
          </a:bodyPr>
          <a:lstStyle/>
          <a:p>
            <a:pPr marL="241300" marR="5080" indent="-228600">
              <a:lnSpc>
                <a:spcPct val="79700"/>
              </a:lnSpc>
              <a:spcBef>
                <a:spcPts val="515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Has been an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increase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 porn use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by  age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cohort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both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men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and women,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but larger  for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endParaRPr sz="1700">
              <a:latin typeface="Calibri"/>
              <a:cs typeface="Calibri"/>
            </a:endParaRPr>
          </a:p>
          <a:p>
            <a:pPr marL="241300" marR="156845" indent="-228600">
              <a:lnSpc>
                <a:spcPct val="80000"/>
              </a:lnSpc>
              <a:spcBef>
                <a:spcPts val="1075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Cohort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effect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 acceptance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men –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they become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more  conservative by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cohort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over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(younger  more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likely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think it  should be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illegal)</a:t>
            </a:r>
            <a:endParaRPr sz="1700">
              <a:latin typeface="Calibri"/>
              <a:cs typeface="Calibri"/>
            </a:endParaRPr>
          </a:p>
          <a:p>
            <a:pPr marL="241300" marR="120014" indent="-228600">
              <a:lnSpc>
                <a:spcPct val="81200"/>
              </a:lnSpc>
              <a:spcBef>
                <a:spcPts val="94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cohort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effect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 acceptance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for females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(since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1945)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2095" y="1807464"/>
            <a:ext cx="7501128" cy="3553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654468" y="5398008"/>
            <a:ext cx="458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100" spc="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80235" y="5398008"/>
            <a:ext cx="70231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03200" marR="5080" indent="-191135">
              <a:lnSpc>
                <a:spcPts val="1300"/>
              </a:lnSpc>
              <a:spcBef>
                <a:spcPts val="160"/>
              </a:spcBef>
            </a:pPr>
            <a:r>
              <a:rPr sz="1100" spc="50" dirty="0">
                <a:solidFill>
                  <a:srgbClr val="FFFFFF"/>
                </a:solidFill>
                <a:latin typeface="Calibri"/>
                <a:cs typeface="Calibri"/>
              </a:rPr>
              <a:t>1X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MO </a:t>
            </a:r>
            <a:r>
              <a:rPr sz="1100" spc="45" dirty="0">
                <a:solidFill>
                  <a:srgbClr val="FFFFFF"/>
                </a:solidFill>
                <a:latin typeface="Calibri"/>
                <a:cs typeface="Calibri"/>
              </a:rPr>
              <a:t>OR 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11303" y="5398008"/>
            <a:ext cx="9366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1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DAYS/</a:t>
            </a:r>
            <a:r>
              <a:rPr sz="11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MO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66389" y="5398008"/>
            <a:ext cx="921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1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1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DAYS/</a:t>
            </a:r>
            <a:r>
              <a:rPr sz="11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WK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4202" y="5398008"/>
            <a:ext cx="921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11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1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1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FFFFFF"/>
                </a:solidFill>
                <a:latin typeface="Calibri"/>
                <a:cs typeface="Calibri"/>
              </a:rPr>
              <a:t>DAYS/</a:t>
            </a:r>
            <a:r>
              <a:rPr sz="11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40" dirty="0">
                <a:solidFill>
                  <a:srgbClr val="FFFFFF"/>
                </a:solidFill>
                <a:latin typeface="Calibri"/>
                <a:cs typeface="Calibri"/>
              </a:rPr>
              <a:t>WK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9124" y="5398008"/>
            <a:ext cx="4070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9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1100" spc="1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100" spc="10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0841" y="4867655"/>
            <a:ext cx="26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68654" y="4818888"/>
            <a:ext cx="26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68760" y="4745735"/>
            <a:ext cx="1625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21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364282" y="4642104"/>
            <a:ext cx="26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12094" y="4828032"/>
            <a:ext cx="26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94166" y="5017007"/>
            <a:ext cx="201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73133" y="3450335"/>
            <a:ext cx="1625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69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68654" y="4056888"/>
            <a:ext cx="2698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50726" y="4264152"/>
            <a:ext cx="201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98540" y="4139183"/>
            <a:ext cx="201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46352" y="4541520"/>
            <a:ext cx="201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94166" y="4922520"/>
            <a:ext cx="20129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-2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100" b="1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100" b="1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62752" y="14965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83464"/>
                </a:moveTo>
                <a:lnTo>
                  <a:pt x="83464" y="83464"/>
                </a:lnTo>
                <a:lnTo>
                  <a:pt x="83464" y="0"/>
                </a:lnTo>
                <a:lnTo>
                  <a:pt x="0" y="0"/>
                </a:lnTo>
                <a:lnTo>
                  <a:pt x="0" y="83464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72809" y="1496517"/>
            <a:ext cx="83820" cy="83820"/>
          </a:xfrm>
          <a:custGeom>
            <a:avLst/>
            <a:gdLst/>
            <a:ahLst/>
            <a:cxnLst/>
            <a:rect l="l" t="t" r="r" b="b"/>
            <a:pathLst>
              <a:path w="83820" h="83819">
                <a:moveTo>
                  <a:pt x="0" y="83464"/>
                </a:moveTo>
                <a:lnTo>
                  <a:pt x="83464" y="83464"/>
                </a:lnTo>
                <a:lnTo>
                  <a:pt x="83464" y="0"/>
                </a:lnTo>
                <a:lnTo>
                  <a:pt x="0" y="0"/>
                </a:lnTo>
                <a:lnTo>
                  <a:pt x="0" y="83464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916939" y="611123"/>
            <a:ext cx="8937625" cy="1005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5" dirty="0">
                <a:latin typeface="Calibri Light"/>
                <a:cs typeface="Calibri Light"/>
              </a:rPr>
              <a:t>Porn </a:t>
            </a:r>
            <a:r>
              <a:rPr sz="4400" spc="-5" dirty="0">
                <a:latin typeface="Calibri Light"/>
                <a:cs typeface="Calibri Light"/>
              </a:rPr>
              <a:t>use among </a:t>
            </a:r>
            <a:r>
              <a:rPr sz="4400" spc="-15" dirty="0">
                <a:latin typeface="Calibri Light"/>
                <a:cs typeface="Calibri Light"/>
              </a:rPr>
              <a:t>college students by</a:t>
            </a:r>
            <a:r>
              <a:rPr sz="4400" spc="85" dirty="0">
                <a:latin typeface="Calibri Light"/>
                <a:cs typeface="Calibri Light"/>
              </a:rPr>
              <a:t> </a:t>
            </a:r>
            <a:r>
              <a:rPr sz="4400" spc="-25" dirty="0">
                <a:latin typeface="Calibri Light"/>
                <a:cs typeface="Calibri Light"/>
              </a:rPr>
              <a:t>sex</a:t>
            </a:r>
            <a:endParaRPr sz="4400">
              <a:latin typeface="Calibri Light"/>
              <a:cs typeface="Calibri Light"/>
            </a:endParaRPr>
          </a:p>
          <a:p>
            <a:pPr marL="1496695" algn="ctr">
              <a:lnSpc>
                <a:spcPct val="100000"/>
              </a:lnSpc>
              <a:spcBef>
                <a:spcPts val="990"/>
              </a:spcBef>
              <a:tabLst>
                <a:tab pos="2106295" algn="l"/>
              </a:tabLst>
            </a:pPr>
            <a:r>
              <a:rPr sz="1200" b="0" spc="-5" dirty="0">
                <a:latin typeface="Calibri"/>
                <a:cs typeface="Calibri"/>
              </a:rPr>
              <a:t>males	</a:t>
            </a:r>
            <a:r>
              <a:rPr sz="1200" b="0" dirty="0">
                <a:latin typeface="Calibri"/>
                <a:cs typeface="Calibri"/>
              </a:rPr>
              <a:t>females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160059" y="5879083"/>
            <a:ext cx="7570470" cy="86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87% of men and 31% 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reported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using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past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mos.</a:t>
            </a:r>
            <a:endParaRPr sz="1800">
              <a:latin typeface="Calibri"/>
              <a:cs typeface="Calibri"/>
            </a:endParaRPr>
          </a:p>
          <a:p>
            <a:pPr marL="65405" marR="5080">
              <a:lnSpc>
                <a:spcPts val="1390"/>
              </a:lnSpc>
              <a:spcBef>
                <a:spcPts val="174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Carroll,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J. S.,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Padilla-Walker,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L. M., Nelson, L. J., Olson, C.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D.,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McNamara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Barry,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C.,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Madsen, S.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D.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(2008).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Generation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XXX: 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acceptance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and use among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emerging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adults.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Journal of </a:t>
            </a:r>
            <a:r>
              <a:rPr sz="1200" i="1" spc="-10" dirty="0">
                <a:solidFill>
                  <a:srgbClr val="FFFFFF"/>
                </a:solidFill>
                <a:latin typeface="Calibri"/>
                <a:cs typeface="Calibri"/>
              </a:rPr>
              <a:t>adolescent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(1),</a:t>
            </a:r>
            <a:r>
              <a:rPr sz="12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6-30.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09371"/>
            <a:ext cx="10201275" cy="129349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740"/>
              </a:spcBef>
            </a:pPr>
            <a:r>
              <a:rPr sz="4400" spc="-20" dirty="0">
                <a:latin typeface="Calibri Light"/>
                <a:cs typeface="Calibri Light"/>
              </a:rPr>
              <a:t>Attitudes </a:t>
            </a:r>
            <a:r>
              <a:rPr sz="4400" spc="-35" dirty="0">
                <a:latin typeface="Calibri Light"/>
                <a:cs typeface="Calibri Light"/>
              </a:rPr>
              <a:t>toward </a:t>
            </a:r>
            <a:r>
              <a:rPr sz="4400" spc="-5" dirty="0">
                <a:latin typeface="Calibri Light"/>
                <a:cs typeface="Calibri Light"/>
              </a:rPr>
              <a:t>porn use </a:t>
            </a:r>
            <a:r>
              <a:rPr sz="4400" dirty="0">
                <a:latin typeface="Calibri Light"/>
                <a:cs typeface="Calibri Light"/>
              </a:rPr>
              <a:t>in </a:t>
            </a:r>
            <a:r>
              <a:rPr sz="4400" spc="-15" dirty="0">
                <a:latin typeface="Calibri Light"/>
                <a:cs typeface="Calibri Light"/>
              </a:rPr>
              <a:t>college students  </a:t>
            </a:r>
            <a:r>
              <a:rPr sz="4400" spc="-10" dirty="0">
                <a:latin typeface="Calibri Light"/>
                <a:cs typeface="Calibri Light"/>
              </a:rPr>
              <a:t>by</a:t>
            </a:r>
            <a:r>
              <a:rPr sz="4400" spc="-5" dirty="0">
                <a:latin typeface="Calibri Light"/>
                <a:cs typeface="Calibri Light"/>
              </a:rPr>
              <a:t> </a:t>
            </a:r>
            <a:r>
              <a:rPr sz="4400" spc="-25" dirty="0">
                <a:latin typeface="Calibri Light"/>
                <a:cs typeface="Calibri Light"/>
              </a:rPr>
              <a:t>sex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58782" y="4887902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58782" y="4545177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58782" y="4189758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58782" y="3847033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8782" y="3491614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8782" y="3148889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58782" y="2806164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8782" y="2450745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58782" y="2108020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58782" y="1756442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8782" y="5240139"/>
            <a:ext cx="7708900" cy="0"/>
          </a:xfrm>
          <a:custGeom>
            <a:avLst/>
            <a:gdLst/>
            <a:ahLst/>
            <a:cxnLst/>
            <a:rect l="l" t="t" r="r" b="b"/>
            <a:pathLst>
              <a:path w="7708900">
                <a:moveTo>
                  <a:pt x="0" y="0"/>
                </a:moveTo>
                <a:lnTo>
                  <a:pt x="7708383" y="0"/>
                </a:lnTo>
              </a:path>
            </a:pathLst>
          </a:custGeom>
          <a:ln w="95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01476" y="2083911"/>
            <a:ext cx="6423660" cy="2639695"/>
          </a:xfrm>
          <a:custGeom>
            <a:avLst/>
            <a:gdLst/>
            <a:ahLst/>
            <a:cxnLst/>
            <a:rect l="l" t="t" r="r" b="b"/>
            <a:pathLst>
              <a:path w="6423659" h="2639695">
                <a:moveTo>
                  <a:pt x="0" y="2347191"/>
                </a:moveTo>
                <a:lnTo>
                  <a:pt x="1290465" y="2486820"/>
                </a:lnTo>
                <a:lnTo>
                  <a:pt x="2572511" y="0"/>
                </a:lnTo>
                <a:lnTo>
                  <a:pt x="3854557" y="1902918"/>
                </a:lnTo>
                <a:lnTo>
                  <a:pt x="5136603" y="2639295"/>
                </a:lnTo>
                <a:lnTo>
                  <a:pt x="6423653" y="1902918"/>
                </a:lnTo>
              </a:path>
            </a:pathLst>
          </a:custGeom>
          <a:ln w="28560">
            <a:solidFill>
              <a:srgbClr val="29AF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01476" y="2522856"/>
            <a:ext cx="6423660" cy="2479675"/>
          </a:xfrm>
          <a:custGeom>
            <a:avLst/>
            <a:gdLst/>
            <a:ahLst/>
            <a:cxnLst/>
            <a:rect l="l" t="t" r="r" b="b"/>
            <a:pathLst>
              <a:path w="6423659" h="2479675">
                <a:moveTo>
                  <a:pt x="0" y="2479128"/>
                </a:moveTo>
                <a:lnTo>
                  <a:pt x="1290465" y="2276582"/>
                </a:lnTo>
                <a:lnTo>
                  <a:pt x="2572511" y="0"/>
                </a:lnTo>
                <a:lnTo>
                  <a:pt x="3854557" y="943762"/>
                </a:lnTo>
                <a:lnTo>
                  <a:pt x="5136603" y="1933857"/>
                </a:lnTo>
                <a:lnTo>
                  <a:pt x="6423653" y="1705373"/>
                </a:lnTo>
              </a:path>
            </a:pathLst>
          </a:custGeom>
          <a:ln w="28560">
            <a:solidFill>
              <a:srgbClr val="97BE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051050" y="1627123"/>
            <a:ext cx="179705" cy="36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50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45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35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76835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marL="76835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89201" y="5312155"/>
            <a:ext cx="83121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6200" marR="5080" indent="-64135">
              <a:lnSpc>
                <a:spcPct val="101699"/>
              </a:lnSpc>
              <a:spcBef>
                <a:spcPts val="75"/>
              </a:spcBef>
            </a:pP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strongly 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acceptable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81483" y="5312155"/>
            <a:ext cx="1180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stongly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acceptable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16488" y="5312155"/>
            <a:ext cx="711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200" spc="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20721" y="5312155"/>
            <a:ext cx="8763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Unacceptable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697757" y="5312155"/>
            <a:ext cx="85090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65735">
              <a:lnSpc>
                <a:spcPct val="101699"/>
              </a:lnSpc>
              <a:spcBef>
                <a:spcPts val="7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strongly 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cc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00321" y="5312155"/>
            <a:ext cx="850900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5240">
              <a:lnSpc>
                <a:spcPct val="101699"/>
              </a:lnSpc>
              <a:spcBef>
                <a:spcPts val="75"/>
              </a:spcBef>
            </a:pP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very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strongly  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6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57340" y="5920050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715" y="0"/>
                </a:lnTo>
              </a:path>
            </a:pathLst>
          </a:custGeom>
          <a:ln w="28560">
            <a:solidFill>
              <a:srgbClr val="29AF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123645" y="5920050"/>
            <a:ext cx="24384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715" y="0"/>
                </a:lnTo>
              </a:path>
            </a:pathLst>
          </a:custGeom>
          <a:ln w="28560">
            <a:solidFill>
              <a:srgbClr val="97BE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212956" y="5790691"/>
            <a:ext cx="7517765" cy="699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13760">
              <a:lnSpc>
                <a:spcPct val="100000"/>
              </a:lnSpc>
              <a:spcBef>
                <a:spcPts val="100"/>
              </a:spcBef>
              <a:tabLst>
                <a:tab pos="4179570" algn="l"/>
              </a:tabLst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males	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females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390"/>
              </a:lnSpc>
              <a:spcBef>
                <a:spcPts val="112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Carroll,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J. S.,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Padilla-Walker,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L. M., Nelson, L. J., Olson, C.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D.,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McNamara 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Barry,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C.,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Madsen, S.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D.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(2008).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Generation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XXX: 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acceptance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and use among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emerging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adults.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Journal of </a:t>
            </a:r>
            <a:r>
              <a:rPr sz="1200" i="1" spc="-10" dirty="0">
                <a:solidFill>
                  <a:srgbClr val="FFFFFF"/>
                </a:solidFill>
                <a:latin typeface="Calibri"/>
                <a:cs typeface="Calibri"/>
              </a:rPr>
              <a:t>adolescent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(1),</a:t>
            </a:r>
            <a:r>
              <a:rPr sz="12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6-30.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8818" y="2717291"/>
            <a:ext cx="2234565" cy="129095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4680"/>
              </a:lnSpc>
              <a:spcBef>
                <a:spcPts val="755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Open</a:t>
            </a:r>
            <a:r>
              <a:rPr sz="44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90" dirty="0">
                <a:solidFill>
                  <a:srgbClr val="FFFFFF"/>
                </a:solidFill>
                <a:latin typeface="Calibri Light"/>
                <a:cs typeface="Calibri Light"/>
              </a:rPr>
              <a:t>Talk  </a:t>
            </a:r>
            <a:r>
              <a:rPr sz="4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Project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69314" y="493839"/>
            <a:ext cx="5050790" cy="120523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-10" dirty="0">
                <a:latin typeface="Calibri"/>
                <a:cs typeface="Calibri"/>
              </a:rPr>
              <a:t>Middle </a:t>
            </a:r>
            <a:r>
              <a:rPr sz="1700" spc="-5" dirty="0">
                <a:latin typeface="Calibri"/>
                <a:cs typeface="Calibri"/>
              </a:rPr>
              <a:t>School (78.5% 12yo) </a:t>
            </a:r>
            <a:r>
              <a:rPr sz="1700" spc="-10" dirty="0">
                <a:latin typeface="Calibri"/>
                <a:cs typeface="Calibri"/>
              </a:rPr>
              <a:t>Peer to </a:t>
            </a:r>
            <a:r>
              <a:rPr sz="1700" spc="-5" dirty="0">
                <a:latin typeface="Calibri"/>
                <a:cs typeface="Calibri"/>
              </a:rPr>
              <a:t>peer </a:t>
            </a:r>
            <a:r>
              <a:rPr sz="1700" spc="-10" dirty="0">
                <a:latin typeface="Calibri"/>
                <a:cs typeface="Calibri"/>
              </a:rPr>
              <a:t>survey</a:t>
            </a:r>
            <a:r>
              <a:rPr sz="1700" spc="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n=121</a:t>
            </a:r>
            <a:endParaRPr sz="17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1700" spc="-10" dirty="0">
                <a:latin typeface="Calibri"/>
                <a:cs typeface="Calibri"/>
              </a:rPr>
              <a:t>Female: </a:t>
            </a:r>
            <a:r>
              <a:rPr sz="1700" spc="-5" dirty="0">
                <a:latin typeface="Calibri"/>
                <a:cs typeface="Calibri"/>
              </a:rPr>
              <a:t>47.11%</a:t>
            </a:r>
            <a:endParaRPr sz="17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1700" spc="-5" dirty="0">
                <a:latin typeface="Calibri"/>
                <a:cs typeface="Calibri"/>
              </a:rPr>
              <a:t>Male: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47.93%</a:t>
            </a:r>
            <a:endParaRPr sz="17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1700" spc="-5" dirty="0">
                <a:latin typeface="Calibri"/>
                <a:cs typeface="Calibri"/>
              </a:rPr>
              <a:t>Other: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4.96%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83995" y="2011616"/>
            <a:ext cx="4827270" cy="133921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70815" marR="5080" indent="-158115">
              <a:lnSpc>
                <a:spcPts val="1800"/>
              </a:lnSpc>
              <a:spcBef>
                <a:spcPts val="360"/>
              </a:spcBef>
              <a:buFont typeface="Arial"/>
              <a:buChar char="•"/>
              <a:tabLst>
                <a:tab pos="171450" algn="l"/>
              </a:tabLst>
            </a:pPr>
            <a:r>
              <a:rPr sz="1700" dirty="0">
                <a:latin typeface="Calibri"/>
                <a:cs typeface="Calibri"/>
              </a:rPr>
              <a:t>&gt;75% </a:t>
            </a:r>
            <a:r>
              <a:rPr sz="1700" spc="-5" dirty="0">
                <a:latin typeface="Calibri"/>
                <a:cs typeface="Calibri"/>
              </a:rPr>
              <a:t>use </a:t>
            </a:r>
            <a:r>
              <a:rPr sz="1700" spc="-10" dirty="0">
                <a:latin typeface="Calibri"/>
                <a:cs typeface="Calibri"/>
              </a:rPr>
              <a:t>internet at least </a:t>
            </a:r>
            <a:r>
              <a:rPr sz="1700" spc="-15" dirty="0">
                <a:latin typeface="Calibri"/>
                <a:cs typeface="Calibri"/>
              </a:rPr>
              <a:t>several </a:t>
            </a:r>
            <a:r>
              <a:rPr sz="1700" dirty="0">
                <a:latin typeface="Calibri"/>
                <a:cs typeface="Calibri"/>
              </a:rPr>
              <a:t>times a </a:t>
            </a:r>
            <a:r>
              <a:rPr sz="1700" spc="-15" dirty="0">
                <a:latin typeface="Calibri"/>
                <a:cs typeface="Calibri"/>
              </a:rPr>
              <a:t>day </a:t>
            </a:r>
            <a:r>
              <a:rPr sz="1700" spc="-5" dirty="0">
                <a:latin typeface="Calibri"/>
                <a:cs typeface="Calibri"/>
              </a:rPr>
              <a:t>(23.7%  </a:t>
            </a:r>
            <a:r>
              <a:rPr sz="1700" spc="-10" dirty="0">
                <a:latin typeface="Calibri"/>
                <a:cs typeface="Calibri"/>
              </a:rPr>
              <a:t>almost</a:t>
            </a:r>
            <a:r>
              <a:rPr sz="170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constantly)</a:t>
            </a:r>
            <a:endParaRPr sz="1700">
              <a:latin typeface="Calibri"/>
              <a:cs typeface="Calibri"/>
            </a:endParaRPr>
          </a:p>
          <a:p>
            <a:pPr marL="513715" lvl="1" indent="-15875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514350" algn="l"/>
              </a:tabLst>
            </a:pPr>
            <a:r>
              <a:rPr sz="1700" dirty="0">
                <a:latin typeface="Calibri"/>
                <a:cs typeface="Calibri"/>
              </a:rPr>
              <a:t>76% </a:t>
            </a:r>
            <a:r>
              <a:rPr sz="1700" spc="-5" dirty="0">
                <a:latin typeface="Calibri"/>
                <a:cs typeface="Calibri"/>
              </a:rPr>
              <a:t>owned </a:t>
            </a:r>
            <a:r>
              <a:rPr sz="1700" spc="-10" dirty="0">
                <a:latin typeface="Calibri"/>
                <a:cs typeface="Calibri"/>
              </a:rPr>
              <a:t>at least </a:t>
            </a:r>
            <a:r>
              <a:rPr sz="1700" spc="-5" dirty="0">
                <a:latin typeface="Calibri"/>
                <a:cs typeface="Calibri"/>
              </a:rPr>
              <a:t>one device </a:t>
            </a:r>
            <a:r>
              <a:rPr sz="1700" dirty="0">
                <a:latin typeface="Calibri"/>
                <a:cs typeface="Calibri"/>
              </a:rPr>
              <a:t>of </a:t>
            </a:r>
            <a:r>
              <a:rPr sz="1700" spc="-5" dirty="0">
                <a:latin typeface="Calibri"/>
                <a:cs typeface="Calibri"/>
              </a:rPr>
              <a:t>their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own</a:t>
            </a:r>
            <a:endParaRPr sz="1700">
              <a:latin typeface="Calibri"/>
              <a:cs typeface="Calibri"/>
            </a:endParaRPr>
          </a:p>
          <a:p>
            <a:pPr marL="513715" marR="125730" lvl="1" indent="-158750">
              <a:lnSpc>
                <a:spcPts val="1800"/>
              </a:lnSpc>
              <a:spcBef>
                <a:spcPts val="625"/>
              </a:spcBef>
              <a:buFont typeface="Arial"/>
              <a:buChar char="•"/>
              <a:tabLst>
                <a:tab pos="514350" algn="l"/>
              </a:tabLst>
            </a:pPr>
            <a:r>
              <a:rPr sz="1700" spc="-15" dirty="0">
                <a:latin typeface="Calibri"/>
                <a:cs typeface="Calibri"/>
              </a:rPr>
              <a:t>Everyone </a:t>
            </a:r>
            <a:r>
              <a:rPr sz="1700" spc="-5" dirty="0">
                <a:latin typeface="Calibri"/>
                <a:cs typeface="Calibri"/>
              </a:rPr>
              <a:t>said </a:t>
            </a:r>
            <a:r>
              <a:rPr sz="1700" spc="-10" dirty="0">
                <a:latin typeface="Calibri"/>
                <a:cs typeface="Calibri"/>
              </a:rPr>
              <a:t>that </a:t>
            </a:r>
            <a:r>
              <a:rPr sz="1700" spc="-5" dirty="0">
                <a:latin typeface="Calibri"/>
                <a:cs typeface="Calibri"/>
              </a:rPr>
              <a:t>they used </a:t>
            </a:r>
            <a:r>
              <a:rPr sz="1700" dirty="0">
                <a:latin typeface="Calibri"/>
                <a:cs typeface="Calibri"/>
              </a:rPr>
              <a:t>a </a:t>
            </a:r>
            <a:r>
              <a:rPr sz="1700" spc="-5" dirty="0">
                <a:latin typeface="Calibri"/>
                <a:cs typeface="Calibri"/>
              </a:rPr>
              <a:t>mobile device </a:t>
            </a:r>
            <a:r>
              <a:rPr sz="1700" spc="-10" dirty="0">
                <a:latin typeface="Calibri"/>
                <a:cs typeface="Calibri"/>
              </a:rPr>
              <a:t>to  </a:t>
            </a:r>
            <a:r>
              <a:rPr sz="1700" dirty="0">
                <a:latin typeface="Calibri"/>
                <a:cs typeface="Calibri"/>
              </a:rPr>
              <a:t>access </a:t>
            </a:r>
            <a:r>
              <a:rPr sz="1700" spc="-10" dirty="0">
                <a:latin typeface="Calibri"/>
                <a:cs typeface="Calibri"/>
              </a:rPr>
              <a:t>Internet </a:t>
            </a:r>
            <a:r>
              <a:rPr sz="1700" spc="-5" dirty="0">
                <a:latin typeface="Calibri"/>
                <a:cs typeface="Calibri"/>
              </a:rPr>
              <a:t>most</a:t>
            </a:r>
            <a:r>
              <a:rPr sz="1700" spc="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often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83779" y="3663683"/>
            <a:ext cx="5071110" cy="81851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70815" marR="5080" indent="-158115">
              <a:lnSpc>
                <a:spcPts val="1800"/>
              </a:lnSpc>
              <a:spcBef>
                <a:spcPts val="359"/>
              </a:spcBef>
              <a:buFont typeface="Arial"/>
              <a:buChar char="•"/>
              <a:tabLst>
                <a:tab pos="171450" algn="l"/>
              </a:tabLst>
            </a:pPr>
            <a:r>
              <a:rPr sz="1700" spc="-10" dirty="0">
                <a:latin typeface="Calibri"/>
                <a:cs typeface="Calibri"/>
              </a:rPr>
              <a:t>Over </a:t>
            </a:r>
            <a:r>
              <a:rPr sz="1700" spc="-5" dirty="0">
                <a:latin typeface="Calibri"/>
                <a:cs typeface="Calibri"/>
              </a:rPr>
              <a:t>1.2 (52%) said </a:t>
            </a:r>
            <a:r>
              <a:rPr sz="1700" spc="-10" dirty="0">
                <a:latin typeface="Calibri"/>
                <a:cs typeface="Calibri"/>
              </a:rPr>
              <a:t>that there </a:t>
            </a:r>
            <a:r>
              <a:rPr sz="1700" spc="-15" dirty="0">
                <a:latin typeface="Calibri"/>
                <a:cs typeface="Calibri"/>
              </a:rPr>
              <a:t>are </a:t>
            </a:r>
            <a:r>
              <a:rPr sz="1700" spc="-5" dirty="0">
                <a:latin typeface="Calibri"/>
                <a:cs typeface="Calibri"/>
              </a:rPr>
              <a:t>no </a:t>
            </a:r>
            <a:r>
              <a:rPr sz="1700" spc="-15" dirty="0">
                <a:latin typeface="Calibri"/>
                <a:cs typeface="Calibri"/>
              </a:rPr>
              <a:t>parental </a:t>
            </a:r>
            <a:r>
              <a:rPr sz="1700" spc="-5" dirty="0">
                <a:latin typeface="Calibri"/>
                <a:cs typeface="Calibri"/>
              </a:rPr>
              <a:t>blocks </a:t>
            </a:r>
            <a:r>
              <a:rPr sz="1700" dirty="0">
                <a:latin typeface="Calibri"/>
                <a:cs typeface="Calibri"/>
              </a:rPr>
              <a:t>on  </a:t>
            </a:r>
            <a:r>
              <a:rPr sz="1700" spc="-15" dirty="0">
                <a:latin typeface="Calibri"/>
                <a:cs typeface="Calibri"/>
              </a:rPr>
              <a:t>any </a:t>
            </a:r>
            <a:r>
              <a:rPr sz="1700" spc="-5" dirty="0">
                <a:latin typeface="Calibri"/>
                <a:cs typeface="Calibri"/>
              </a:rPr>
              <a:t>devices they</a:t>
            </a:r>
            <a:r>
              <a:rPr sz="1700" spc="2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use/own</a:t>
            </a:r>
            <a:endParaRPr sz="1700">
              <a:latin typeface="Calibri"/>
              <a:cs typeface="Calibri"/>
            </a:endParaRPr>
          </a:p>
          <a:p>
            <a:pPr marL="513715" lvl="1" indent="-15875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514350" algn="l"/>
              </a:tabLst>
            </a:pPr>
            <a:r>
              <a:rPr sz="1700" spc="-5" dirty="0">
                <a:latin typeface="Calibri"/>
                <a:cs typeface="Calibri"/>
              </a:rPr>
              <a:t>39.4% said some </a:t>
            </a:r>
            <a:r>
              <a:rPr sz="1700" dirty="0">
                <a:latin typeface="Calibri"/>
                <a:cs typeface="Calibri"/>
              </a:rPr>
              <a:t>of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them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69098" y="4782477"/>
            <a:ext cx="5096510" cy="8178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86055" marR="5080" indent="-173355">
              <a:lnSpc>
                <a:spcPts val="1900"/>
              </a:lnSpc>
              <a:spcBef>
                <a:spcPts val="280"/>
              </a:spcBef>
              <a:buFont typeface="Arial"/>
              <a:buChar char="•"/>
              <a:tabLst>
                <a:tab pos="186690" algn="l"/>
              </a:tabLst>
            </a:pPr>
            <a:r>
              <a:rPr sz="1700" spc="-5" dirty="0">
                <a:latin typeface="Calibri"/>
                <a:cs typeface="Calibri"/>
              </a:rPr>
              <a:t>45.5% </a:t>
            </a:r>
            <a:r>
              <a:rPr sz="1700" spc="-10" dirty="0">
                <a:latin typeface="Calibri"/>
                <a:cs typeface="Calibri"/>
              </a:rPr>
              <a:t>indicated that </a:t>
            </a:r>
            <a:r>
              <a:rPr sz="1700" spc="-5" dirty="0">
                <a:latin typeface="Calibri"/>
                <a:cs typeface="Calibri"/>
              </a:rPr>
              <a:t>their </a:t>
            </a:r>
            <a:r>
              <a:rPr sz="1700" spc="-10" dirty="0">
                <a:latin typeface="Calibri"/>
                <a:cs typeface="Calibri"/>
              </a:rPr>
              <a:t>parent(s) </a:t>
            </a:r>
            <a:r>
              <a:rPr sz="1700" spc="-5" dirty="0">
                <a:latin typeface="Calibri"/>
                <a:cs typeface="Calibri"/>
              </a:rPr>
              <a:t>do not see </a:t>
            </a:r>
            <a:r>
              <a:rPr sz="1700" spc="-10" dirty="0">
                <a:latin typeface="Calibri"/>
                <a:cs typeface="Calibri"/>
              </a:rPr>
              <a:t>anything  </a:t>
            </a:r>
            <a:r>
              <a:rPr sz="1700" spc="-5" dirty="0">
                <a:latin typeface="Calibri"/>
                <a:cs typeface="Calibri"/>
              </a:rPr>
              <a:t>they do</a:t>
            </a:r>
            <a:r>
              <a:rPr sz="1700" spc="15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online</a:t>
            </a:r>
            <a:endParaRPr sz="1700">
              <a:latin typeface="Calibri"/>
              <a:cs typeface="Calibri"/>
            </a:endParaRPr>
          </a:p>
          <a:p>
            <a:pPr marL="528320" lvl="1" indent="-173355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528955" algn="l"/>
              </a:tabLst>
            </a:pPr>
            <a:r>
              <a:rPr sz="1700" spc="-5" dirty="0">
                <a:latin typeface="Calibri"/>
                <a:cs typeface="Calibri"/>
              </a:rPr>
              <a:t>46.6% said </a:t>
            </a:r>
            <a:r>
              <a:rPr sz="1700" spc="-10" dirty="0">
                <a:latin typeface="Calibri"/>
                <a:cs typeface="Calibri"/>
              </a:rPr>
              <a:t>that </a:t>
            </a:r>
            <a:r>
              <a:rPr sz="1700" spc="-5" dirty="0">
                <a:latin typeface="Calibri"/>
                <a:cs typeface="Calibri"/>
              </a:rPr>
              <a:t>their </a:t>
            </a:r>
            <a:r>
              <a:rPr sz="1700" spc="-10" dirty="0">
                <a:latin typeface="Calibri"/>
                <a:cs typeface="Calibri"/>
              </a:rPr>
              <a:t>parents </a:t>
            </a:r>
            <a:r>
              <a:rPr sz="1700" spc="-5" dirty="0">
                <a:latin typeface="Calibri"/>
                <a:cs typeface="Calibri"/>
              </a:rPr>
              <a:t>see some </a:t>
            </a:r>
            <a:r>
              <a:rPr sz="1700" spc="-10" dirty="0">
                <a:latin typeface="Calibri"/>
                <a:cs typeface="Calibri"/>
              </a:rPr>
              <a:t>but </a:t>
            </a:r>
            <a:r>
              <a:rPr sz="1700" spc="-5" dirty="0">
                <a:latin typeface="Calibri"/>
                <a:cs typeface="Calibri"/>
              </a:rPr>
              <a:t>not</a:t>
            </a:r>
            <a:r>
              <a:rPr sz="1700" spc="7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all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3559" y="0"/>
            <a:ext cx="10179050" cy="6858000"/>
          </a:xfrm>
          <a:custGeom>
            <a:avLst/>
            <a:gdLst/>
            <a:ahLst/>
            <a:cxnLst/>
            <a:rect l="l" t="t" r="r" b="b"/>
            <a:pathLst>
              <a:path w="10179050" h="6858000">
                <a:moveTo>
                  <a:pt x="0" y="6858000"/>
                </a:moveTo>
                <a:lnTo>
                  <a:pt x="10178440" y="6858000"/>
                </a:lnTo>
                <a:lnTo>
                  <a:pt x="1017844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013585" cy="6858000"/>
          </a:xfrm>
          <a:custGeom>
            <a:avLst/>
            <a:gdLst/>
            <a:ahLst/>
            <a:cxnLst/>
            <a:rect l="l" t="t" r="r" b="b"/>
            <a:pathLst>
              <a:path w="2013585" h="6858000">
                <a:moveTo>
                  <a:pt x="0" y="6858000"/>
                </a:moveTo>
                <a:lnTo>
                  <a:pt x="2013559" y="6858000"/>
                </a:lnTo>
                <a:lnTo>
                  <a:pt x="20135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0080" y="2074367"/>
            <a:ext cx="2752725" cy="2709545"/>
          </a:xfrm>
          <a:custGeom>
            <a:avLst/>
            <a:gdLst/>
            <a:ahLst/>
            <a:cxnLst/>
            <a:rect l="l" t="t" r="r" b="b"/>
            <a:pathLst>
              <a:path w="2752725" h="2709545">
                <a:moveTo>
                  <a:pt x="1376172" y="0"/>
                </a:moveTo>
                <a:lnTo>
                  <a:pt x="1327859" y="819"/>
                </a:lnTo>
                <a:lnTo>
                  <a:pt x="1279964" y="3258"/>
                </a:lnTo>
                <a:lnTo>
                  <a:pt x="1232515" y="7292"/>
                </a:lnTo>
                <a:lnTo>
                  <a:pt x="1185539" y="12892"/>
                </a:lnTo>
                <a:lnTo>
                  <a:pt x="1139062" y="20031"/>
                </a:lnTo>
                <a:lnTo>
                  <a:pt x="1093113" y="28684"/>
                </a:lnTo>
                <a:lnTo>
                  <a:pt x="1047718" y="38823"/>
                </a:lnTo>
                <a:lnTo>
                  <a:pt x="1002906" y="50421"/>
                </a:lnTo>
                <a:lnTo>
                  <a:pt x="958702" y="63452"/>
                </a:lnTo>
                <a:lnTo>
                  <a:pt x="915135" y="77888"/>
                </a:lnTo>
                <a:lnTo>
                  <a:pt x="872232" y="93703"/>
                </a:lnTo>
                <a:lnTo>
                  <a:pt x="830020" y="110870"/>
                </a:lnTo>
                <a:lnTo>
                  <a:pt x="788526" y="129362"/>
                </a:lnTo>
                <a:lnTo>
                  <a:pt x="747777" y="149152"/>
                </a:lnTo>
                <a:lnTo>
                  <a:pt x="707802" y="170213"/>
                </a:lnTo>
                <a:lnTo>
                  <a:pt x="668627" y="192518"/>
                </a:lnTo>
                <a:lnTo>
                  <a:pt x="630279" y="216041"/>
                </a:lnTo>
                <a:lnTo>
                  <a:pt x="592786" y="240755"/>
                </a:lnTo>
                <a:lnTo>
                  <a:pt x="556175" y="266632"/>
                </a:lnTo>
                <a:lnTo>
                  <a:pt x="520474" y="293646"/>
                </a:lnTo>
                <a:lnTo>
                  <a:pt x="485709" y="321771"/>
                </a:lnTo>
                <a:lnTo>
                  <a:pt x="451908" y="350978"/>
                </a:lnTo>
                <a:lnTo>
                  <a:pt x="419098" y="381242"/>
                </a:lnTo>
                <a:lnTo>
                  <a:pt x="387307" y="412535"/>
                </a:lnTo>
                <a:lnTo>
                  <a:pt x="356562" y="444831"/>
                </a:lnTo>
                <a:lnTo>
                  <a:pt x="326890" y="478103"/>
                </a:lnTo>
                <a:lnTo>
                  <a:pt x="298318" y="512324"/>
                </a:lnTo>
                <a:lnTo>
                  <a:pt x="270874" y="547466"/>
                </a:lnTo>
                <a:lnTo>
                  <a:pt x="244585" y="583504"/>
                </a:lnTo>
                <a:lnTo>
                  <a:pt x="219478" y="620410"/>
                </a:lnTo>
                <a:lnTo>
                  <a:pt x="195581" y="658158"/>
                </a:lnTo>
                <a:lnTo>
                  <a:pt x="172921" y="696720"/>
                </a:lnTo>
                <a:lnTo>
                  <a:pt x="151525" y="736070"/>
                </a:lnTo>
                <a:lnTo>
                  <a:pt x="131420" y="776180"/>
                </a:lnTo>
                <a:lnTo>
                  <a:pt x="112634" y="817025"/>
                </a:lnTo>
                <a:lnTo>
                  <a:pt x="95194" y="858577"/>
                </a:lnTo>
                <a:lnTo>
                  <a:pt x="79128" y="900809"/>
                </a:lnTo>
                <a:lnTo>
                  <a:pt x="64462" y="943694"/>
                </a:lnTo>
                <a:lnTo>
                  <a:pt x="51224" y="987206"/>
                </a:lnTo>
                <a:lnTo>
                  <a:pt x="39441" y="1031317"/>
                </a:lnTo>
                <a:lnTo>
                  <a:pt x="29141" y="1076002"/>
                </a:lnTo>
                <a:lnTo>
                  <a:pt x="20350" y="1121232"/>
                </a:lnTo>
                <a:lnTo>
                  <a:pt x="13097" y="1166981"/>
                </a:lnTo>
                <a:lnTo>
                  <a:pt x="7408" y="1213223"/>
                </a:lnTo>
                <a:lnTo>
                  <a:pt x="3310" y="1259930"/>
                </a:lnTo>
                <a:lnTo>
                  <a:pt x="832" y="1307075"/>
                </a:lnTo>
                <a:lnTo>
                  <a:pt x="0" y="1354632"/>
                </a:lnTo>
                <a:lnTo>
                  <a:pt x="832" y="1402189"/>
                </a:lnTo>
                <a:lnTo>
                  <a:pt x="3310" y="1449335"/>
                </a:lnTo>
                <a:lnTo>
                  <a:pt x="7408" y="1496042"/>
                </a:lnTo>
                <a:lnTo>
                  <a:pt x="13097" y="1542283"/>
                </a:lnTo>
                <a:lnTo>
                  <a:pt x="20350" y="1588033"/>
                </a:lnTo>
                <a:lnTo>
                  <a:pt x="29141" y="1633263"/>
                </a:lnTo>
                <a:lnTo>
                  <a:pt x="39441" y="1677947"/>
                </a:lnTo>
                <a:lnTo>
                  <a:pt x="51224" y="1722059"/>
                </a:lnTo>
                <a:lnTo>
                  <a:pt x="64462" y="1765571"/>
                </a:lnTo>
                <a:lnTo>
                  <a:pt x="79128" y="1808456"/>
                </a:lnTo>
                <a:lnTo>
                  <a:pt x="95194" y="1850688"/>
                </a:lnTo>
                <a:lnTo>
                  <a:pt x="112634" y="1892240"/>
                </a:lnTo>
                <a:lnTo>
                  <a:pt x="131420" y="1933084"/>
                </a:lnTo>
                <a:lnTo>
                  <a:pt x="151525" y="1973195"/>
                </a:lnTo>
                <a:lnTo>
                  <a:pt x="172921" y="2012545"/>
                </a:lnTo>
                <a:lnTo>
                  <a:pt x="195581" y="2051107"/>
                </a:lnTo>
                <a:lnTo>
                  <a:pt x="219478" y="2088854"/>
                </a:lnTo>
                <a:lnTo>
                  <a:pt x="244585" y="2125760"/>
                </a:lnTo>
                <a:lnTo>
                  <a:pt x="270874" y="2161798"/>
                </a:lnTo>
                <a:lnTo>
                  <a:pt x="298318" y="2196941"/>
                </a:lnTo>
                <a:lnTo>
                  <a:pt x="326890" y="2231161"/>
                </a:lnTo>
                <a:lnTo>
                  <a:pt x="356562" y="2264433"/>
                </a:lnTo>
                <a:lnTo>
                  <a:pt x="387307" y="2296729"/>
                </a:lnTo>
                <a:lnTo>
                  <a:pt x="419098" y="2328022"/>
                </a:lnTo>
                <a:lnTo>
                  <a:pt x="451908" y="2358286"/>
                </a:lnTo>
                <a:lnTo>
                  <a:pt x="485709" y="2387494"/>
                </a:lnTo>
                <a:lnTo>
                  <a:pt x="520474" y="2415618"/>
                </a:lnTo>
                <a:lnTo>
                  <a:pt x="556175" y="2442633"/>
                </a:lnTo>
                <a:lnTo>
                  <a:pt x="592786" y="2468510"/>
                </a:lnTo>
                <a:lnTo>
                  <a:pt x="630279" y="2493224"/>
                </a:lnTo>
                <a:lnTo>
                  <a:pt x="668627" y="2516747"/>
                </a:lnTo>
                <a:lnTo>
                  <a:pt x="707802" y="2539052"/>
                </a:lnTo>
                <a:lnTo>
                  <a:pt x="747777" y="2560113"/>
                </a:lnTo>
                <a:lnTo>
                  <a:pt x="788526" y="2579903"/>
                </a:lnTo>
                <a:lnTo>
                  <a:pt x="830020" y="2598395"/>
                </a:lnTo>
                <a:lnTo>
                  <a:pt x="872232" y="2615561"/>
                </a:lnTo>
                <a:lnTo>
                  <a:pt x="915135" y="2631376"/>
                </a:lnTo>
                <a:lnTo>
                  <a:pt x="958702" y="2645812"/>
                </a:lnTo>
                <a:lnTo>
                  <a:pt x="1002906" y="2658843"/>
                </a:lnTo>
                <a:lnTo>
                  <a:pt x="1047718" y="2670441"/>
                </a:lnTo>
                <a:lnTo>
                  <a:pt x="1093113" y="2680580"/>
                </a:lnTo>
                <a:lnTo>
                  <a:pt x="1139062" y="2689233"/>
                </a:lnTo>
                <a:lnTo>
                  <a:pt x="1185539" y="2696373"/>
                </a:lnTo>
                <a:lnTo>
                  <a:pt x="1232515" y="2701973"/>
                </a:lnTo>
                <a:lnTo>
                  <a:pt x="1279964" y="2706006"/>
                </a:lnTo>
                <a:lnTo>
                  <a:pt x="1327859" y="2708446"/>
                </a:lnTo>
                <a:lnTo>
                  <a:pt x="1376172" y="2709265"/>
                </a:lnTo>
                <a:lnTo>
                  <a:pt x="1424485" y="2708446"/>
                </a:lnTo>
                <a:lnTo>
                  <a:pt x="1472380" y="2706006"/>
                </a:lnTo>
                <a:lnTo>
                  <a:pt x="1519830" y="2701973"/>
                </a:lnTo>
                <a:lnTo>
                  <a:pt x="1566807" y="2696373"/>
                </a:lnTo>
                <a:lnTo>
                  <a:pt x="1613284" y="2689233"/>
                </a:lnTo>
                <a:lnTo>
                  <a:pt x="1659234" y="2680580"/>
                </a:lnTo>
                <a:lnTo>
                  <a:pt x="1704629" y="2670441"/>
                </a:lnTo>
                <a:lnTo>
                  <a:pt x="1749443" y="2658843"/>
                </a:lnTo>
                <a:lnTo>
                  <a:pt x="1793647" y="2645812"/>
                </a:lnTo>
                <a:lnTo>
                  <a:pt x="1837214" y="2631376"/>
                </a:lnTo>
                <a:lnTo>
                  <a:pt x="1880118" y="2615561"/>
                </a:lnTo>
                <a:lnTo>
                  <a:pt x="1922331" y="2598395"/>
                </a:lnTo>
                <a:lnTo>
                  <a:pt x="1963825" y="2579903"/>
                </a:lnTo>
                <a:lnTo>
                  <a:pt x="2004574" y="2560113"/>
                </a:lnTo>
                <a:lnTo>
                  <a:pt x="2044550" y="2539052"/>
                </a:lnTo>
                <a:lnTo>
                  <a:pt x="2083725" y="2516747"/>
                </a:lnTo>
                <a:lnTo>
                  <a:pt x="2122074" y="2493224"/>
                </a:lnTo>
                <a:lnTo>
                  <a:pt x="2159567" y="2468510"/>
                </a:lnTo>
                <a:lnTo>
                  <a:pt x="2196178" y="2442633"/>
                </a:lnTo>
                <a:lnTo>
                  <a:pt x="2231880" y="2415618"/>
                </a:lnTo>
                <a:lnTo>
                  <a:pt x="2266645" y="2387494"/>
                </a:lnTo>
                <a:lnTo>
                  <a:pt x="2300446" y="2358286"/>
                </a:lnTo>
                <a:lnTo>
                  <a:pt x="2333256" y="2328022"/>
                </a:lnTo>
                <a:lnTo>
                  <a:pt x="2365047" y="2296729"/>
                </a:lnTo>
                <a:lnTo>
                  <a:pt x="2395792" y="2264433"/>
                </a:lnTo>
                <a:lnTo>
                  <a:pt x="2425465" y="2231161"/>
                </a:lnTo>
                <a:lnTo>
                  <a:pt x="2454037" y="2196941"/>
                </a:lnTo>
                <a:lnTo>
                  <a:pt x="2481481" y="2161798"/>
                </a:lnTo>
                <a:lnTo>
                  <a:pt x="2507770" y="2125760"/>
                </a:lnTo>
                <a:lnTo>
                  <a:pt x="2532877" y="2088854"/>
                </a:lnTo>
                <a:lnTo>
                  <a:pt x="2556774" y="2051107"/>
                </a:lnTo>
                <a:lnTo>
                  <a:pt x="2579434" y="2012545"/>
                </a:lnTo>
                <a:lnTo>
                  <a:pt x="2600831" y="1973195"/>
                </a:lnTo>
                <a:lnTo>
                  <a:pt x="2620935" y="1933084"/>
                </a:lnTo>
                <a:lnTo>
                  <a:pt x="2639721" y="1892240"/>
                </a:lnTo>
                <a:lnTo>
                  <a:pt x="2657161" y="1850688"/>
                </a:lnTo>
                <a:lnTo>
                  <a:pt x="2673228" y="1808456"/>
                </a:lnTo>
                <a:lnTo>
                  <a:pt x="2687894" y="1765571"/>
                </a:lnTo>
                <a:lnTo>
                  <a:pt x="2701132" y="1722059"/>
                </a:lnTo>
                <a:lnTo>
                  <a:pt x="2712915" y="1677947"/>
                </a:lnTo>
                <a:lnTo>
                  <a:pt x="2723215" y="1633263"/>
                </a:lnTo>
                <a:lnTo>
                  <a:pt x="2732006" y="1588033"/>
                </a:lnTo>
                <a:lnTo>
                  <a:pt x="2739259" y="1542283"/>
                </a:lnTo>
                <a:lnTo>
                  <a:pt x="2744948" y="1496042"/>
                </a:lnTo>
                <a:lnTo>
                  <a:pt x="2749046" y="1449335"/>
                </a:lnTo>
                <a:lnTo>
                  <a:pt x="2751524" y="1402189"/>
                </a:lnTo>
                <a:lnTo>
                  <a:pt x="2752356" y="1354632"/>
                </a:lnTo>
                <a:lnTo>
                  <a:pt x="2751524" y="1307075"/>
                </a:lnTo>
                <a:lnTo>
                  <a:pt x="2749046" y="1259930"/>
                </a:lnTo>
                <a:lnTo>
                  <a:pt x="2744948" y="1213223"/>
                </a:lnTo>
                <a:lnTo>
                  <a:pt x="2739259" y="1166981"/>
                </a:lnTo>
                <a:lnTo>
                  <a:pt x="2732006" y="1121232"/>
                </a:lnTo>
                <a:lnTo>
                  <a:pt x="2723215" y="1076002"/>
                </a:lnTo>
                <a:lnTo>
                  <a:pt x="2712915" y="1031317"/>
                </a:lnTo>
                <a:lnTo>
                  <a:pt x="2701132" y="987206"/>
                </a:lnTo>
                <a:lnTo>
                  <a:pt x="2687894" y="943694"/>
                </a:lnTo>
                <a:lnTo>
                  <a:pt x="2673228" y="900809"/>
                </a:lnTo>
                <a:lnTo>
                  <a:pt x="2657161" y="858577"/>
                </a:lnTo>
                <a:lnTo>
                  <a:pt x="2639721" y="817025"/>
                </a:lnTo>
                <a:lnTo>
                  <a:pt x="2620935" y="776180"/>
                </a:lnTo>
                <a:lnTo>
                  <a:pt x="2600831" y="736070"/>
                </a:lnTo>
                <a:lnTo>
                  <a:pt x="2579434" y="696720"/>
                </a:lnTo>
                <a:lnTo>
                  <a:pt x="2556774" y="658158"/>
                </a:lnTo>
                <a:lnTo>
                  <a:pt x="2532877" y="620410"/>
                </a:lnTo>
                <a:lnTo>
                  <a:pt x="2507770" y="583504"/>
                </a:lnTo>
                <a:lnTo>
                  <a:pt x="2481481" y="547466"/>
                </a:lnTo>
                <a:lnTo>
                  <a:pt x="2454037" y="512324"/>
                </a:lnTo>
                <a:lnTo>
                  <a:pt x="2425465" y="478103"/>
                </a:lnTo>
                <a:lnTo>
                  <a:pt x="2395792" y="444831"/>
                </a:lnTo>
                <a:lnTo>
                  <a:pt x="2365047" y="412535"/>
                </a:lnTo>
                <a:lnTo>
                  <a:pt x="2333256" y="381242"/>
                </a:lnTo>
                <a:lnTo>
                  <a:pt x="2300446" y="350978"/>
                </a:lnTo>
                <a:lnTo>
                  <a:pt x="2266645" y="321771"/>
                </a:lnTo>
                <a:lnTo>
                  <a:pt x="2231880" y="293646"/>
                </a:lnTo>
                <a:lnTo>
                  <a:pt x="2196178" y="266632"/>
                </a:lnTo>
                <a:lnTo>
                  <a:pt x="2159567" y="240755"/>
                </a:lnTo>
                <a:lnTo>
                  <a:pt x="2122074" y="216041"/>
                </a:lnTo>
                <a:lnTo>
                  <a:pt x="2083725" y="192518"/>
                </a:lnTo>
                <a:lnTo>
                  <a:pt x="2044550" y="170213"/>
                </a:lnTo>
                <a:lnTo>
                  <a:pt x="2004574" y="149152"/>
                </a:lnTo>
                <a:lnTo>
                  <a:pt x="1963825" y="129362"/>
                </a:lnTo>
                <a:lnTo>
                  <a:pt x="1922331" y="110870"/>
                </a:lnTo>
                <a:lnTo>
                  <a:pt x="1880118" y="93703"/>
                </a:lnTo>
                <a:lnTo>
                  <a:pt x="1837214" y="77888"/>
                </a:lnTo>
                <a:lnTo>
                  <a:pt x="1793647" y="63452"/>
                </a:lnTo>
                <a:lnTo>
                  <a:pt x="1749443" y="50421"/>
                </a:lnTo>
                <a:lnTo>
                  <a:pt x="1704629" y="38823"/>
                </a:lnTo>
                <a:lnTo>
                  <a:pt x="1659234" y="28684"/>
                </a:lnTo>
                <a:lnTo>
                  <a:pt x="1613284" y="20031"/>
                </a:lnTo>
                <a:lnTo>
                  <a:pt x="1566807" y="12892"/>
                </a:lnTo>
                <a:lnTo>
                  <a:pt x="1519830" y="7292"/>
                </a:lnTo>
                <a:lnTo>
                  <a:pt x="1472380" y="3258"/>
                </a:lnTo>
                <a:lnTo>
                  <a:pt x="1424485" y="819"/>
                </a:lnTo>
                <a:lnTo>
                  <a:pt x="1376172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2796" y="1988027"/>
            <a:ext cx="2927350" cy="2882900"/>
          </a:xfrm>
          <a:custGeom>
            <a:avLst/>
            <a:gdLst/>
            <a:ahLst/>
            <a:cxnLst/>
            <a:rect l="l" t="t" r="r" b="b"/>
            <a:pathLst>
              <a:path w="2927350" h="2882900">
                <a:moveTo>
                  <a:pt x="1610690" y="12700"/>
                </a:moveTo>
                <a:lnTo>
                  <a:pt x="1311922" y="12700"/>
                </a:lnTo>
                <a:lnTo>
                  <a:pt x="1096022" y="50800"/>
                </a:lnTo>
                <a:lnTo>
                  <a:pt x="1026642" y="76200"/>
                </a:lnTo>
                <a:lnTo>
                  <a:pt x="958697" y="88900"/>
                </a:lnTo>
                <a:lnTo>
                  <a:pt x="892289" y="114300"/>
                </a:lnTo>
                <a:lnTo>
                  <a:pt x="827519" y="152400"/>
                </a:lnTo>
                <a:lnTo>
                  <a:pt x="764489" y="177800"/>
                </a:lnTo>
                <a:lnTo>
                  <a:pt x="703262" y="215900"/>
                </a:lnTo>
                <a:lnTo>
                  <a:pt x="643953" y="254000"/>
                </a:lnTo>
                <a:lnTo>
                  <a:pt x="586651" y="292100"/>
                </a:lnTo>
                <a:lnTo>
                  <a:pt x="531431" y="330200"/>
                </a:lnTo>
                <a:lnTo>
                  <a:pt x="478396" y="381000"/>
                </a:lnTo>
                <a:lnTo>
                  <a:pt x="427634" y="431800"/>
                </a:lnTo>
                <a:lnTo>
                  <a:pt x="379247" y="482600"/>
                </a:lnTo>
                <a:lnTo>
                  <a:pt x="333298" y="533400"/>
                </a:lnTo>
                <a:lnTo>
                  <a:pt x="289902" y="584200"/>
                </a:lnTo>
                <a:lnTo>
                  <a:pt x="249148" y="647700"/>
                </a:lnTo>
                <a:lnTo>
                  <a:pt x="211124" y="698500"/>
                </a:lnTo>
                <a:lnTo>
                  <a:pt x="175920" y="762000"/>
                </a:lnTo>
                <a:lnTo>
                  <a:pt x="143649" y="825500"/>
                </a:lnTo>
                <a:lnTo>
                  <a:pt x="114376" y="889000"/>
                </a:lnTo>
                <a:lnTo>
                  <a:pt x="88214" y="952500"/>
                </a:lnTo>
                <a:lnTo>
                  <a:pt x="65265" y="1016000"/>
                </a:lnTo>
                <a:lnTo>
                  <a:pt x="45605" y="1092200"/>
                </a:lnTo>
                <a:lnTo>
                  <a:pt x="29337" y="1155700"/>
                </a:lnTo>
                <a:lnTo>
                  <a:pt x="16548" y="1231900"/>
                </a:lnTo>
                <a:lnTo>
                  <a:pt x="7340" y="1308100"/>
                </a:lnTo>
                <a:lnTo>
                  <a:pt x="1790" y="1371600"/>
                </a:lnTo>
                <a:lnTo>
                  <a:pt x="0" y="1447800"/>
                </a:lnTo>
                <a:lnTo>
                  <a:pt x="2019" y="1524000"/>
                </a:lnTo>
                <a:lnTo>
                  <a:pt x="7797" y="1600200"/>
                </a:lnTo>
                <a:lnTo>
                  <a:pt x="17233" y="1663700"/>
                </a:lnTo>
                <a:lnTo>
                  <a:pt x="30238" y="1739900"/>
                </a:lnTo>
                <a:lnTo>
                  <a:pt x="46723" y="1816100"/>
                </a:lnTo>
                <a:lnTo>
                  <a:pt x="66586" y="1879600"/>
                </a:lnTo>
                <a:lnTo>
                  <a:pt x="89738" y="1943100"/>
                </a:lnTo>
                <a:lnTo>
                  <a:pt x="116090" y="2006600"/>
                </a:lnTo>
                <a:lnTo>
                  <a:pt x="145529" y="2070100"/>
                </a:lnTo>
                <a:lnTo>
                  <a:pt x="177990" y="2133600"/>
                </a:lnTo>
                <a:lnTo>
                  <a:pt x="213347" y="2197100"/>
                </a:lnTo>
                <a:lnTo>
                  <a:pt x="251536" y="2260600"/>
                </a:lnTo>
                <a:lnTo>
                  <a:pt x="292442" y="2311400"/>
                </a:lnTo>
                <a:lnTo>
                  <a:pt x="335991" y="2362200"/>
                </a:lnTo>
                <a:lnTo>
                  <a:pt x="382066" y="2413000"/>
                </a:lnTo>
                <a:lnTo>
                  <a:pt x="430606" y="2463800"/>
                </a:lnTo>
                <a:lnTo>
                  <a:pt x="481495" y="2514600"/>
                </a:lnTo>
                <a:lnTo>
                  <a:pt x="534657" y="2565400"/>
                </a:lnTo>
                <a:lnTo>
                  <a:pt x="590003" y="2603500"/>
                </a:lnTo>
                <a:lnTo>
                  <a:pt x="647433" y="2641600"/>
                </a:lnTo>
                <a:lnTo>
                  <a:pt x="706856" y="2679700"/>
                </a:lnTo>
                <a:lnTo>
                  <a:pt x="768184" y="2717800"/>
                </a:lnTo>
                <a:lnTo>
                  <a:pt x="831329" y="2743200"/>
                </a:lnTo>
                <a:lnTo>
                  <a:pt x="896200" y="2781300"/>
                </a:lnTo>
                <a:lnTo>
                  <a:pt x="962698" y="2806700"/>
                </a:lnTo>
                <a:lnTo>
                  <a:pt x="1030719" y="2819400"/>
                </a:lnTo>
                <a:lnTo>
                  <a:pt x="1100188" y="2844800"/>
                </a:lnTo>
                <a:lnTo>
                  <a:pt x="1316240" y="2882900"/>
                </a:lnTo>
                <a:lnTo>
                  <a:pt x="1615008" y="2882900"/>
                </a:lnTo>
                <a:lnTo>
                  <a:pt x="1760156" y="2857500"/>
                </a:lnTo>
                <a:lnTo>
                  <a:pt x="1391335" y="2857500"/>
                </a:lnTo>
                <a:lnTo>
                  <a:pt x="1247381" y="2832100"/>
                </a:lnTo>
                <a:lnTo>
                  <a:pt x="1177048" y="2832100"/>
                </a:lnTo>
                <a:lnTo>
                  <a:pt x="1107922" y="2806700"/>
                </a:lnTo>
                <a:lnTo>
                  <a:pt x="1040130" y="2794000"/>
                </a:lnTo>
                <a:lnTo>
                  <a:pt x="908837" y="2743200"/>
                </a:lnTo>
                <a:lnTo>
                  <a:pt x="845527" y="2717800"/>
                </a:lnTo>
                <a:lnTo>
                  <a:pt x="783907" y="2679700"/>
                </a:lnTo>
                <a:lnTo>
                  <a:pt x="724065" y="2654300"/>
                </a:lnTo>
                <a:lnTo>
                  <a:pt x="666064" y="2616200"/>
                </a:lnTo>
                <a:lnTo>
                  <a:pt x="610031" y="2578100"/>
                </a:lnTo>
                <a:lnTo>
                  <a:pt x="556031" y="2540000"/>
                </a:lnTo>
                <a:lnTo>
                  <a:pt x="504164" y="2489200"/>
                </a:lnTo>
                <a:lnTo>
                  <a:pt x="454507" y="2438400"/>
                </a:lnTo>
                <a:lnTo>
                  <a:pt x="407162" y="2400300"/>
                </a:lnTo>
                <a:lnTo>
                  <a:pt x="362204" y="2349500"/>
                </a:lnTo>
                <a:lnTo>
                  <a:pt x="319735" y="2286000"/>
                </a:lnTo>
                <a:lnTo>
                  <a:pt x="279844" y="2235200"/>
                </a:lnTo>
                <a:lnTo>
                  <a:pt x="242620" y="2184400"/>
                </a:lnTo>
                <a:lnTo>
                  <a:pt x="208140" y="2120900"/>
                </a:lnTo>
                <a:lnTo>
                  <a:pt x="176517" y="2057400"/>
                </a:lnTo>
                <a:lnTo>
                  <a:pt x="147828" y="1993900"/>
                </a:lnTo>
                <a:lnTo>
                  <a:pt x="122161" y="1930400"/>
                </a:lnTo>
                <a:lnTo>
                  <a:pt x="99606" y="1866900"/>
                </a:lnTo>
                <a:lnTo>
                  <a:pt x="80276" y="1803400"/>
                </a:lnTo>
                <a:lnTo>
                  <a:pt x="64236" y="1727200"/>
                </a:lnTo>
                <a:lnTo>
                  <a:pt x="51600" y="1663700"/>
                </a:lnTo>
                <a:lnTo>
                  <a:pt x="42430" y="1587500"/>
                </a:lnTo>
                <a:lnTo>
                  <a:pt x="36842" y="1524000"/>
                </a:lnTo>
                <a:lnTo>
                  <a:pt x="34912" y="1447800"/>
                </a:lnTo>
                <a:lnTo>
                  <a:pt x="36703" y="1371600"/>
                </a:lnTo>
                <a:lnTo>
                  <a:pt x="42151" y="1308100"/>
                </a:lnTo>
                <a:lnTo>
                  <a:pt x="51181" y="1231900"/>
                </a:lnTo>
                <a:lnTo>
                  <a:pt x="63690" y="1168400"/>
                </a:lnTo>
                <a:lnTo>
                  <a:pt x="79603" y="1092200"/>
                </a:lnTo>
                <a:lnTo>
                  <a:pt x="98818" y="1028700"/>
                </a:lnTo>
                <a:lnTo>
                  <a:pt x="121246" y="965200"/>
                </a:lnTo>
                <a:lnTo>
                  <a:pt x="146799" y="901700"/>
                </a:lnTo>
                <a:lnTo>
                  <a:pt x="175387" y="838200"/>
                </a:lnTo>
                <a:lnTo>
                  <a:pt x="206908" y="774700"/>
                </a:lnTo>
                <a:lnTo>
                  <a:pt x="241287" y="723900"/>
                </a:lnTo>
                <a:lnTo>
                  <a:pt x="278409" y="660400"/>
                </a:lnTo>
                <a:lnTo>
                  <a:pt x="318211" y="609600"/>
                </a:lnTo>
                <a:lnTo>
                  <a:pt x="360591" y="558800"/>
                </a:lnTo>
                <a:lnTo>
                  <a:pt x="405460" y="508000"/>
                </a:lnTo>
                <a:lnTo>
                  <a:pt x="452729" y="457200"/>
                </a:lnTo>
                <a:lnTo>
                  <a:pt x="502297" y="406400"/>
                </a:lnTo>
                <a:lnTo>
                  <a:pt x="554088" y="368300"/>
                </a:lnTo>
                <a:lnTo>
                  <a:pt x="608012" y="317500"/>
                </a:lnTo>
                <a:lnTo>
                  <a:pt x="663981" y="279400"/>
                </a:lnTo>
                <a:lnTo>
                  <a:pt x="721906" y="241300"/>
                </a:lnTo>
                <a:lnTo>
                  <a:pt x="781685" y="215900"/>
                </a:lnTo>
                <a:lnTo>
                  <a:pt x="843241" y="177800"/>
                </a:lnTo>
                <a:lnTo>
                  <a:pt x="971334" y="127000"/>
                </a:lnTo>
                <a:lnTo>
                  <a:pt x="1037678" y="101600"/>
                </a:lnTo>
                <a:lnTo>
                  <a:pt x="1105433" y="88900"/>
                </a:lnTo>
                <a:lnTo>
                  <a:pt x="1174508" y="63500"/>
                </a:lnTo>
                <a:lnTo>
                  <a:pt x="1244815" y="50800"/>
                </a:lnTo>
                <a:lnTo>
                  <a:pt x="1316253" y="50800"/>
                </a:lnTo>
                <a:lnTo>
                  <a:pt x="1388732" y="38100"/>
                </a:lnTo>
                <a:lnTo>
                  <a:pt x="1755927" y="38100"/>
                </a:lnTo>
                <a:lnTo>
                  <a:pt x="1610690" y="12700"/>
                </a:lnTo>
                <a:close/>
              </a:path>
              <a:path w="2927350" h="2882900">
                <a:moveTo>
                  <a:pt x="1755927" y="38100"/>
                </a:moveTo>
                <a:lnTo>
                  <a:pt x="1535582" y="38100"/>
                </a:lnTo>
                <a:lnTo>
                  <a:pt x="1608074" y="50800"/>
                </a:lnTo>
                <a:lnTo>
                  <a:pt x="1679536" y="50800"/>
                </a:lnTo>
                <a:lnTo>
                  <a:pt x="1749882" y="63500"/>
                </a:lnTo>
                <a:lnTo>
                  <a:pt x="1818995" y="88900"/>
                </a:lnTo>
                <a:lnTo>
                  <a:pt x="1886800" y="101600"/>
                </a:lnTo>
                <a:lnTo>
                  <a:pt x="1953196" y="127000"/>
                </a:lnTo>
                <a:lnTo>
                  <a:pt x="2081390" y="177800"/>
                </a:lnTo>
                <a:lnTo>
                  <a:pt x="2143010" y="203200"/>
                </a:lnTo>
                <a:lnTo>
                  <a:pt x="2202865" y="241300"/>
                </a:lnTo>
                <a:lnTo>
                  <a:pt x="2260854" y="279400"/>
                </a:lnTo>
                <a:lnTo>
                  <a:pt x="2316886" y="317500"/>
                </a:lnTo>
                <a:lnTo>
                  <a:pt x="2370886" y="355600"/>
                </a:lnTo>
                <a:lnTo>
                  <a:pt x="2422766" y="406400"/>
                </a:lnTo>
                <a:lnTo>
                  <a:pt x="2472410" y="457200"/>
                </a:lnTo>
                <a:lnTo>
                  <a:pt x="2519756" y="495300"/>
                </a:lnTo>
                <a:lnTo>
                  <a:pt x="2564714" y="546100"/>
                </a:lnTo>
                <a:lnTo>
                  <a:pt x="2607183" y="609600"/>
                </a:lnTo>
                <a:lnTo>
                  <a:pt x="2647073" y="660400"/>
                </a:lnTo>
                <a:lnTo>
                  <a:pt x="2684297" y="711200"/>
                </a:lnTo>
                <a:lnTo>
                  <a:pt x="2718777" y="774700"/>
                </a:lnTo>
                <a:lnTo>
                  <a:pt x="2750400" y="838200"/>
                </a:lnTo>
                <a:lnTo>
                  <a:pt x="2779102" y="901700"/>
                </a:lnTo>
                <a:lnTo>
                  <a:pt x="2804756" y="965200"/>
                </a:lnTo>
                <a:lnTo>
                  <a:pt x="2827312" y="1028700"/>
                </a:lnTo>
                <a:lnTo>
                  <a:pt x="2846641" y="1092200"/>
                </a:lnTo>
                <a:lnTo>
                  <a:pt x="2862681" y="1168400"/>
                </a:lnTo>
                <a:lnTo>
                  <a:pt x="2875330" y="1231900"/>
                </a:lnTo>
                <a:lnTo>
                  <a:pt x="2884487" y="1308100"/>
                </a:lnTo>
                <a:lnTo>
                  <a:pt x="2890075" y="1371600"/>
                </a:lnTo>
                <a:lnTo>
                  <a:pt x="2892005" y="1447800"/>
                </a:lnTo>
                <a:lnTo>
                  <a:pt x="2890215" y="1524000"/>
                </a:lnTo>
                <a:lnTo>
                  <a:pt x="2884766" y="1587500"/>
                </a:lnTo>
                <a:lnTo>
                  <a:pt x="2875737" y="1663700"/>
                </a:lnTo>
                <a:lnTo>
                  <a:pt x="2863227" y="1727200"/>
                </a:lnTo>
                <a:lnTo>
                  <a:pt x="2847314" y="1803400"/>
                </a:lnTo>
                <a:lnTo>
                  <a:pt x="2828099" y="1866900"/>
                </a:lnTo>
                <a:lnTo>
                  <a:pt x="2805671" y="1930400"/>
                </a:lnTo>
                <a:lnTo>
                  <a:pt x="2780118" y="1993900"/>
                </a:lnTo>
                <a:lnTo>
                  <a:pt x="2751543" y="2057400"/>
                </a:lnTo>
                <a:lnTo>
                  <a:pt x="2720009" y="2120900"/>
                </a:lnTo>
                <a:lnTo>
                  <a:pt x="2685643" y="2171700"/>
                </a:lnTo>
                <a:lnTo>
                  <a:pt x="2648508" y="2235200"/>
                </a:lnTo>
                <a:lnTo>
                  <a:pt x="2608707" y="2286000"/>
                </a:lnTo>
                <a:lnTo>
                  <a:pt x="2566327" y="2336800"/>
                </a:lnTo>
                <a:lnTo>
                  <a:pt x="2521458" y="2387600"/>
                </a:lnTo>
                <a:lnTo>
                  <a:pt x="2474201" y="2438400"/>
                </a:lnTo>
                <a:lnTo>
                  <a:pt x="2424620" y="2489200"/>
                </a:lnTo>
                <a:lnTo>
                  <a:pt x="2372829" y="2527300"/>
                </a:lnTo>
                <a:lnTo>
                  <a:pt x="2318905" y="2578100"/>
                </a:lnTo>
                <a:lnTo>
                  <a:pt x="2262936" y="2616200"/>
                </a:lnTo>
                <a:lnTo>
                  <a:pt x="2205012" y="2654300"/>
                </a:lnTo>
                <a:lnTo>
                  <a:pt x="2145233" y="2679700"/>
                </a:lnTo>
                <a:lnTo>
                  <a:pt x="2083676" y="2717800"/>
                </a:lnTo>
                <a:lnTo>
                  <a:pt x="2020430" y="2743200"/>
                </a:lnTo>
                <a:lnTo>
                  <a:pt x="1889252" y="2794000"/>
                </a:lnTo>
                <a:lnTo>
                  <a:pt x="1538185" y="2857500"/>
                </a:lnTo>
                <a:lnTo>
                  <a:pt x="1760156" y="2857500"/>
                </a:lnTo>
                <a:lnTo>
                  <a:pt x="1830895" y="2844800"/>
                </a:lnTo>
                <a:lnTo>
                  <a:pt x="1900288" y="2819400"/>
                </a:lnTo>
                <a:lnTo>
                  <a:pt x="1968233" y="2806700"/>
                </a:lnTo>
                <a:lnTo>
                  <a:pt x="2034628" y="2781300"/>
                </a:lnTo>
                <a:lnTo>
                  <a:pt x="2099398" y="2743200"/>
                </a:lnTo>
                <a:lnTo>
                  <a:pt x="2162441" y="2717800"/>
                </a:lnTo>
                <a:lnTo>
                  <a:pt x="2223655" y="2679700"/>
                </a:lnTo>
                <a:lnTo>
                  <a:pt x="2282964" y="2641600"/>
                </a:lnTo>
                <a:lnTo>
                  <a:pt x="2340267" y="2603500"/>
                </a:lnTo>
                <a:lnTo>
                  <a:pt x="2395486" y="2565400"/>
                </a:lnTo>
                <a:lnTo>
                  <a:pt x="2448521" y="2514600"/>
                </a:lnTo>
                <a:lnTo>
                  <a:pt x="2499283" y="2463800"/>
                </a:lnTo>
                <a:lnTo>
                  <a:pt x="2547683" y="2413000"/>
                </a:lnTo>
                <a:lnTo>
                  <a:pt x="2593619" y="2362200"/>
                </a:lnTo>
                <a:lnTo>
                  <a:pt x="2637015" y="2311400"/>
                </a:lnTo>
                <a:lnTo>
                  <a:pt x="2677769" y="2247900"/>
                </a:lnTo>
                <a:lnTo>
                  <a:pt x="2715793" y="2197100"/>
                </a:lnTo>
                <a:lnTo>
                  <a:pt x="2750997" y="2133600"/>
                </a:lnTo>
                <a:lnTo>
                  <a:pt x="2783281" y="2070100"/>
                </a:lnTo>
                <a:lnTo>
                  <a:pt x="2812542" y="2006600"/>
                </a:lnTo>
                <a:lnTo>
                  <a:pt x="2838704" y="1943100"/>
                </a:lnTo>
                <a:lnTo>
                  <a:pt x="2861652" y="1879600"/>
                </a:lnTo>
                <a:lnTo>
                  <a:pt x="2881325" y="1803400"/>
                </a:lnTo>
                <a:lnTo>
                  <a:pt x="2897593" y="1739900"/>
                </a:lnTo>
                <a:lnTo>
                  <a:pt x="2910370" y="1663700"/>
                </a:lnTo>
                <a:lnTo>
                  <a:pt x="2919590" y="1587500"/>
                </a:lnTo>
                <a:lnTo>
                  <a:pt x="2925127" y="1524000"/>
                </a:lnTo>
                <a:lnTo>
                  <a:pt x="2926918" y="1447800"/>
                </a:lnTo>
                <a:lnTo>
                  <a:pt x="2924898" y="1371600"/>
                </a:lnTo>
                <a:lnTo>
                  <a:pt x="2919133" y="1295400"/>
                </a:lnTo>
                <a:lnTo>
                  <a:pt x="2909697" y="1219200"/>
                </a:lnTo>
                <a:lnTo>
                  <a:pt x="2896679" y="1155700"/>
                </a:lnTo>
                <a:lnTo>
                  <a:pt x="2880207" y="1079500"/>
                </a:lnTo>
                <a:lnTo>
                  <a:pt x="2860332" y="1016000"/>
                </a:lnTo>
                <a:lnTo>
                  <a:pt x="2837180" y="952500"/>
                </a:lnTo>
                <a:lnTo>
                  <a:pt x="2810840" y="889000"/>
                </a:lnTo>
                <a:lnTo>
                  <a:pt x="2781388" y="825500"/>
                </a:lnTo>
                <a:lnTo>
                  <a:pt x="2748927" y="762000"/>
                </a:lnTo>
                <a:lnTo>
                  <a:pt x="2713570" y="698500"/>
                </a:lnTo>
                <a:lnTo>
                  <a:pt x="2675382" y="635000"/>
                </a:lnTo>
                <a:lnTo>
                  <a:pt x="2634475" y="584200"/>
                </a:lnTo>
                <a:lnTo>
                  <a:pt x="2590927" y="533400"/>
                </a:lnTo>
                <a:lnTo>
                  <a:pt x="2544851" y="469900"/>
                </a:lnTo>
                <a:lnTo>
                  <a:pt x="2496312" y="431800"/>
                </a:lnTo>
                <a:lnTo>
                  <a:pt x="2445423" y="381000"/>
                </a:lnTo>
                <a:lnTo>
                  <a:pt x="2392260" y="330200"/>
                </a:lnTo>
                <a:lnTo>
                  <a:pt x="2336914" y="292100"/>
                </a:lnTo>
                <a:lnTo>
                  <a:pt x="2279484" y="254000"/>
                </a:lnTo>
                <a:lnTo>
                  <a:pt x="2220061" y="215900"/>
                </a:lnTo>
                <a:lnTo>
                  <a:pt x="2158733" y="177800"/>
                </a:lnTo>
                <a:lnTo>
                  <a:pt x="2095588" y="152400"/>
                </a:lnTo>
                <a:lnTo>
                  <a:pt x="2030717" y="114300"/>
                </a:lnTo>
                <a:lnTo>
                  <a:pt x="1896198" y="63500"/>
                </a:lnTo>
                <a:lnTo>
                  <a:pt x="1755927" y="38100"/>
                </a:lnTo>
                <a:close/>
              </a:path>
              <a:path w="2927350" h="2882900">
                <a:moveTo>
                  <a:pt x="1606334" y="2806700"/>
                </a:moveTo>
                <a:lnTo>
                  <a:pt x="1321447" y="2806700"/>
                </a:lnTo>
                <a:lnTo>
                  <a:pt x="1392212" y="2819400"/>
                </a:lnTo>
                <a:lnTo>
                  <a:pt x="1535582" y="2819400"/>
                </a:lnTo>
                <a:lnTo>
                  <a:pt x="1606334" y="2806700"/>
                </a:lnTo>
                <a:close/>
              </a:path>
              <a:path w="2927350" h="2882900">
                <a:moveTo>
                  <a:pt x="1605470" y="76200"/>
                </a:moveTo>
                <a:lnTo>
                  <a:pt x="1320584" y="76200"/>
                </a:lnTo>
                <a:lnTo>
                  <a:pt x="1114831" y="114300"/>
                </a:lnTo>
                <a:lnTo>
                  <a:pt x="1048715" y="139700"/>
                </a:lnTo>
                <a:lnTo>
                  <a:pt x="983970" y="152400"/>
                </a:lnTo>
                <a:lnTo>
                  <a:pt x="920686" y="177800"/>
                </a:lnTo>
                <a:lnTo>
                  <a:pt x="858964" y="215900"/>
                </a:lnTo>
                <a:lnTo>
                  <a:pt x="798893" y="241300"/>
                </a:lnTo>
                <a:lnTo>
                  <a:pt x="740549" y="279400"/>
                </a:lnTo>
                <a:lnTo>
                  <a:pt x="684009" y="304800"/>
                </a:lnTo>
                <a:lnTo>
                  <a:pt x="629386" y="342900"/>
                </a:lnTo>
                <a:lnTo>
                  <a:pt x="576757" y="393700"/>
                </a:lnTo>
                <a:lnTo>
                  <a:pt x="526199" y="431800"/>
                </a:lnTo>
                <a:lnTo>
                  <a:pt x="477812" y="482600"/>
                </a:lnTo>
                <a:lnTo>
                  <a:pt x="431685" y="520700"/>
                </a:lnTo>
                <a:lnTo>
                  <a:pt x="387883" y="571500"/>
                </a:lnTo>
                <a:lnTo>
                  <a:pt x="346532" y="622300"/>
                </a:lnTo>
                <a:lnTo>
                  <a:pt x="307682" y="685800"/>
                </a:lnTo>
                <a:lnTo>
                  <a:pt x="271437" y="736600"/>
                </a:lnTo>
                <a:lnTo>
                  <a:pt x="237883" y="787400"/>
                </a:lnTo>
                <a:lnTo>
                  <a:pt x="207124" y="850900"/>
                </a:lnTo>
                <a:lnTo>
                  <a:pt x="179222" y="914400"/>
                </a:lnTo>
                <a:lnTo>
                  <a:pt x="154279" y="977900"/>
                </a:lnTo>
                <a:lnTo>
                  <a:pt x="132372" y="1041400"/>
                </a:lnTo>
                <a:lnTo>
                  <a:pt x="113614" y="1104900"/>
                </a:lnTo>
                <a:lnTo>
                  <a:pt x="98056" y="1168400"/>
                </a:lnTo>
                <a:lnTo>
                  <a:pt x="85826" y="1244600"/>
                </a:lnTo>
                <a:lnTo>
                  <a:pt x="76974" y="1308100"/>
                </a:lnTo>
                <a:lnTo>
                  <a:pt x="71615" y="1371600"/>
                </a:lnTo>
                <a:lnTo>
                  <a:pt x="69824" y="1447800"/>
                </a:lnTo>
                <a:lnTo>
                  <a:pt x="71666" y="1524000"/>
                </a:lnTo>
                <a:lnTo>
                  <a:pt x="77076" y="1587500"/>
                </a:lnTo>
                <a:lnTo>
                  <a:pt x="85953" y="1651000"/>
                </a:lnTo>
                <a:lnTo>
                  <a:pt x="98247" y="1727200"/>
                </a:lnTo>
                <a:lnTo>
                  <a:pt x="113830" y="1790700"/>
                </a:lnTo>
                <a:lnTo>
                  <a:pt x="132638" y="1854200"/>
                </a:lnTo>
                <a:lnTo>
                  <a:pt x="154584" y="1917700"/>
                </a:lnTo>
                <a:lnTo>
                  <a:pt x="179565" y="1981200"/>
                </a:lnTo>
                <a:lnTo>
                  <a:pt x="207492" y="2044700"/>
                </a:lnTo>
                <a:lnTo>
                  <a:pt x="238302" y="2095500"/>
                </a:lnTo>
                <a:lnTo>
                  <a:pt x="271881" y="2159000"/>
                </a:lnTo>
                <a:lnTo>
                  <a:pt x="308152" y="2209800"/>
                </a:lnTo>
                <a:lnTo>
                  <a:pt x="347040" y="2273300"/>
                </a:lnTo>
                <a:lnTo>
                  <a:pt x="388429" y="2324100"/>
                </a:lnTo>
                <a:lnTo>
                  <a:pt x="432244" y="2374900"/>
                </a:lnTo>
                <a:lnTo>
                  <a:pt x="478409" y="2413000"/>
                </a:lnTo>
                <a:lnTo>
                  <a:pt x="526821" y="2463800"/>
                </a:lnTo>
                <a:lnTo>
                  <a:pt x="577405" y="2501900"/>
                </a:lnTo>
                <a:lnTo>
                  <a:pt x="630059" y="2552700"/>
                </a:lnTo>
                <a:lnTo>
                  <a:pt x="684707" y="2590800"/>
                </a:lnTo>
                <a:lnTo>
                  <a:pt x="741260" y="2616200"/>
                </a:lnTo>
                <a:lnTo>
                  <a:pt x="799630" y="2654300"/>
                </a:lnTo>
                <a:lnTo>
                  <a:pt x="859726" y="2679700"/>
                </a:lnTo>
                <a:lnTo>
                  <a:pt x="921473" y="2717800"/>
                </a:lnTo>
                <a:lnTo>
                  <a:pt x="984770" y="2730500"/>
                </a:lnTo>
                <a:lnTo>
                  <a:pt x="1115669" y="2781300"/>
                </a:lnTo>
                <a:lnTo>
                  <a:pt x="1251712" y="2806700"/>
                </a:lnTo>
                <a:lnTo>
                  <a:pt x="1676057" y="2806700"/>
                </a:lnTo>
                <a:lnTo>
                  <a:pt x="1812086" y="2781300"/>
                </a:lnTo>
                <a:lnTo>
                  <a:pt x="1942960" y="2730500"/>
                </a:lnTo>
                <a:lnTo>
                  <a:pt x="2006231" y="2717800"/>
                </a:lnTo>
                <a:lnTo>
                  <a:pt x="1394815" y="2717800"/>
                </a:lnTo>
                <a:lnTo>
                  <a:pt x="1329270" y="2705100"/>
                </a:lnTo>
                <a:lnTo>
                  <a:pt x="1264716" y="2705100"/>
                </a:lnTo>
                <a:lnTo>
                  <a:pt x="1138872" y="2679700"/>
                </a:lnTo>
                <a:lnTo>
                  <a:pt x="1077734" y="2654300"/>
                </a:lnTo>
                <a:lnTo>
                  <a:pt x="1017879" y="2641600"/>
                </a:lnTo>
                <a:lnTo>
                  <a:pt x="959383" y="2616200"/>
                </a:lnTo>
                <a:lnTo>
                  <a:pt x="902335" y="2590800"/>
                </a:lnTo>
                <a:lnTo>
                  <a:pt x="846797" y="2565400"/>
                </a:lnTo>
                <a:lnTo>
                  <a:pt x="792873" y="2527300"/>
                </a:lnTo>
                <a:lnTo>
                  <a:pt x="740625" y="2501900"/>
                </a:lnTo>
                <a:lnTo>
                  <a:pt x="690143" y="2463800"/>
                </a:lnTo>
                <a:lnTo>
                  <a:pt x="641502" y="2425700"/>
                </a:lnTo>
                <a:lnTo>
                  <a:pt x="594804" y="2387600"/>
                </a:lnTo>
                <a:lnTo>
                  <a:pt x="550100" y="2336800"/>
                </a:lnTo>
                <a:lnTo>
                  <a:pt x="507504" y="2298700"/>
                </a:lnTo>
                <a:lnTo>
                  <a:pt x="467080" y="2247900"/>
                </a:lnTo>
                <a:lnTo>
                  <a:pt x="428917" y="2197100"/>
                </a:lnTo>
                <a:lnTo>
                  <a:pt x="393090" y="2159000"/>
                </a:lnTo>
                <a:lnTo>
                  <a:pt x="359676" y="2108200"/>
                </a:lnTo>
                <a:lnTo>
                  <a:pt x="328777" y="2044700"/>
                </a:lnTo>
                <a:lnTo>
                  <a:pt x="300443" y="1993900"/>
                </a:lnTo>
                <a:lnTo>
                  <a:pt x="274777" y="1943100"/>
                </a:lnTo>
                <a:lnTo>
                  <a:pt x="251840" y="1879600"/>
                </a:lnTo>
                <a:lnTo>
                  <a:pt x="231724" y="1816100"/>
                </a:lnTo>
                <a:lnTo>
                  <a:pt x="214503" y="1765300"/>
                </a:lnTo>
                <a:lnTo>
                  <a:pt x="200253" y="1701800"/>
                </a:lnTo>
                <a:lnTo>
                  <a:pt x="189052" y="1638300"/>
                </a:lnTo>
                <a:lnTo>
                  <a:pt x="180987" y="1574800"/>
                </a:lnTo>
                <a:lnTo>
                  <a:pt x="176123" y="1511300"/>
                </a:lnTo>
                <a:lnTo>
                  <a:pt x="174561" y="1447800"/>
                </a:lnTo>
                <a:lnTo>
                  <a:pt x="176352" y="1384300"/>
                </a:lnTo>
                <a:lnTo>
                  <a:pt x="181444" y="1320800"/>
                </a:lnTo>
                <a:lnTo>
                  <a:pt x="189738" y="1257300"/>
                </a:lnTo>
                <a:lnTo>
                  <a:pt x="201155" y="1193800"/>
                </a:lnTo>
                <a:lnTo>
                  <a:pt x="215620" y="1130300"/>
                </a:lnTo>
                <a:lnTo>
                  <a:pt x="233045" y="1066800"/>
                </a:lnTo>
                <a:lnTo>
                  <a:pt x="253365" y="1016000"/>
                </a:lnTo>
                <a:lnTo>
                  <a:pt x="276479" y="952500"/>
                </a:lnTo>
                <a:lnTo>
                  <a:pt x="302336" y="901700"/>
                </a:lnTo>
                <a:lnTo>
                  <a:pt x="330835" y="838200"/>
                </a:lnTo>
                <a:lnTo>
                  <a:pt x="361911" y="787400"/>
                </a:lnTo>
                <a:lnTo>
                  <a:pt x="395478" y="736600"/>
                </a:lnTo>
                <a:lnTo>
                  <a:pt x="431457" y="685800"/>
                </a:lnTo>
                <a:lnTo>
                  <a:pt x="469773" y="635000"/>
                </a:lnTo>
                <a:lnTo>
                  <a:pt x="510336" y="596900"/>
                </a:lnTo>
                <a:lnTo>
                  <a:pt x="553072" y="546100"/>
                </a:lnTo>
                <a:lnTo>
                  <a:pt x="597903" y="508000"/>
                </a:lnTo>
                <a:lnTo>
                  <a:pt x="644740" y="469900"/>
                </a:lnTo>
                <a:lnTo>
                  <a:pt x="693496" y="431800"/>
                </a:lnTo>
                <a:lnTo>
                  <a:pt x="744093" y="393700"/>
                </a:lnTo>
                <a:lnTo>
                  <a:pt x="796455" y="368300"/>
                </a:lnTo>
                <a:lnTo>
                  <a:pt x="850506" y="330200"/>
                </a:lnTo>
                <a:lnTo>
                  <a:pt x="906132" y="304800"/>
                </a:lnTo>
                <a:lnTo>
                  <a:pt x="963294" y="279400"/>
                </a:lnTo>
                <a:lnTo>
                  <a:pt x="1021880" y="254000"/>
                </a:lnTo>
                <a:lnTo>
                  <a:pt x="1081824" y="241300"/>
                </a:lnTo>
                <a:lnTo>
                  <a:pt x="1143038" y="215900"/>
                </a:lnTo>
                <a:lnTo>
                  <a:pt x="1268996" y="190500"/>
                </a:lnTo>
                <a:lnTo>
                  <a:pt x="1333588" y="190500"/>
                </a:lnTo>
                <a:lnTo>
                  <a:pt x="1399159" y="177800"/>
                </a:lnTo>
                <a:lnTo>
                  <a:pt x="2005444" y="177800"/>
                </a:lnTo>
                <a:lnTo>
                  <a:pt x="1942160" y="152400"/>
                </a:lnTo>
                <a:lnTo>
                  <a:pt x="1877390" y="139700"/>
                </a:lnTo>
                <a:lnTo>
                  <a:pt x="1811261" y="114300"/>
                </a:lnTo>
                <a:lnTo>
                  <a:pt x="1605470" y="76200"/>
                </a:lnTo>
                <a:close/>
              </a:path>
              <a:path w="2927350" h="2882900">
                <a:moveTo>
                  <a:pt x="2005444" y="177800"/>
                </a:moveTo>
                <a:lnTo>
                  <a:pt x="1532102" y="177800"/>
                </a:lnTo>
                <a:lnTo>
                  <a:pt x="1597647" y="190500"/>
                </a:lnTo>
                <a:lnTo>
                  <a:pt x="1662201" y="190500"/>
                </a:lnTo>
                <a:lnTo>
                  <a:pt x="1788045" y="215900"/>
                </a:lnTo>
                <a:lnTo>
                  <a:pt x="1849183" y="241300"/>
                </a:lnTo>
                <a:lnTo>
                  <a:pt x="1909051" y="254000"/>
                </a:lnTo>
                <a:lnTo>
                  <a:pt x="1967534" y="279400"/>
                </a:lnTo>
                <a:lnTo>
                  <a:pt x="2024595" y="304800"/>
                </a:lnTo>
                <a:lnTo>
                  <a:pt x="2080120" y="330200"/>
                </a:lnTo>
                <a:lnTo>
                  <a:pt x="2134057" y="368300"/>
                </a:lnTo>
                <a:lnTo>
                  <a:pt x="2186292" y="393700"/>
                </a:lnTo>
                <a:lnTo>
                  <a:pt x="2236774" y="431800"/>
                </a:lnTo>
                <a:lnTo>
                  <a:pt x="2285415" y="469900"/>
                </a:lnTo>
                <a:lnTo>
                  <a:pt x="2332126" y="508000"/>
                </a:lnTo>
                <a:lnTo>
                  <a:pt x="2376817" y="558800"/>
                </a:lnTo>
                <a:lnTo>
                  <a:pt x="2419413" y="596900"/>
                </a:lnTo>
                <a:lnTo>
                  <a:pt x="2459837" y="647700"/>
                </a:lnTo>
                <a:lnTo>
                  <a:pt x="2498001" y="685800"/>
                </a:lnTo>
                <a:lnTo>
                  <a:pt x="2533827" y="736600"/>
                </a:lnTo>
                <a:lnTo>
                  <a:pt x="2567241" y="787400"/>
                </a:lnTo>
                <a:lnTo>
                  <a:pt x="2598153" y="850900"/>
                </a:lnTo>
                <a:lnTo>
                  <a:pt x="2626474" y="901700"/>
                </a:lnTo>
                <a:lnTo>
                  <a:pt x="2652141" y="952500"/>
                </a:lnTo>
                <a:lnTo>
                  <a:pt x="2675077" y="1016000"/>
                </a:lnTo>
                <a:lnTo>
                  <a:pt x="2695194" y="1066800"/>
                </a:lnTo>
                <a:lnTo>
                  <a:pt x="2712415" y="1130300"/>
                </a:lnTo>
                <a:lnTo>
                  <a:pt x="2726677" y="1193800"/>
                </a:lnTo>
                <a:lnTo>
                  <a:pt x="2737866" y="1257300"/>
                </a:lnTo>
                <a:lnTo>
                  <a:pt x="2745943" y="1320800"/>
                </a:lnTo>
                <a:lnTo>
                  <a:pt x="2750794" y="1384300"/>
                </a:lnTo>
                <a:lnTo>
                  <a:pt x="2752356" y="1447800"/>
                </a:lnTo>
                <a:lnTo>
                  <a:pt x="2750566" y="1511300"/>
                </a:lnTo>
                <a:lnTo>
                  <a:pt x="2745473" y="1574800"/>
                </a:lnTo>
                <a:lnTo>
                  <a:pt x="2737192" y="1638300"/>
                </a:lnTo>
                <a:lnTo>
                  <a:pt x="2725762" y="1701800"/>
                </a:lnTo>
                <a:lnTo>
                  <a:pt x="2711310" y="1765300"/>
                </a:lnTo>
                <a:lnTo>
                  <a:pt x="2693873" y="1828800"/>
                </a:lnTo>
                <a:lnTo>
                  <a:pt x="2673565" y="1879600"/>
                </a:lnTo>
                <a:lnTo>
                  <a:pt x="2650439" y="1943100"/>
                </a:lnTo>
                <a:lnTo>
                  <a:pt x="2624582" y="1993900"/>
                </a:lnTo>
                <a:lnTo>
                  <a:pt x="2596083" y="2057400"/>
                </a:lnTo>
                <a:lnTo>
                  <a:pt x="2565006" y="2108200"/>
                </a:lnTo>
                <a:lnTo>
                  <a:pt x="2531440" y="2159000"/>
                </a:lnTo>
                <a:lnTo>
                  <a:pt x="2495461" y="2209800"/>
                </a:lnTo>
                <a:lnTo>
                  <a:pt x="2457145" y="2260600"/>
                </a:lnTo>
                <a:lnTo>
                  <a:pt x="2416581" y="2298700"/>
                </a:lnTo>
                <a:lnTo>
                  <a:pt x="2373845" y="2349500"/>
                </a:lnTo>
                <a:lnTo>
                  <a:pt x="2329014" y="2387600"/>
                </a:lnTo>
                <a:lnTo>
                  <a:pt x="2282190" y="2425700"/>
                </a:lnTo>
                <a:lnTo>
                  <a:pt x="2233422" y="2463800"/>
                </a:lnTo>
                <a:lnTo>
                  <a:pt x="2182825" y="2501900"/>
                </a:lnTo>
                <a:lnTo>
                  <a:pt x="2130463" y="2527300"/>
                </a:lnTo>
                <a:lnTo>
                  <a:pt x="2076424" y="2565400"/>
                </a:lnTo>
                <a:lnTo>
                  <a:pt x="2020785" y="2590800"/>
                </a:lnTo>
                <a:lnTo>
                  <a:pt x="1963635" y="2616200"/>
                </a:lnTo>
                <a:lnTo>
                  <a:pt x="1905050" y="2641600"/>
                </a:lnTo>
                <a:lnTo>
                  <a:pt x="1845106" y="2654300"/>
                </a:lnTo>
                <a:lnTo>
                  <a:pt x="1783880" y="2679700"/>
                </a:lnTo>
                <a:lnTo>
                  <a:pt x="1657921" y="2705100"/>
                </a:lnTo>
                <a:lnTo>
                  <a:pt x="1593329" y="2705100"/>
                </a:lnTo>
                <a:lnTo>
                  <a:pt x="1527759" y="2717800"/>
                </a:lnTo>
                <a:lnTo>
                  <a:pt x="2006231" y="2717800"/>
                </a:lnTo>
                <a:lnTo>
                  <a:pt x="2067953" y="2679700"/>
                </a:lnTo>
                <a:lnTo>
                  <a:pt x="2128024" y="2654300"/>
                </a:lnTo>
                <a:lnTo>
                  <a:pt x="2186381" y="2616200"/>
                </a:lnTo>
                <a:lnTo>
                  <a:pt x="2242908" y="2590800"/>
                </a:lnTo>
                <a:lnTo>
                  <a:pt x="2297531" y="2552700"/>
                </a:lnTo>
                <a:lnTo>
                  <a:pt x="2350173" y="2501900"/>
                </a:lnTo>
                <a:lnTo>
                  <a:pt x="2400719" y="2463800"/>
                </a:lnTo>
                <a:lnTo>
                  <a:pt x="2449106" y="2413000"/>
                </a:lnTo>
                <a:lnTo>
                  <a:pt x="2495245" y="2374900"/>
                </a:lnTo>
                <a:lnTo>
                  <a:pt x="2539034" y="2324100"/>
                </a:lnTo>
                <a:lnTo>
                  <a:pt x="2580398" y="2273300"/>
                </a:lnTo>
                <a:lnTo>
                  <a:pt x="2619235" y="2209800"/>
                </a:lnTo>
                <a:lnTo>
                  <a:pt x="2655481" y="2159000"/>
                </a:lnTo>
                <a:lnTo>
                  <a:pt x="2689034" y="2095500"/>
                </a:lnTo>
                <a:lnTo>
                  <a:pt x="2719806" y="2044700"/>
                </a:lnTo>
                <a:lnTo>
                  <a:pt x="2747695" y="1981200"/>
                </a:lnTo>
                <a:lnTo>
                  <a:pt x="2772651" y="1917700"/>
                </a:lnTo>
                <a:lnTo>
                  <a:pt x="2794546" y="1854200"/>
                </a:lnTo>
                <a:lnTo>
                  <a:pt x="2813316" y="1790700"/>
                </a:lnTo>
                <a:lnTo>
                  <a:pt x="2828861" y="1727200"/>
                </a:lnTo>
                <a:lnTo>
                  <a:pt x="2841104" y="1651000"/>
                </a:lnTo>
                <a:lnTo>
                  <a:pt x="2849943" y="1587500"/>
                </a:lnTo>
                <a:lnTo>
                  <a:pt x="2855302" y="1511300"/>
                </a:lnTo>
                <a:lnTo>
                  <a:pt x="2857093" y="1447800"/>
                </a:lnTo>
                <a:lnTo>
                  <a:pt x="2855252" y="1371600"/>
                </a:lnTo>
                <a:lnTo>
                  <a:pt x="2849854" y="1308100"/>
                </a:lnTo>
                <a:lnTo>
                  <a:pt x="2840964" y="1231900"/>
                </a:lnTo>
                <a:lnTo>
                  <a:pt x="2828683" y="1168400"/>
                </a:lnTo>
                <a:lnTo>
                  <a:pt x="2813088" y="1104900"/>
                </a:lnTo>
                <a:lnTo>
                  <a:pt x="2794279" y="1041400"/>
                </a:lnTo>
                <a:lnTo>
                  <a:pt x="2772346" y="977900"/>
                </a:lnTo>
                <a:lnTo>
                  <a:pt x="2747365" y="914400"/>
                </a:lnTo>
                <a:lnTo>
                  <a:pt x="2719425" y="850900"/>
                </a:lnTo>
                <a:lnTo>
                  <a:pt x="2688615" y="787400"/>
                </a:lnTo>
                <a:lnTo>
                  <a:pt x="2655036" y="736600"/>
                </a:lnTo>
                <a:lnTo>
                  <a:pt x="2618765" y="685800"/>
                </a:lnTo>
                <a:lnTo>
                  <a:pt x="2579890" y="622300"/>
                </a:lnTo>
                <a:lnTo>
                  <a:pt x="2538501" y="571500"/>
                </a:lnTo>
                <a:lnTo>
                  <a:pt x="2494673" y="520700"/>
                </a:lnTo>
                <a:lnTo>
                  <a:pt x="2448509" y="482600"/>
                </a:lnTo>
                <a:lnTo>
                  <a:pt x="2400096" y="431800"/>
                </a:lnTo>
                <a:lnTo>
                  <a:pt x="2349525" y="393700"/>
                </a:lnTo>
                <a:lnTo>
                  <a:pt x="2296858" y="342900"/>
                </a:lnTo>
                <a:lnTo>
                  <a:pt x="2242210" y="304800"/>
                </a:lnTo>
                <a:lnTo>
                  <a:pt x="2185657" y="279400"/>
                </a:lnTo>
                <a:lnTo>
                  <a:pt x="2127288" y="241300"/>
                </a:lnTo>
                <a:lnTo>
                  <a:pt x="2067191" y="215900"/>
                </a:lnTo>
                <a:lnTo>
                  <a:pt x="2005444" y="177800"/>
                </a:lnTo>
                <a:close/>
              </a:path>
              <a:path w="2927350" h="2882900">
                <a:moveTo>
                  <a:pt x="1461287" y="0"/>
                </a:moveTo>
                <a:lnTo>
                  <a:pt x="1386128" y="12700"/>
                </a:lnTo>
                <a:lnTo>
                  <a:pt x="1536446" y="12700"/>
                </a:lnTo>
                <a:lnTo>
                  <a:pt x="1461287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85073" y="2870708"/>
            <a:ext cx="1462405" cy="10407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065" marR="5080" indent="-635" algn="ctr">
              <a:lnSpc>
                <a:spcPct val="88700"/>
              </a:lnSpc>
              <a:spcBef>
                <a:spcPts val="425"/>
              </a:spcBef>
            </a:pPr>
            <a:r>
              <a:rPr sz="2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Perceived  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porn use</a:t>
            </a:r>
            <a:r>
              <a:rPr sz="2400" b="0" spc="-8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2400" b="0" spc="-5" dirty="0">
                <a:solidFill>
                  <a:srgbClr val="FFFFFF"/>
                </a:solidFill>
                <a:latin typeface="Calibri Light"/>
                <a:cs typeface="Calibri Light"/>
              </a:rPr>
              <a:t>by  </a:t>
            </a:r>
            <a:r>
              <a:rPr sz="2400" b="0" spc="-10" dirty="0">
                <a:solidFill>
                  <a:srgbClr val="FFFFFF"/>
                </a:solidFill>
                <a:latin typeface="Calibri Light"/>
                <a:cs typeface="Calibri Light"/>
              </a:rPr>
              <a:t>peers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38600" y="1584960"/>
            <a:ext cx="7190232" cy="3685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52145"/>
          </a:xfrm>
          <a:custGeom>
            <a:avLst/>
            <a:gdLst/>
            <a:ahLst/>
            <a:cxnLst/>
            <a:rect l="l" t="t" r="r" b="b"/>
            <a:pathLst>
              <a:path w="12192000" h="652145">
                <a:moveTo>
                  <a:pt x="0" y="651751"/>
                </a:moveTo>
                <a:lnTo>
                  <a:pt x="12192000" y="651751"/>
                </a:lnTo>
                <a:lnTo>
                  <a:pt x="12192000" y="0"/>
                </a:lnTo>
                <a:lnTo>
                  <a:pt x="0" y="0"/>
                </a:lnTo>
                <a:lnTo>
                  <a:pt x="0" y="651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388300"/>
            <a:ext cx="12192000" cy="5469890"/>
          </a:xfrm>
          <a:custGeom>
            <a:avLst/>
            <a:gdLst/>
            <a:ahLst/>
            <a:cxnLst/>
            <a:rect l="l" t="t" r="r" b="b"/>
            <a:pathLst>
              <a:path w="12192000" h="5469890">
                <a:moveTo>
                  <a:pt x="0" y="5469699"/>
                </a:moveTo>
                <a:lnTo>
                  <a:pt x="12192000" y="5469699"/>
                </a:lnTo>
                <a:lnTo>
                  <a:pt x="12192000" y="0"/>
                </a:lnTo>
                <a:lnTo>
                  <a:pt x="0" y="0"/>
                </a:lnTo>
                <a:lnTo>
                  <a:pt x="0" y="54696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51751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0" y="736549"/>
                </a:moveTo>
                <a:lnTo>
                  <a:pt x="12192000" y="736549"/>
                </a:lnTo>
                <a:lnTo>
                  <a:pt x="12192000" y="0"/>
                </a:lnTo>
                <a:lnTo>
                  <a:pt x="0" y="0"/>
                </a:lnTo>
                <a:lnTo>
                  <a:pt x="0" y="736549"/>
                </a:lnTo>
                <a:close/>
              </a:path>
            </a:pathLst>
          </a:custGeom>
          <a:solidFill>
            <a:srgbClr val="FFFFFF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06167" y="1673351"/>
            <a:ext cx="8208264" cy="482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60031" y="708659"/>
            <a:ext cx="60077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solidFill>
                  <a:srgbClr val="000000"/>
                </a:solidFill>
                <a:latin typeface="Calibri Light"/>
                <a:cs typeface="Calibri Light"/>
              </a:rPr>
              <a:t>Let’s </a:t>
            </a:r>
            <a:r>
              <a:rPr sz="3200" dirty="0">
                <a:solidFill>
                  <a:srgbClr val="000000"/>
                </a:solidFill>
                <a:latin typeface="Calibri Light"/>
                <a:cs typeface="Calibri Light"/>
              </a:rPr>
              <a:t>be </a:t>
            </a:r>
            <a:r>
              <a:rPr sz="3200" spc="-15" dirty="0">
                <a:solidFill>
                  <a:srgbClr val="000000"/>
                </a:solidFill>
                <a:latin typeface="Calibri Light"/>
                <a:cs typeface="Calibri Light"/>
              </a:rPr>
              <a:t>Frank Project: </a:t>
            </a:r>
            <a:r>
              <a:rPr sz="3200" dirty="0">
                <a:solidFill>
                  <a:srgbClr val="000000"/>
                </a:solidFill>
                <a:latin typeface="Calibri Light"/>
                <a:cs typeface="Calibri Light"/>
              </a:rPr>
              <a:t>Own porn use</a:t>
            </a:r>
            <a:endParaRPr sz="32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752344"/>
            <a:ext cx="9144000" cy="3697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67574" y="413003"/>
            <a:ext cx="27997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10" dirty="0">
                <a:solidFill>
                  <a:srgbClr val="FFC000"/>
                </a:solidFill>
                <a:latin typeface="Papyrus"/>
                <a:cs typeface="Papyrus"/>
              </a:rPr>
              <a:t>Live</a:t>
            </a:r>
            <a:r>
              <a:rPr sz="4400" spc="-15" dirty="0">
                <a:solidFill>
                  <a:srgbClr val="FFC000"/>
                </a:solidFill>
                <a:latin typeface="Papyrus"/>
                <a:cs typeface="Papyrus"/>
              </a:rPr>
              <a:t> </a:t>
            </a:r>
            <a:r>
              <a:rPr sz="4400" spc="105" dirty="0">
                <a:solidFill>
                  <a:srgbClr val="FFC000"/>
                </a:solidFill>
                <a:latin typeface="Papyrus"/>
                <a:cs typeface="Papyrus"/>
              </a:rPr>
              <a:t>polling</a:t>
            </a:r>
            <a:endParaRPr sz="4400">
              <a:latin typeface="Papyrus"/>
              <a:cs typeface="Papyru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37739" y="1710435"/>
            <a:ext cx="72009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75" dirty="0">
                <a:solidFill>
                  <a:srgbClr val="FFFFFF"/>
                </a:solidFill>
                <a:latin typeface="Times New Roman"/>
                <a:cs typeface="Times New Roman"/>
              </a:rPr>
              <a:t>Go </a:t>
            </a:r>
            <a:r>
              <a:rPr sz="2800" spc="5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800" spc="10" dirty="0">
                <a:solidFill>
                  <a:srgbClr val="FFFFFF"/>
                </a:solidFill>
                <a:latin typeface="Times New Roman"/>
                <a:cs typeface="Times New Roman"/>
                <a:hlinkClick r:id="rId3"/>
              </a:rPr>
              <a:t>www.menti.com </a:t>
            </a:r>
            <a:r>
              <a:rPr sz="2800" spc="8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800" spc="30" dirty="0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sz="2800" spc="65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2800" spc="20" dirty="0">
                <a:solidFill>
                  <a:srgbClr val="FFFFFF"/>
                </a:solidFill>
                <a:latin typeface="Times New Roman"/>
                <a:cs typeface="Times New Roman"/>
              </a:rPr>
              <a:t>code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81 47</a:t>
            </a:r>
            <a:r>
              <a:rPr sz="2800" spc="-43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dirty="0">
                <a:solidFill>
                  <a:srgbClr val="FFFFFF"/>
                </a:solidFill>
                <a:latin typeface="Times New Roman"/>
                <a:cs typeface="Times New Roman"/>
              </a:rPr>
              <a:t>12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34059" y="794003"/>
            <a:ext cx="40519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5" dirty="0"/>
              <a:t>Porn </a:t>
            </a:r>
            <a:r>
              <a:rPr sz="4400" spc="-135" dirty="0"/>
              <a:t>makes</a:t>
            </a:r>
            <a:r>
              <a:rPr sz="4400" spc="-590" dirty="0"/>
              <a:t> </a:t>
            </a:r>
            <a:r>
              <a:rPr sz="4400" spc="-140" dirty="0"/>
              <a:t>money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655319" y="2316479"/>
            <a:ext cx="4570095" cy="0"/>
          </a:xfrm>
          <a:custGeom>
            <a:avLst/>
            <a:gdLst/>
            <a:ahLst/>
            <a:cxnLst/>
            <a:rect l="l" t="t" r="r" b="b"/>
            <a:pathLst>
              <a:path w="4570095">
                <a:moveTo>
                  <a:pt x="0" y="0"/>
                </a:moveTo>
                <a:lnTo>
                  <a:pt x="4569668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4061" y="2538552"/>
            <a:ext cx="4944745" cy="298513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estimated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$10 - $14 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billion</a:t>
            </a:r>
            <a:r>
              <a:rPr sz="1800"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annually</a:t>
            </a:r>
            <a:endParaRPr sz="1800">
              <a:latin typeface="Times New Roman"/>
              <a:cs typeface="Times New Roman"/>
            </a:endParaRPr>
          </a:p>
          <a:p>
            <a:pPr marL="698500" marR="218440" indent="-228600">
              <a:lnSpc>
                <a:spcPct val="90500"/>
              </a:lnSpc>
              <a:spcBef>
                <a:spcPts val="4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Porn </a:t>
            </a:r>
            <a:r>
              <a:rPr sz="1800" spc="-20" dirty="0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bigger 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business 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8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professional 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football,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basketball, 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baseball </a:t>
            </a:r>
            <a:r>
              <a:rPr sz="1800" spc="60" dirty="0">
                <a:solidFill>
                  <a:srgbClr val="FFFFFF"/>
                </a:solidFill>
                <a:latin typeface="Times New Roman"/>
                <a:cs typeface="Times New Roman"/>
              </a:rPr>
              <a:t>put  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together.</a:t>
            </a:r>
            <a:endParaRPr sz="1800">
              <a:latin typeface="Times New Roman"/>
              <a:cs typeface="Times New Roman"/>
            </a:endParaRPr>
          </a:p>
          <a:p>
            <a:pPr marL="698500" marR="110489" indent="-228600">
              <a:lnSpc>
                <a:spcPct val="91100"/>
              </a:lnSpc>
              <a:spcBef>
                <a:spcPts val="434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People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pay 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money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pornography</a:t>
            </a:r>
            <a:r>
              <a:rPr sz="1800" spc="-1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in 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America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a year 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than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they do on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movie 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tickets 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on </a:t>
            </a:r>
            <a:r>
              <a:rPr sz="1800" spc="-15" dirty="0">
                <a:solidFill>
                  <a:srgbClr val="FFFFFF"/>
                </a:solidFill>
                <a:latin typeface="Times New Roman"/>
                <a:cs typeface="Times New Roman"/>
              </a:rPr>
              <a:t>all 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performing </a:t>
            </a:r>
            <a:r>
              <a:rPr sz="1800" spc="45" dirty="0">
                <a:solidFill>
                  <a:srgbClr val="FFFFFF"/>
                </a:solidFill>
                <a:latin typeface="Times New Roman"/>
                <a:cs typeface="Times New Roman"/>
              </a:rPr>
              <a:t>arts  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combined.</a:t>
            </a:r>
            <a:endParaRPr sz="1800">
              <a:latin typeface="Times New Roman"/>
              <a:cs typeface="Times New Roman"/>
            </a:endParaRPr>
          </a:p>
          <a:p>
            <a:pPr marL="698500" marR="5080" indent="-228600">
              <a:lnSpc>
                <a:spcPct val="90000"/>
              </a:lnSpc>
              <a:spcBef>
                <a:spcPts val="45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800" spc="75" dirty="0">
                <a:solidFill>
                  <a:srgbClr val="FFFFFF"/>
                </a:solidFill>
                <a:latin typeface="Times New Roman"/>
                <a:cs typeface="Times New Roman"/>
              </a:rPr>
              <a:t>Porn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brings </a:t>
            </a:r>
            <a:r>
              <a:rPr sz="1800" spc="1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more </a:t>
            </a:r>
            <a:r>
              <a:rPr sz="1800" spc="30" dirty="0">
                <a:solidFill>
                  <a:srgbClr val="FFFFFF"/>
                </a:solidFill>
                <a:latin typeface="Times New Roman"/>
                <a:cs typeface="Times New Roman"/>
              </a:rPr>
              <a:t>revenue </a:t>
            </a:r>
            <a:r>
              <a:rPr sz="1800" spc="55" dirty="0">
                <a:solidFill>
                  <a:srgbClr val="FFFFFF"/>
                </a:solidFill>
                <a:latin typeface="Times New Roman"/>
                <a:cs typeface="Times New Roman"/>
              </a:rPr>
              <a:t>than</a:t>
            </a:r>
            <a:r>
              <a:rPr sz="1800" spc="-2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Microsoft, 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Google, Amazon, </a:t>
            </a:r>
            <a:r>
              <a:rPr sz="1800" spc="25" dirty="0">
                <a:solidFill>
                  <a:srgbClr val="FFFFFF"/>
                </a:solidFill>
                <a:latin typeface="Times New Roman"/>
                <a:cs typeface="Times New Roman"/>
              </a:rPr>
              <a:t>Ebay,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Yahoo, 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Apple </a:t>
            </a:r>
            <a:r>
              <a:rPr sz="1800" spc="5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1800" spc="20" dirty="0">
                <a:solidFill>
                  <a:srgbClr val="FFFFFF"/>
                </a:solidFill>
                <a:latin typeface="Times New Roman"/>
                <a:cs typeface="Times New Roman"/>
              </a:rPr>
              <a:t>Netflix</a:t>
            </a:r>
            <a:r>
              <a:rPr sz="18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Times New Roman"/>
                <a:cs typeface="Times New Roman"/>
              </a:rPr>
              <a:t>combined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78848" y="12"/>
            <a:ext cx="6313138" cy="6857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36008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44169" y="1050035"/>
            <a:ext cx="37953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10" dirty="0"/>
              <a:t>What </a:t>
            </a:r>
            <a:r>
              <a:rPr sz="4400" spc="-5" dirty="0"/>
              <a:t>is</a:t>
            </a:r>
            <a:r>
              <a:rPr sz="4400" spc="-85" dirty="0"/>
              <a:t> </a:t>
            </a:r>
            <a:r>
              <a:rPr sz="4400" spc="-40" dirty="0"/>
              <a:t>sexting?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5044170" y="2408428"/>
            <a:ext cx="6148705" cy="193865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algn="just">
              <a:lnSpc>
                <a:spcPts val="3000"/>
              </a:lnSpc>
              <a:spcBef>
                <a:spcPts val="50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Sexting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term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describe sending 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explicit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photographs to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another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person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via 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Internet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mobile device.</a:t>
            </a:r>
            <a:endParaRPr sz="2800">
              <a:latin typeface="Calibri"/>
              <a:cs typeface="Calibri"/>
            </a:endParaRPr>
          </a:p>
          <a:p>
            <a:pPr marL="698500" marR="196850" indent="-228600">
              <a:lnSpc>
                <a:spcPts val="2590"/>
              </a:lnSpc>
              <a:spcBef>
                <a:spcPts val="52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In some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states,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legal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precedent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has been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established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criminalize sexting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teens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315585" cy="6858000"/>
          </a:xfrm>
          <a:custGeom>
            <a:avLst/>
            <a:gdLst/>
            <a:ahLst/>
            <a:cxnLst/>
            <a:rect l="l" t="t" r="r" b="b"/>
            <a:pathLst>
              <a:path w="5315585" h="6858000">
                <a:moveTo>
                  <a:pt x="0" y="6858000"/>
                </a:moveTo>
                <a:lnTo>
                  <a:pt x="5315064" y="6858000"/>
                </a:lnTo>
                <a:lnTo>
                  <a:pt x="53150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5064" y="0"/>
            <a:ext cx="6877050" cy="6858000"/>
          </a:xfrm>
          <a:custGeom>
            <a:avLst/>
            <a:gdLst/>
            <a:ahLst/>
            <a:cxnLst/>
            <a:rect l="l" t="t" r="r" b="b"/>
            <a:pathLst>
              <a:path w="6877050" h="6858000">
                <a:moveTo>
                  <a:pt x="0" y="6858000"/>
                </a:moveTo>
                <a:lnTo>
                  <a:pt x="6876935" y="6858000"/>
                </a:lnTo>
                <a:lnTo>
                  <a:pt x="68769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9780" y="2745736"/>
            <a:ext cx="3696970" cy="1365885"/>
          </a:xfrm>
          <a:prstGeom prst="rect">
            <a:avLst/>
          </a:prstGeom>
          <a:solidFill>
            <a:srgbClr val="FFFFFF">
              <a:alpha val="50199"/>
            </a:srgbClr>
          </a:solidFill>
          <a:ln w="25387">
            <a:solidFill>
              <a:srgbClr val="000000"/>
            </a:solidFill>
          </a:ln>
        </p:spPr>
        <p:txBody>
          <a:bodyPr vert="horz" wrap="square" lIns="0" tIns="343535" rIns="0" bIns="0" rtlCol="0">
            <a:spAutoFit/>
          </a:bodyPr>
          <a:lstStyle/>
          <a:p>
            <a:pPr marL="207010">
              <a:lnSpc>
                <a:spcPct val="100000"/>
              </a:lnSpc>
              <a:spcBef>
                <a:spcPts val="2705"/>
              </a:spcBef>
            </a:pPr>
            <a:r>
              <a:rPr sz="3200" spc="-175" dirty="0">
                <a:latin typeface="Papyrus"/>
                <a:cs typeface="Papyrus"/>
              </a:rPr>
              <a:t>How </a:t>
            </a:r>
            <a:r>
              <a:rPr sz="3200" spc="140" dirty="0">
                <a:latin typeface="Papyrus"/>
                <a:cs typeface="Papyrus"/>
              </a:rPr>
              <a:t>common </a:t>
            </a:r>
            <a:r>
              <a:rPr sz="3200" spc="35" dirty="0">
                <a:latin typeface="Papyrus"/>
                <a:cs typeface="Papyrus"/>
              </a:rPr>
              <a:t>is</a:t>
            </a:r>
            <a:r>
              <a:rPr sz="3200" spc="-390" dirty="0">
                <a:latin typeface="Papyrus"/>
                <a:cs typeface="Papyrus"/>
              </a:rPr>
              <a:t> </a:t>
            </a:r>
            <a:r>
              <a:rPr sz="3200" spc="105" dirty="0">
                <a:latin typeface="Papyrus"/>
                <a:cs typeface="Papyrus"/>
              </a:rPr>
              <a:t>it?</a:t>
            </a:r>
            <a:endParaRPr sz="3200">
              <a:latin typeface="Papyrus"/>
              <a:cs typeface="Papyru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27921" y="1429003"/>
            <a:ext cx="5200015" cy="103759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ct val="88300"/>
              </a:lnSpc>
              <a:spcBef>
                <a:spcPts val="434"/>
              </a:spcBef>
            </a:pPr>
            <a:r>
              <a:rPr sz="2400" b="0" spc="20" dirty="0">
                <a:latin typeface="Times New Roman"/>
                <a:cs typeface="Times New Roman"/>
              </a:rPr>
              <a:t>An </a:t>
            </a:r>
            <a:r>
              <a:rPr sz="2400" b="0" spc="25" dirty="0">
                <a:latin typeface="Times New Roman"/>
                <a:cs typeface="Times New Roman"/>
              </a:rPr>
              <a:t>estimated </a:t>
            </a:r>
            <a:r>
              <a:rPr sz="2400" b="0" dirty="0">
                <a:latin typeface="Times New Roman"/>
                <a:cs typeface="Times New Roman"/>
              </a:rPr>
              <a:t>20% - 28% </a:t>
            </a:r>
            <a:r>
              <a:rPr sz="2400" b="0" spc="-25" dirty="0">
                <a:latin typeface="Times New Roman"/>
                <a:cs typeface="Times New Roman"/>
              </a:rPr>
              <a:t>of </a:t>
            </a:r>
            <a:r>
              <a:rPr sz="2400" b="0" spc="30" dirty="0">
                <a:latin typeface="Times New Roman"/>
                <a:cs typeface="Times New Roman"/>
              </a:rPr>
              <a:t>teens</a:t>
            </a:r>
            <a:r>
              <a:rPr sz="2400" b="0" spc="-100" dirty="0">
                <a:latin typeface="Times New Roman"/>
                <a:cs typeface="Times New Roman"/>
              </a:rPr>
              <a:t> </a:t>
            </a:r>
            <a:r>
              <a:rPr sz="2400" b="0" spc="35" dirty="0">
                <a:latin typeface="Times New Roman"/>
                <a:cs typeface="Times New Roman"/>
              </a:rPr>
              <a:t>(14-18)  </a:t>
            </a:r>
            <a:r>
              <a:rPr sz="2400" b="0" spc="30" dirty="0">
                <a:latin typeface="Times New Roman"/>
                <a:cs typeface="Times New Roman"/>
              </a:rPr>
              <a:t>admit </a:t>
            </a:r>
            <a:r>
              <a:rPr sz="2400" b="0" spc="35" dirty="0">
                <a:latin typeface="Times New Roman"/>
                <a:cs typeface="Times New Roman"/>
              </a:rPr>
              <a:t>to </a:t>
            </a:r>
            <a:r>
              <a:rPr sz="2400" b="0" spc="25" dirty="0">
                <a:latin typeface="Times New Roman"/>
                <a:cs typeface="Times New Roman"/>
              </a:rPr>
              <a:t>having </a:t>
            </a:r>
            <a:r>
              <a:rPr sz="2400" b="0" spc="40" dirty="0">
                <a:latin typeface="Times New Roman"/>
                <a:cs typeface="Times New Roman"/>
              </a:rPr>
              <a:t>sent </a:t>
            </a:r>
            <a:r>
              <a:rPr sz="2400" b="0" spc="45" dirty="0">
                <a:latin typeface="Times New Roman"/>
                <a:cs typeface="Times New Roman"/>
              </a:rPr>
              <a:t>a </a:t>
            </a:r>
            <a:r>
              <a:rPr sz="2400" b="0" spc="30" dirty="0">
                <a:latin typeface="Times New Roman"/>
                <a:cs typeface="Times New Roman"/>
              </a:rPr>
              <a:t>sext </a:t>
            </a:r>
            <a:r>
              <a:rPr sz="2400" b="0" spc="70" dirty="0">
                <a:latin typeface="Times New Roman"/>
                <a:cs typeface="Times New Roman"/>
              </a:rPr>
              <a:t>and  </a:t>
            </a:r>
            <a:r>
              <a:rPr sz="2400" b="0" spc="30" dirty="0">
                <a:latin typeface="Times New Roman"/>
                <a:cs typeface="Times New Roman"/>
              </a:rPr>
              <a:t>approximately </a:t>
            </a:r>
            <a:r>
              <a:rPr sz="2400" b="0" dirty="0">
                <a:latin typeface="Times New Roman"/>
                <a:cs typeface="Times New Roman"/>
              </a:rPr>
              <a:t>40% </a:t>
            </a:r>
            <a:r>
              <a:rPr sz="2400" b="0" spc="30" dirty="0">
                <a:latin typeface="Times New Roman"/>
                <a:cs typeface="Times New Roman"/>
              </a:rPr>
              <a:t>have </a:t>
            </a:r>
            <a:r>
              <a:rPr sz="2400" b="0" spc="15" dirty="0">
                <a:latin typeface="Times New Roman"/>
                <a:cs typeface="Times New Roman"/>
              </a:rPr>
              <a:t>received</a:t>
            </a:r>
            <a:r>
              <a:rPr sz="2400" b="0" spc="-80" dirty="0">
                <a:latin typeface="Times New Roman"/>
                <a:cs typeface="Times New Roman"/>
              </a:rPr>
              <a:t> </a:t>
            </a:r>
            <a:r>
              <a:rPr sz="2400" b="0" spc="25" dirty="0">
                <a:latin typeface="Times New Roman"/>
                <a:cs typeface="Times New Roman"/>
              </a:rPr>
              <a:t>one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5121" y="2440939"/>
            <a:ext cx="4605655" cy="24638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25% </a:t>
            </a:r>
            <a:r>
              <a:rPr sz="2400" spc="50" dirty="0">
                <a:solidFill>
                  <a:srgbClr val="FFFFFF"/>
                </a:solidFill>
                <a:latin typeface="Times New Roman"/>
                <a:cs typeface="Times New Roman"/>
              </a:rPr>
              <a:t>forwarded 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someone</a:t>
            </a:r>
            <a:r>
              <a:rPr sz="24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else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030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23%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with dating  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experience 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have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sent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sexy </a:t>
            </a:r>
            <a:r>
              <a:rPr sz="2400" spc="65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flirty 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pictures </a:t>
            </a:r>
            <a:r>
              <a:rPr sz="2400" spc="65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videos 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someone</a:t>
            </a:r>
            <a:r>
              <a:rPr sz="2400" spc="-20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they 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were interested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in,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compared with  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just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2%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without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dating  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experience.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9" y="1466223"/>
            <a:ext cx="5440045" cy="3925570"/>
          </a:xfrm>
          <a:custGeom>
            <a:avLst/>
            <a:gdLst/>
            <a:ahLst/>
            <a:cxnLst/>
            <a:rect l="l" t="t" r="r" b="b"/>
            <a:pathLst>
              <a:path w="5440045" h="3925570">
                <a:moveTo>
                  <a:pt x="3615029" y="0"/>
                </a:moveTo>
                <a:lnTo>
                  <a:pt x="0" y="0"/>
                </a:lnTo>
                <a:lnTo>
                  <a:pt x="0" y="3925227"/>
                </a:lnTo>
                <a:lnTo>
                  <a:pt x="1174534" y="3925227"/>
                </a:lnTo>
                <a:lnTo>
                  <a:pt x="1174394" y="3925557"/>
                </a:lnTo>
                <a:lnTo>
                  <a:pt x="5439905" y="3925557"/>
                </a:lnTo>
                <a:lnTo>
                  <a:pt x="3615029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43854" y="418277"/>
            <a:ext cx="6109474" cy="5907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2522" y="3054603"/>
            <a:ext cx="29349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>
                <a:latin typeface="Calibri Light"/>
                <a:cs typeface="Calibri Light"/>
              </a:rPr>
              <a:t>Sexting </a:t>
            </a:r>
            <a:r>
              <a:rPr sz="4000" spc="-15" dirty="0">
                <a:latin typeface="Calibri Light"/>
                <a:cs typeface="Calibri Light"/>
              </a:rPr>
              <a:t>by</a:t>
            </a:r>
            <a:r>
              <a:rPr sz="4000" spc="-75" dirty="0">
                <a:latin typeface="Calibri Light"/>
                <a:cs typeface="Calibri Light"/>
              </a:rPr>
              <a:t> </a:t>
            </a:r>
            <a:r>
              <a:rPr sz="4000" spc="-10" dirty="0">
                <a:latin typeface="Calibri Light"/>
                <a:cs typeface="Calibri Light"/>
              </a:rPr>
              <a:t>age</a:t>
            </a:r>
            <a:endParaRPr sz="4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4296" y="0"/>
            <a:ext cx="142240" cy="6858000"/>
          </a:xfrm>
          <a:custGeom>
            <a:avLst/>
            <a:gdLst/>
            <a:ahLst/>
            <a:cxnLst/>
            <a:rect l="l" t="t" r="r" b="b"/>
            <a:pathLst>
              <a:path w="142239" h="6858000">
                <a:moveTo>
                  <a:pt x="0" y="6858000"/>
                </a:moveTo>
                <a:lnTo>
                  <a:pt x="142074" y="6858000"/>
                </a:lnTo>
                <a:lnTo>
                  <a:pt x="14207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29639" y="3098292"/>
            <a:ext cx="13677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4400" b="0" spc="50" dirty="0">
                <a:solidFill>
                  <a:srgbClr val="FFFFFF"/>
                </a:solidFill>
                <a:latin typeface="Footlight MT Light"/>
                <a:cs typeface="Footlight MT Light"/>
              </a:rPr>
              <a:t>W</a:t>
            </a:r>
            <a:r>
              <a:rPr sz="4400" b="0" spc="-114" dirty="0">
                <a:solidFill>
                  <a:srgbClr val="FFFFFF"/>
                </a:solidFill>
                <a:latin typeface="Footlight MT Light"/>
                <a:cs typeface="Footlight MT Light"/>
              </a:rPr>
              <a:t>h</a:t>
            </a:r>
            <a:r>
              <a:rPr sz="4400" b="0" dirty="0">
                <a:solidFill>
                  <a:srgbClr val="FFFFFF"/>
                </a:solidFill>
                <a:latin typeface="Footlight MT Light"/>
                <a:cs typeface="Footlight MT Light"/>
              </a:rPr>
              <a:t>y?</a:t>
            </a:r>
            <a:endParaRPr sz="4400">
              <a:latin typeface="Footlight MT Light"/>
              <a:cs typeface="Footlight MT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11994" y="622301"/>
            <a:ext cx="6799580" cy="1320165"/>
          </a:xfrm>
          <a:custGeom>
            <a:avLst/>
            <a:gdLst/>
            <a:ahLst/>
            <a:cxnLst/>
            <a:rect l="l" t="t" r="r" b="b"/>
            <a:pathLst>
              <a:path w="6799580" h="1320164">
                <a:moveTo>
                  <a:pt x="6579044" y="0"/>
                </a:moveTo>
                <a:lnTo>
                  <a:pt x="219964" y="0"/>
                </a:lnTo>
                <a:lnTo>
                  <a:pt x="175632" y="4468"/>
                </a:lnTo>
                <a:lnTo>
                  <a:pt x="134341" y="17285"/>
                </a:lnTo>
                <a:lnTo>
                  <a:pt x="96977" y="37564"/>
                </a:lnTo>
                <a:lnTo>
                  <a:pt x="64423" y="64423"/>
                </a:lnTo>
                <a:lnTo>
                  <a:pt x="37564" y="96977"/>
                </a:lnTo>
                <a:lnTo>
                  <a:pt x="17285" y="134341"/>
                </a:lnTo>
                <a:lnTo>
                  <a:pt x="4468" y="175632"/>
                </a:lnTo>
                <a:lnTo>
                  <a:pt x="0" y="219963"/>
                </a:lnTo>
                <a:lnTo>
                  <a:pt x="0" y="1099794"/>
                </a:lnTo>
                <a:lnTo>
                  <a:pt x="4468" y="1144126"/>
                </a:lnTo>
                <a:lnTo>
                  <a:pt x="17285" y="1185416"/>
                </a:lnTo>
                <a:lnTo>
                  <a:pt x="37564" y="1222780"/>
                </a:lnTo>
                <a:lnTo>
                  <a:pt x="64423" y="1255334"/>
                </a:lnTo>
                <a:lnTo>
                  <a:pt x="96977" y="1282193"/>
                </a:lnTo>
                <a:lnTo>
                  <a:pt x="134341" y="1302473"/>
                </a:lnTo>
                <a:lnTo>
                  <a:pt x="175632" y="1315289"/>
                </a:lnTo>
                <a:lnTo>
                  <a:pt x="219964" y="1319758"/>
                </a:lnTo>
                <a:lnTo>
                  <a:pt x="6579044" y="1319758"/>
                </a:lnTo>
                <a:lnTo>
                  <a:pt x="6623372" y="1315289"/>
                </a:lnTo>
                <a:lnTo>
                  <a:pt x="6664661" y="1302473"/>
                </a:lnTo>
                <a:lnTo>
                  <a:pt x="6702025" y="1282193"/>
                </a:lnTo>
                <a:lnTo>
                  <a:pt x="6734579" y="1255334"/>
                </a:lnTo>
                <a:lnTo>
                  <a:pt x="6761440" y="1222780"/>
                </a:lnTo>
                <a:lnTo>
                  <a:pt x="6781721" y="1185416"/>
                </a:lnTo>
                <a:lnTo>
                  <a:pt x="6794539" y="1144126"/>
                </a:lnTo>
                <a:lnTo>
                  <a:pt x="6799008" y="1099794"/>
                </a:lnTo>
                <a:lnTo>
                  <a:pt x="6799008" y="219963"/>
                </a:lnTo>
                <a:lnTo>
                  <a:pt x="6794539" y="175632"/>
                </a:lnTo>
                <a:lnTo>
                  <a:pt x="6781721" y="134341"/>
                </a:lnTo>
                <a:lnTo>
                  <a:pt x="6761440" y="96977"/>
                </a:lnTo>
                <a:lnTo>
                  <a:pt x="6734579" y="64423"/>
                </a:lnTo>
                <a:lnTo>
                  <a:pt x="6702025" y="37564"/>
                </a:lnTo>
                <a:lnTo>
                  <a:pt x="6664661" y="17285"/>
                </a:lnTo>
                <a:lnTo>
                  <a:pt x="6623372" y="4468"/>
                </a:lnTo>
                <a:lnTo>
                  <a:pt x="6579044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55158" y="715771"/>
            <a:ext cx="6414135" cy="10648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ct val="92100"/>
              </a:lnSpc>
              <a:spcBef>
                <a:spcPts val="325"/>
              </a:spcBef>
            </a:pPr>
            <a:r>
              <a:rPr sz="2400" b="0" spc="-10" dirty="0">
                <a:latin typeface="Calibri"/>
                <a:cs typeface="Calibri"/>
              </a:rPr>
              <a:t>They </a:t>
            </a:r>
            <a:r>
              <a:rPr sz="2400" b="0" spc="-15" dirty="0">
                <a:latin typeface="Calibri"/>
                <a:cs typeface="Calibri"/>
              </a:rPr>
              <a:t>are </a:t>
            </a:r>
            <a:r>
              <a:rPr sz="2400" b="0" spc="-10" dirty="0">
                <a:latin typeface="Calibri"/>
                <a:cs typeface="Calibri"/>
              </a:rPr>
              <a:t>already dating </a:t>
            </a:r>
            <a:r>
              <a:rPr sz="2400" b="0" dirty="0">
                <a:latin typeface="Calibri"/>
                <a:cs typeface="Calibri"/>
              </a:rPr>
              <a:t>the </a:t>
            </a:r>
            <a:r>
              <a:rPr sz="2400" b="0" spc="-15" dirty="0">
                <a:latin typeface="Calibri"/>
                <a:cs typeface="Calibri"/>
              </a:rPr>
              <a:t>person </a:t>
            </a:r>
            <a:r>
              <a:rPr sz="2400" b="0" dirty="0">
                <a:latin typeface="Calibri"/>
                <a:cs typeface="Calibri"/>
              </a:rPr>
              <a:t>with whom </a:t>
            </a:r>
            <a:r>
              <a:rPr sz="2400" b="0" spc="-5" dirty="0">
                <a:latin typeface="Calibri"/>
                <a:cs typeface="Calibri"/>
              </a:rPr>
              <a:t>they  </a:t>
            </a:r>
            <a:r>
              <a:rPr sz="2400" b="0" spc="-15" dirty="0">
                <a:latin typeface="Calibri"/>
                <a:cs typeface="Calibri"/>
              </a:rPr>
              <a:t>are </a:t>
            </a:r>
            <a:r>
              <a:rPr sz="2400" b="0" spc="-10" dirty="0">
                <a:latin typeface="Calibri"/>
                <a:cs typeface="Calibri"/>
              </a:rPr>
              <a:t>sexting </a:t>
            </a:r>
            <a:r>
              <a:rPr sz="2400" b="0" dirty="0">
                <a:latin typeface="Calibri"/>
                <a:cs typeface="Calibri"/>
              </a:rPr>
              <a:t>and it is a </a:t>
            </a:r>
            <a:r>
              <a:rPr sz="2400" b="0" spc="-20" dirty="0">
                <a:latin typeface="Calibri"/>
                <a:cs typeface="Calibri"/>
              </a:rPr>
              <a:t>form </a:t>
            </a:r>
            <a:r>
              <a:rPr sz="2400" b="0" spc="-5" dirty="0">
                <a:latin typeface="Calibri"/>
                <a:cs typeface="Calibri"/>
              </a:rPr>
              <a:t>of </a:t>
            </a:r>
            <a:r>
              <a:rPr sz="2400" b="0" spc="-10" dirty="0">
                <a:latin typeface="Calibri"/>
                <a:cs typeface="Calibri"/>
              </a:rPr>
              <a:t>flirtation </a:t>
            </a:r>
            <a:r>
              <a:rPr sz="2400" b="0" spc="-5" dirty="0">
                <a:latin typeface="Calibri"/>
                <a:cs typeface="Calibri"/>
              </a:rPr>
              <a:t>or  connection,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11994" y="2011180"/>
            <a:ext cx="6799580" cy="1320165"/>
          </a:xfrm>
          <a:custGeom>
            <a:avLst/>
            <a:gdLst/>
            <a:ahLst/>
            <a:cxnLst/>
            <a:rect l="l" t="t" r="r" b="b"/>
            <a:pathLst>
              <a:path w="6799580" h="1320164">
                <a:moveTo>
                  <a:pt x="6579044" y="0"/>
                </a:moveTo>
                <a:lnTo>
                  <a:pt x="219964" y="0"/>
                </a:lnTo>
                <a:lnTo>
                  <a:pt x="175632" y="4468"/>
                </a:lnTo>
                <a:lnTo>
                  <a:pt x="134341" y="17285"/>
                </a:lnTo>
                <a:lnTo>
                  <a:pt x="96977" y="37564"/>
                </a:lnTo>
                <a:lnTo>
                  <a:pt x="64423" y="64423"/>
                </a:lnTo>
                <a:lnTo>
                  <a:pt x="37564" y="96977"/>
                </a:lnTo>
                <a:lnTo>
                  <a:pt x="17285" y="134341"/>
                </a:lnTo>
                <a:lnTo>
                  <a:pt x="4468" y="175632"/>
                </a:lnTo>
                <a:lnTo>
                  <a:pt x="0" y="219963"/>
                </a:lnTo>
                <a:lnTo>
                  <a:pt x="0" y="1099794"/>
                </a:lnTo>
                <a:lnTo>
                  <a:pt x="4468" y="1144126"/>
                </a:lnTo>
                <a:lnTo>
                  <a:pt x="17285" y="1185416"/>
                </a:lnTo>
                <a:lnTo>
                  <a:pt x="37564" y="1222780"/>
                </a:lnTo>
                <a:lnTo>
                  <a:pt x="64423" y="1255334"/>
                </a:lnTo>
                <a:lnTo>
                  <a:pt x="96977" y="1282193"/>
                </a:lnTo>
                <a:lnTo>
                  <a:pt x="134341" y="1302473"/>
                </a:lnTo>
                <a:lnTo>
                  <a:pt x="175632" y="1315289"/>
                </a:lnTo>
                <a:lnTo>
                  <a:pt x="219964" y="1319758"/>
                </a:lnTo>
                <a:lnTo>
                  <a:pt x="6579044" y="1319758"/>
                </a:lnTo>
                <a:lnTo>
                  <a:pt x="6623372" y="1315289"/>
                </a:lnTo>
                <a:lnTo>
                  <a:pt x="6664661" y="1302473"/>
                </a:lnTo>
                <a:lnTo>
                  <a:pt x="6702025" y="1282193"/>
                </a:lnTo>
                <a:lnTo>
                  <a:pt x="6734579" y="1255334"/>
                </a:lnTo>
                <a:lnTo>
                  <a:pt x="6761440" y="1222780"/>
                </a:lnTo>
                <a:lnTo>
                  <a:pt x="6781721" y="1185416"/>
                </a:lnTo>
                <a:lnTo>
                  <a:pt x="6794539" y="1144126"/>
                </a:lnTo>
                <a:lnTo>
                  <a:pt x="6799008" y="1099794"/>
                </a:lnTo>
                <a:lnTo>
                  <a:pt x="6799008" y="219963"/>
                </a:lnTo>
                <a:lnTo>
                  <a:pt x="6794539" y="175632"/>
                </a:lnTo>
                <a:lnTo>
                  <a:pt x="6781721" y="134341"/>
                </a:lnTo>
                <a:lnTo>
                  <a:pt x="6761440" y="96977"/>
                </a:lnTo>
                <a:lnTo>
                  <a:pt x="6734579" y="64423"/>
                </a:lnTo>
                <a:lnTo>
                  <a:pt x="6702025" y="37564"/>
                </a:lnTo>
                <a:lnTo>
                  <a:pt x="6664661" y="17285"/>
                </a:lnTo>
                <a:lnTo>
                  <a:pt x="6623372" y="4468"/>
                </a:lnTo>
                <a:lnTo>
                  <a:pt x="6579044" y="0"/>
                </a:lnTo>
                <a:close/>
              </a:path>
            </a:pathLst>
          </a:custGeom>
          <a:solidFill>
            <a:srgbClr val="45C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55158" y="2105659"/>
            <a:ext cx="5999480" cy="10648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ct val="92100"/>
              </a:lnSpc>
              <a:spcBef>
                <a:spcPts val="32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One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person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romantically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interested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another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considers sexting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form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enticement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“relationship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currency”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(Lenhart,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2009).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11994" y="3400060"/>
            <a:ext cx="6799580" cy="1320165"/>
          </a:xfrm>
          <a:custGeom>
            <a:avLst/>
            <a:gdLst/>
            <a:ahLst/>
            <a:cxnLst/>
            <a:rect l="l" t="t" r="r" b="b"/>
            <a:pathLst>
              <a:path w="6799580" h="1320164">
                <a:moveTo>
                  <a:pt x="6579044" y="0"/>
                </a:moveTo>
                <a:lnTo>
                  <a:pt x="219964" y="0"/>
                </a:lnTo>
                <a:lnTo>
                  <a:pt x="175632" y="4468"/>
                </a:lnTo>
                <a:lnTo>
                  <a:pt x="134341" y="17285"/>
                </a:lnTo>
                <a:lnTo>
                  <a:pt x="96977" y="37564"/>
                </a:lnTo>
                <a:lnTo>
                  <a:pt x="64423" y="64423"/>
                </a:lnTo>
                <a:lnTo>
                  <a:pt x="37564" y="96977"/>
                </a:lnTo>
                <a:lnTo>
                  <a:pt x="17285" y="134341"/>
                </a:lnTo>
                <a:lnTo>
                  <a:pt x="4468" y="175632"/>
                </a:lnTo>
                <a:lnTo>
                  <a:pt x="0" y="219964"/>
                </a:lnTo>
                <a:lnTo>
                  <a:pt x="0" y="1099794"/>
                </a:lnTo>
                <a:lnTo>
                  <a:pt x="4468" y="1144122"/>
                </a:lnTo>
                <a:lnTo>
                  <a:pt x="17285" y="1185411"/>
                </a:lnTo>
                <a:lnTo>
                  <a:pt x="37564" y="1222775"/>
                </a:lnTo>
                <a:lnTo>
                  <a:pt x="64423" y="1255329"/>
                </a:lnTo>
                <a:lnTo>
                  <a:pt x="96977" y="1282190"/>
                </a:lnTo>
                <a:lnTo>
                  <a:pt x="134341" y="1302471"/>
                </a:lnTo>
                <a:lnTo>
                  <a:pt x="175632" y="1315289"/>
                </a:lnTo>
                <a:lnTo>
                  <a:pt x="219964" y="1319758"/>
                </a:lnTo>
                <a:lnTo>
                  <a:pt x="6579044" y="1319758"/>
                </a:lnTo>
                <a:lnTo>
                  <a:pt x="6623372" y="1315289"/>
                </a:lnTo>
                <a:lnTo>
                  <a:pt x="6664661" y="1302471"/>
                </a:lnTo>
                <a:lnTo>
                  <a:pt x="6702025" y="1282190"/>
                </a:lnTo>
                <a:lnTo>
                  <a:pt x="6734579" y="1255329"/>
                </a:lnTo>
                <a:lnTo>
                  <a:pt x="6761440" y="1222775"/>
                </a:lnTo>
                <a:lnTo>
                  <a:pt x="6781721" y="1185411"/>
                </a:lnTo>
                <a:lnTo>
                  <a:pt x="6794539" y="1144122"/>
                </a:lnTo>
                <a:lnTo>
                  <a:pt x="6799008" y="1099794"/>
                </a:lnTo>
                <a:lnTo>
                  <a:pt x="6799008" y="219964"/>
                </a:lnTo>
                <a:lnTo>
                  <a:pt x="6794539" y="175632"/>
                </a:lnTo>
                <a:lnTo>
                  <a:pt x="6781721" y="134341"/>
                </a:lnTo>
                <a:lnTo>
                  <a:pt x="6761440" y="96977"/>
                </a:lnTo>
                <a:lnTo>
                  <a:pt x="6734579" y="64423"/>
                </a:lnTo>
                <a:lnTo>
                  <a:pt x="6702025" y="37564"/>
                </a:lnTo>
                <a:lnTo>
                  <a:pt x="6664661" y="17285"/>
                </a:lnTo>
                <a:lnTo>
                  <a:pt x="6623372" y="4468"/>
                </a:lnTo>
                <a:lnTo>
                  <a:pt x="6579044" y="0"/>
                </a:lnTo>
                <a:close/>
              </a:path>
            </a:pathLst>
          </a:custGeom>
          <a:solidFill>
            <a:srgbClr val="41C7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11994" y="4788940"/>
            <a:ext cx="6799580" cy="1320165"/>
          </a:xfrm>
          <a:custGeom>
            <a:avLst/>
            <a:gdLst/>
            <a:ahLst/>
            <a:cxnLst/>
            <a:rect l="l" t="t" r="r" b="b"/>
            <a:pathLst>
              <a:path w="6799580" h="1320164">
                <a:moveTo>
                  <a:pt x="6579044" y="0"/>
                </a:moveTo>
                <a:lnTo>
                  <a:pt x="219964" y="0"/>
                </a:lnTo>
                <a:lnTo>
                  <a:pt x="175632" y="4468"/>
                </a:lnTo>
                <a:lnTo>
                  <a:pt x="134341" y="17285"/>
                </a:lnTo>
                <a:lnTo>
                  <a:pt x="96977" y="37564"/>
                </a:lnTo>
                <a:lnTo>
                  <a:pt x="64423" y="64423"/>
                </a:lnTo>
                <a:lnTo>
                  <a:pt x="37564" y="96977"/>
                </a:lnTo>
                <a:lnTo>
                  <a:pt x="17285" y="134341"/>
                </a:lnTo>
                <a:lnTo>
                  <a:pt x="4468" y="175632"/>
                </a:lnTo>
                <a:lnTo>
                  <a:pt x="0" y="219963"/>
                </a:lnTo>
                <a:lnTo>
                  <a:pt x="0" y="1099794"/>
                </a:lnTo>
                <a:lnTo>
                  <a:pt x="4468" y="1144126"/>
                </a:lnTo>
                <a:lnTo>
                  <a:pt x="17285" y="1185416"/>
                </a:lnTo>
                <a:lnTo>
                  <a:pt x="37564" y="1222780"/>
                </a:lnTo>
                <a:lnTo>
                  <a:pt x="64423" y="1255334"/>
                </a:lnTo>
                <a:lnTo>
                  <a:pt x="96977" y="1282193"/>
                </a:lnTo>
                <a:lnTo>
                  <a:pt x="134341" y="1302473"/>
                </a:lnTo>
                <a:lnTo>
                  <a:pt x="175632" y="1315289"/>
                </a:lnTo>
                <a:lnTo>
                  <a:pt x="219964" y="1319758"/>
                </a:lnTo>
                <a:lnTo>
                  <a:pt x="6579044" y="1319758"/>
                </a:lnTo>
                <a:lnTo>
                  <a:pt x="6623372" y="1315289"/>
                </a:lnTo>
                <a:lnTo>
                  <a:pt x="6664661" y="1302473"/>
                </a:lnTo>
                <a:lnTo>
                  <a:pt x="6702025" y="1282193"/>
                </a:lnTo>
                <a:lnTo>
                  <a:pt x="6734579" y="1255334"/>
                </a:lnTo>
                <a:lnTo>
                  <a:pt x="6761440" y="1222780"/>
                </a:lnTo>
                <a:lnTo>
                  <a:pt x="6781721" y="1185416"/>
                </a:lnTo>
                <a:lnTo>
                  <a:pt x="6794539" y="1144126"/>
                </a:lnTo>
                <a:lnTo>
                  <a:pt x="6799008" y="1099794"/>
                </a:lnTo>
                <a:lnTo>
                  <a:pt x="6799008" y="219963"/>
                </a:lnTo>
                <a:lnTo>
                  <a:pt x="6794539" y="175632"/>
                </a:lnTo>
                <a:lnTo>
                  <a:pt x="6781721" y="134341"/>
                </a:lnTo>
                <a:lnTo>
                  <a:pt x="6761440" y="96977"/>
                </a:lnTo>
                <a:lnTo>
                  <a:pt x="6734579" y="64423"/>
                </a:lnTo>
                <a:lnTo>
                  <a:pt x="6702025" y="37564"/>
                </a:lnTo>
                <a:lnTo>
                  <a:pt x="6664661" y="17285"/>
                </a:lnTo>
                <a:lnTo>
                  <a:pt x="6623372" y="4468"/>
                </a:lnTo>
                <a:lnTo>
                  <a:pt x="6579044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55158" y="3827779"/>
            <a:ext cx="6477635" cy="2142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Curiosity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 dirty="0">
              <a:latin typeface="Times New Roman"/>
              <a:cs typeface="Times New Roman"/>
            </a:endParaRPr>
          </a:p>
          <a:p>
            <a:pPr marL="12700" marR="5080">
              <a:lnSpc>
                <a:spcPct val="92100"/>
              </a:lnSpc>
              <a:spcBef>
                <a:spcPts val="231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Among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couples,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SM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allows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enhanced emotion</a:t>
            </a:r>
            <a:r>
              <a:rPr lang="en-US" sz="2400" spc="-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5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also lead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feelings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jealousy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or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uncertainty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about the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stability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their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relationships.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6008" y="0"/>
            <a:ext cx="7556500" cy="6858000"/>
          </a:xfrm>
          <a:custGeom>
            <a:avLst/>
            <a:gdLst/>
            <a:ahLst/>
            <a:cxnLst/>
            <a:rect l="l" t="t" r="r" b="b"/>
            <a:pathLst>
              <a:path w="7556500" h="6858000">
                <a:moveTo>
                  <a:pt x="0" y="6858000"/>
                </a:moveTo>
                <a:lnTo>
                  <a:pt x="7555992" y="6858000"/>
                </a:lnTo>
                <a:lnTo>
                  <a:pt x="75559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6135" cy="6858000"/>
          </a:xfrm>
          <a:custGeom>
            <a:avLst/>
            <a:gdLst/>
            <a:ahLst/>
            <a:cxnLst/>
            <a:rect l="l" t="t" r="r" b="b"/>
            <a:pathLst>
              <a:path w="4636135" h="6858000">
                <a:moveTo>
                  <a:pt x="0" y="6858000"/>
                </a:moveTo>
                <a:lnTo>
                  <a:pt x="4636008" y="6858000"/>
                </a:lnTo>
                <a:lnTo>
                  <a:pt x="4636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0" y="297226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3933"/>
                </a:moveTo>
                <a:lnTo>
                  <a:pt x="0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2017" y="2976371"/>
            <a:ext cx="27984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55" dirty="0">
                <a:solidFill>
                  <a:srgbClr val="FFFFFF"/>
                </a:solidFill>
                <a:latin typeface="Papyrus"/>
                <a:cs typeface="Papyrus"/>
              </a:rPr>
              <a:t>A</a:t>
            </a:r>
            <a:r>
              <a:rPr sz="4400" spc="20" dirty="0">
                <a:solidFill>
                  <a:srgbClr val="FFFFFF"/>
                </a:solidFill>
                <a:latin typeface="Papyrus"/>
                <a:cs typeface="Papyrus"/>
              </a:rPr>
              <a:t> </a:t>
            </a:r>
            <a:r>
              <a:rPr sz="4400" spc="85" dirty="0">
                <a:solidFill>
                  <a:srgbClr val="FFFFFF"/>
                </a:solidFill>
                <a:latin typeface="Papyrus"/>
                <a:cs typeface="Papyrus"/>
              </a:rPr>
              <a:t>few</a:t>
            </a:r>
            <a:r>
              <a:rPr sz="4400" spc="30" dirty="0">
                <a:solidFill>
                  <a:srgbClr val="FFFFFF"/>
                </a:solidFill>
                <a:latin typeface="Papyrus"/>
                <a:cs typeface="Papyrus"/>
              </a:rPr>
              <a:t> </a:t>
            </a:r>
            <a:r>
              <a:rPr sz="4400" spc="100" dirty="0">
                <a:solidFill>
                  <a:srgbClr val="FFFFFF"/>
                </a:solidFill>
                <a:latin typeface="Papyrus"/>
                <a:cs typeface="Papyrus"/>
              </a:rPr>
              <a:t>facts</a:t>
            </a:r>
            <a:endParaRPr sz="4400">
              <a:latin typeface="Papyrus"/>
              <a:cs typeface="Papyru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80025" y="918152"/>
            <a:ext cx="6269355" cy="1630045"/>
          </a:xfrm>
          <a:custGeom>
            <a:avLst/>
            <a:gdLst/>
            <a:ahLst/>
            <a:cxnLst/>
            <a:rect l="l" t="t" r="r" b="b"/>
            <a:pathLst>
              <a:path w="6269355" h="1630045">
                <a:moveTo>
                  <a:pt x="5997409" y="0"/>
                </a:moveTo>
                <a:lnTo>
                  <a:pt x="271627" y="0"/>
                </a:lnTo>
                <a:lnTo>
                  <a:pt x="222803" y="4376"/>
                </a:lnTo>
                <a:lnTo>
                  <a:pt x="176849" y="16994"/>
                </a:lnTo>
                <a:lnTo>
                  <a:pt x="134533" y="37085"/>
                </a:lnTo>
                <a:lnTo>
                  <a:pt x="96622" y="63884"/>
                </a:lnTo>
                <a:lnTo>
                  <a:pt x="63884" y="96622"/>
                </a:lnTo>
                <a:lnTo>
                  <a:pt x="37085" y="134533"/>
                </a:lnTo>
                <a:lnTo>
                  <a:pt x="16994" y="176849"/>
                </a:lnTo>
                <a:lnTo>
                  <a:pt x="4376" y="222803"/>
                </a:lnTo>
                <a:lnTo>
                  <a:pt x="0" y="271627"/>
                </a:lnTo>
                <a:lnTo>
                  <a:pt x="0" y="1358112"/>
                </a:lnTo>
                <a:lnTo>
                  <a:pt x="4376" y="1406937"/>
                </a:lnTo>
                <a:lnTo>
                  <a:pt x="16994" y="1452890"/>
                </a:lnTo>
                <a:lnTo>
                  <a:pt x="37085" y="1495206"/>
                </a:lnTo>
                <a:lnTo>
                  <a:pt x="63884" y="1533117"/>
                </a:lnTo>
                <a:lnTo>
                  <a:pt x="96622" y="1565855"/>
                </a:lnTo>
                <a:lnTo>
                  <a:pt x="134533" y="1592654"/>
                </a:lnTo>
                <a:lnTo>
                  <a:pt x="176849" y="1612746"/>
                </a:lnTo>
                <a:lnTo>
                  <a:pt x="222803" y="1625363"/>
                </a:lnTo>
                <a:lnTo>
                  <a:pt x="271627" y="1629740"/>
                </a:lnTo>
                <a:lnTo>
                  <a:pt x="5997409" y="1629740"/>
                </a:lnTo>
                <a:lnTo>
                  <a:pt x="6046234" y="1625363"/>
                </a:lnTo>
                <a:lnTo>
                  <a:pt x="6092188" y="1612746"/>
                </a:lnTo>
                <a:lnTo>
                  <a:pt x="6134504" y="1592654"/>
                </a:lnTo>
                <a:lnTo>
                  <a:pt x="6172414" y="1565855"/>
                </a:lnTo>
                <a:lnTo>
                  <a:pt x="6205152" y="1533117"/>
                </a:lnTo>
                <a:lnTo>
                  <a:pt x="6231951" y="1495206"/>
                </a:lnTo>
                <a:lnTo>
                  <a:pt x="6252043" y="1452890"/>
                </a:lnTo>
                <a:lnTo>
                  <a:pt x="6264661" y="1406937"/>
                </a:lnTo>
                <a:lnTo>
                  <a:pt x="6269037" y="1358112"/>
                </a:lnTo>
                <a:lnTo>
                  <a:pt x="6269037" y="271627"/>
                </a:lnTo>
                <a:lnTo>
                  <a:pt x="6264661" y="222803"/>
                </a:lnTo>
                <a:lnTo>
                  <a:pt x="6252043" y="176849"/>
                </a:lnTo>
                <a:lnTo>
                  <a:pt x="6231951" y="134533"/>
                </a:lnTo>
                <a:lnTo>
                  <a:pt x="6205152" y="96622"/>
                </a:lnTo>
                <a:lnTo>
                  <a:pt x="6172414" y="63884"/>
                </a:lnTo>
                <a:lnTo>
                  <a:pt x="6134504" y="37085"/>
                </a:lnTo>
                <a:lnTo>
                  <a:pt x="6092188" y="16994"/>
                </a:lnTo>
                <a:lnTo>
                  <a:pt x="6046234" y="4376"/>
                </a:lnTo>
                <a:lnTo>
                  <a:pt x="599740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80025" y="918155"/>
            <a:ext cx="6266180" cy="1629410"/>
          </a:xfrm>
          <a:custGeom>
            <a:avLst/>
            <a:gdLst/>
            <a:ahLst/>
            <a:cxnLst/>
            <a:rect l="l" t="t" r="r" b="b"/>
            <a:pathLst>
              <a:path w="6266180" h="1629410">
                <a:moveTo>
                  <a:pt x="0" y="271486"/>
                </a:moveTo>
                <a:lnTo>
                  <a:pt x="4373" y="222686"/>
                </a:lnTo>
                <a:lnTo>
                  <a:pt x="16984" y="176756"/>
                </a:lnTo>
                <a:lnTo>
                  <a:pt x="37065" y="134462"/>
                </a:lnTo>
                <a:lnTo>
                  <a:pt x="63849" y="96571"/>
                </a:lnTo>
                <a:lnTo>
                  <a:pt x="96570" y="63850"/>
                </a:lnTo>
                <a:lnTo>
                  <a:pt x="134461" y="37065"/>
                </a:lnTo>
                <a:lnTo>
                  <a:pt x="176755" y="16984"/>
                </a:lnTo>
                <a:lnTo>
                  <a:pt x="222685" y="4374"/>
                </a:lnTo>
                <a:lnTo>
                  <a:pt x="271485" y="0"/>
                </a:lnTo>
                <a:lnTo>
                  <a:pt x="5994355" y="0"/>
                </a:lnTo>
                <a:lnTo>
                  <a:pt x="6043155" y="4374"/>
                </a:lnTo>
                <a:lnTo>
                  <a:pt x="6089085" y="16984"/>
                </a:lnTo>
                <a:lnTo>
                  <a:pt x="6131379" y="37065"/>
                </a:lnTo>
                <a:lnTo>
                  <a:pt x="6169270" y="63850"/>
                </a:lnTo>
                <a:lnTo>
                  <a:pt x="6201991" y="96571"/>
                </a:lnTo>
                <a:lnTo>
                  <a:pt x="6228775" y="134462"/>
                </a:lnTo>
                <a:lnTo>
                  <a:pt x="6248856" y="176756"/>
                </a:lnTo>
                <a:lnTo>
                  <a:pt x="6261467" y="222686"/>
                </a:lnTo>
                <a:lnTo>
                  <a:pt x="6265841" y="271486"/>
                </a:lnTo>
                <a:lnTo>
                  <a:pt x="6265841" y="1357418"/>
                </a:lnTo>
                <a:lnTo>
                  <a:pt x="6261467" y="1406218"/>
                </a:lnTo>
                <a:lnTo>
                  <a:pt x="6248856" y="1452148"/>
                </a:lnTo>
                <a:lnTo>
                  <a:pt x="6228775" y="1494442"/>
                </a:lnTo>
                <a:lnTo>
                  <a:pt x="6201991" y="1532333"/>
                </a:lnTo>
                <a:lnTo>
                  <a:pt x="6169270" y="1565054"/>
                </a:lnTo>
                <a:lnTo>
                  <a:pt x="6131379" y="1591838"/>
                </a:lnTo>
                <a:lnTo>
                  <a:pt x="6089085" y="1611919"/>
                </a:lnTo>
                <a:lnTo>
                  <a:pt x="6043155" y="1624530"/>
                </a:lnTo>
                <a:lnTo>
                  <a:pt x="5994355" y="1628904"/>
                </a:lnTo>
                <a:lnTo>
                  <a:pt x="271485" y="1628904"/>
                </a:lnTo>
                <a:lnTo>
                  <a:pt x="222685" y="1624530"/>
                </a:lnTo>
                <a:lnTo>
                  <a:pt x="176755" y="1611919"/>
                </a:lnTo>
                <a:lnTo>
                  <a:pt x="134461" y="1591838"/>
                </a:lnTo>
                <a:lnTo>
                  <a:pt x="96570" y="1565054"/>
                </a:lnTo>
                <a:lnTo>
                  <a:pt x="63849" y="1532333"/>
                </a:lnTo>
                <a:lnTo>
                  <a:pt x="37065" y="1494442"/>
                </a:lnTo>
                <a:lnTo>
                  <a:pt x="16984" y="1452148"/>
                </a:lnTo>
                <a:lnTo>
                  <a:pt x="4373" y="1406218"/>
                </a:lnTo>
                <a:lnTo>
                  <a:pt x="0" y="1357418"/>
                </a:lnTo>
                <a:lnTo>
                  <a:pt x="0" y="271486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34511" y="1347215"/>
            <a:ext cx="5360035" cy="69659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520"/>
              </a:lnSpc>
              <a:spcBef>
                <a:spcPts val="380"/>
              </a:spcBef>
            </a:pPr>
            <a:r>
              <a:rPr sz="2300" b="0" spc="-15" dirty="0">
                <a:latin typeface="Calibri"/>
                <a:cs typeface="Calibri"/>
              </a:rPr>
              <a:t>Regardless </a:t>
            </a:r>
            <a:r>
              <a:rPr sz="2300" b="0" spc="-5" dirty="0">
                <a:latin typeface="Calibri"/>
                <a:cs typeface="Calibri"/>
              </a:rPr>
              <a:t>of </a:t>
            </a:r>
            <a:r>
              <a:rPr sz="2300" b="0" spc="-35" dirty="0">
                <a:latin typeface="Calibri"/>
                <a:cs typeface="Calibri"/>
              </a:rPr>
              <a:t>study, </a:t>
            </a:r>
            <a:r>
              <a:rPr sz="2300" b="0" dirty="0">
                <a:latin typeface="Calibri"/>
                <a:cs typeface="Calibri"/>
              </a:rPr>
              <a:t>girls </a:t>
            </a:r>
            <a:r>
              <a:rPr sz="2300" b="0" spc="-15" dirty="0">
                <a:latin typeface="Calibri"/>
                <a:cs typeface="Calibri"/>
              </a:rPr>
              <a:t>asked to </a:t>
            </a:r>
            <a:r>
              <a:rPr sz="2300" b="0" spc="-5" dirty="0">
                <a:latin typeface="Calibri"/>
                <a:cs typeface="Calibri"/>
              </a:rPr>
              <a:t>send </a:t>
            </a:r>
            <a:r>
              <a:rPr sz="2300" b="0" dirty="0">
                <a:latin typeface="Calibri"/>
                <a:cs typeface="Calibri"/>
              </a:rPr>
              <a:t>a </a:t>
            </a:r>
            <a:r>
              <a:rPr sz="2300" b="0" spc="-10" dirty="0">
                <a:latin typeface="Calibri"/>
                <a:cs typeface="Calibri"/>
              </a:rPr>
              <a:t>sext  </a:t>
            </a:r>
            <a:r>
              <a:rPr sz="2300" b="0" spc="-5" dirty="0">
                <a:latin typeface="Calibri"/>
                <a:cs typeface="Calibri"/>
              </a:rPr>
              <a:t>(68%) </a:t>
            </a:r>
            <a:r>
              <a:rPr sz="2300" b="0" spc="-10" dirty="0">
                <a:latin typeface="Calibri"/>
                <a:cs typeface="Calibri"/>
              </a:rPr>
              <a:t>more often </a:t>
            </a:r>
            <a:r>
              <a:rPr sz="2300" b="0" dirty="0">
                <a:latin typeface="Calibri"/>
                <a:cs typeface="Calibri"/>
              </a:rPr>
              <a:t>than </a:t>
            </a:r>
            <a:r>
              <a:rPr sz="2300" b="0" spc="-15" dirty="0">
                <a:latin typeface="Calibri"/>
                <a:cs typeface="Calibri"/>
              </a:rPr>
              <a:t>boys</a:t>
            </a:r>
            <a:r>
              <a:rPr sz="2300" b="0" dirty="0">
                <a:latin typeface="Calibri"/>
                <a:cs typeface="Calibri"/>
              </a:rPr>
              <a:t> </a:t>
            </a:r>
            <a:r>
              <a:rPr sz="2300" b="0" spc="-5" dirty="0">
                <a:latin typeface="Calibri"/>
                <a:cs typeface="Calibri"/>
              </a:rPr>
              <a:t>(42%)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80025" y="2614128"/>
            <a:ext cx="6269355" cy="1630045"/>
          </a:xfrm>
          <a:custGeom>
            <a:avLst/>
            <a:gdLst/>
            <a:ahLst/>
            <a:cxnLst/>
            <a:rect l="l" t="t" r="r" b="b"/>
            <a:pathLst>
              <a:path w="6269355" h="1630045">
                <a:moveTo>
                  <a:pt x="5997409" y="0"/>
                </a:moveTo>
                <a:lnTo>
                  <a:pt x="271627" y="0"/>
                </a:lnTo>
                <a:lnTo>
                  <a:pt x="222803" y="4376"/>
                </a:lnTo>
                <a:lnTo>
                  <a:pt x="176849" y="16994"/>
                </a:lnTo>
                <a:lnTo>
                  <a:pt x="134533" y="37085"/>
                </a:lnTo>
                <a:lnTo>
                  <a:pt x="96622" y="63884"/>
                </a:lnTo>
                <a:lnTo>
                  <a:pt x="63884" y="96622"/>
                </a:lnTo>
                <a:lnTo>
                  <a:pt x="37085" y="134533"/>
                </a:lnTo>
                <a:lnTo>
                  <a:pt x="16994" y="176849"/>
                </a:lnTo>
                <a:lnTo>
                  <a:pt x="4376" y="222803"/>
                </a:lnTo>
                <a:lnTo>
                  <a:pt x="0" y="271627"/>
                </a:lnTo>
                <a:lnTo>
                  <a:pt x="0" y="1358112"/>
                </a:lnTo>
                <a:lnTo>
                  <a:pt x="4376" y="1406937"/>
                </a:lnTo>
                <a:lnTo>
                  <a:pt x="16994" y="1452890"/>
                </a:lnTo>
                <a:lnTo>
                  <a:pt x="37085" y="1495206"/>
                </a:lnTo>
                <a:lnTo>
                  <a:pt x="63884" y="1533117"/>
                </a:lnTo>
                <a:lnTo>
                  <a:pt x="96622" y="1565855"/>
                </a:lnTo>
                <a:lnTo>
                  <a:pt x="134533" y="1592654"/>
                </a:lnTo>
                <a:lnTo>
                  <a:pt x="176849" y="1612746"/>
                </a:lnTo>
                <a:lnTo>
                  <a:pt x="222803" y="1625363"/>
                </a:lnTo>
                <a:lnTo>
                  <a:pt x="271627" y="1629740"/>
                </a:lnTo>
                <a:lnTo>
                  <a:pt x="5997409" y="1629740"/>
                </a:lnTo>
                <a:lnTo>
                  <a:pt x="6046234" y="1625363"/>
                </a:lnTo>
                <a:lnTo>
                  <a:pt x="6092188" y="1612746"/>
                </a:lnTo>
                <a:lnTo>
                  <a:pt x="6134504" y="1592654"/>
                </a:lnTo>
                <a:lnTo>
                  <a:pt x="6172414" y="1565855"/>
                </a:lnTo>
                <a:lnTo>
                  <a:pt x="6205152" y="1533117"/>
                </a:lnTo>
                <a:lnTo>
                  <a:pt x="6231951" y="1495206"/>
                </a:lnTo>
                <a:lnTo>
                  <a:pt x="6252043" y="1452890"/>
                </a:lnTo>
                <a:lnTo>
                  <a:pt x="6264661" y="1406937"/>
                </a:lnTo>
                <a:lnTo>
                  <a:pt x="6269037" y="1358112"/>
                </a:lnTo>
                <a:lnTo>
                  <a:pt x="6269037" y="271627"/>
                </a:lnTo>
                <a:lnTo>
                  <a:pt x="6264661" y="222803"/>
                </a:lnTo>
                <a:lnTo>
                  <a:pt x="6252043" y="176849"/>
                </a:lnTo>
                <a:lnTo>
                  <a:pt x="6231951" y="134533"/>
                </a:lnTo>
                <a:lnTo>
                  <a:pt x="6205152" y="96622"/>
                </a:lnTo>
                <a:lnTo>
                  <a:pt x="6172414" y="63884"/>
                </a:lnTo>
                <a:lnTo>
                  <a:pt x="6134504" y="37085"/>
                </a:lnTo>
                <a:lnTo>
                  <a:pt x="6092188" y="16994"/>
                </a:lnTo>
                <a:lnTo>
                  <a:pt x="6046234" y="4376"/>
                </a:lnTo>
                <a:lnTo>
                  <a:pt x="599740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80025" y="2614132"/>
            <a:ext cx="6266180" cy="1629410"/>
          </a:xfrm>
          <a:custGeom>
            <a:avLst/>
            <a:gdLst/>
            <a:ahLst/>
            <a:cxnLst/>
            <a:rect l="l" t="t" r="r" b="b"/>
            <a:pathLst>
              <a:path w="6266180" h="1629410">
                <a:moveTo>
                  <a:pt x="0" y="271486"/>
                </a:moveTo>
                <a:lnTo>
                  <a:pt x="4373" y="222686"/>
                </a:lnTo>
                <a:lnTo>
                  <a:pt x="16984" y="176756"/>
                </a:lnTo>
                <a:lnTo>
                  <a:pt x="37065" y="134462"/>
                </a:lnTo>
                <a:lnTo>
                  <a:pt x="63849" y="96571"/>
                </a:lnTo>
                <a:lnTo>
                  <a:pt x="96570" y="63850"/>
                </a:lnTo>
                <a:lnTo>
                  <a:pt x="134461" y="37065"/>
                </a:lnTo>
                <a:lnTo>
                  <a:pt x="176755" y="16984"/>
                </a:lnTo>
                <a:lnTo>
                  <a:pt x="222685" y="4374"/>
                </a:lnTo>
                <a:lnTo>
                  <a:pt x="271485" y="0"/>
                </a:lnTo>
                <a:lnTo>
                  <a:pt x="5994355" y="0"/>
                </a:lnTo>
                <a:lnTo>
                  <a:pt x="6043155" y="4374"/>
                </a:lnTo>
                <a:lnTo>
                  <a:pt x="6089085" y="16984"/>
                </a:lnTo>
                <a:lnTo>
                  <a:pt x="6131379" y="37065"/>
                </a:lnTo>
                <a:lnTo>
                  <a:pt x="6169270" y="63850"/>
                </a:lnTo>
                <a:lnTo>
                  <a:pt x="6201991" y="96571"/>
                </a:lnTo>
                <a:lnTo>
                  <a:pt x="6228775" y="134462"/>
                </a:lnTo>
                <a:lnTo>
                  <a:pt x="6248856" y="176756"/>
                </a:lnTo>
                <a:lnTo>
                  <a:pt x="6261467" y="222686"/>
                </a:lnTo>
                <a:lnTo>
                  <a:pt x="6265841" y="271486"/>
                </a:lnTo>
                <a:lnTo>
                  <a:pt x="6265841" y="1357418"/>
                </a:lnTo>
                <a:lnTo>
                  <a:pt x="6261467" y="1406218"/>
                </a:lnTo>
                <a:lnTo>
                  <a:pt x="6248856" y="1452148"/>
                </a:lnTo>
                <a:lnTo>
                  <a:pt x="6228775" y="1494442"/>
                </a:lnTo>
                <a:lnTo>
                  <a:pt x="6201991" y="1532333"/>
                </a:lnTo>
                <a:lnTo>
                  <a:pt x="6169270" y="1565054"/>
                </a:lnTo>
                <a:lnTo>
                  <a:pt x="6131379" y="1591838"/>
                </a:lnTo>
                <a:lnTo>
                  <a:pt x="6089085" y="1611919"/>
                </a:lnTo>
                <a:lnTo>
                  <a:pt x="6043155" y="1624530"/>
                </a:lnTo>
                <a:lnTo>
                  <a:pt x="5994355" y="1628904"/>
                </a:lnTo>
                <a:lnTo>
                  <a:pt x="271485" y="1628904"/>
                </a:lnTo>
                <a:lnTo>
                  <a:pt x="222685" y="1624530"/>
                </a:lnTo>
                <a:lnTo>
                  <a:pt x="176755" y="1611919"/>
                </a:lnTo>
                <a:lnTo>
                  <a:pt x="134461" y="1591838"/>
                </a:lnTo>
                <a:lnTo>
                  <a:pt x="96570" y="1565054"/>
                </a:lnTo>
                <a:lnTo>
                  <a:pt x="63849" y="1532333"/>
                </a:lnTo>
                <a:lnTo>
                  <a:pt x="37065" y="1494442"/>
                </a:lnTo>
                <a:lnTo>
                  <a:pt x="16984" y="1452148"/>
                </a:lnTo>
                <a:lnTo>
                  <a:pt x="4373" y="1406218"/>
                </a:lnTo>
                <a:lnTo>
                  <a:pt x="0" y="1357418"/>
                </a:lnTo>
                <a:lnTo>
                  <a:pt x="0" y="271486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434511" y="2724911"/>
            <a:ext cx="5745480" cy="133921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330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Fully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35% of all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teen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girls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had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block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or 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unfriend someone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flirting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in a 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way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that 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made them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uncomfortable,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double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 16%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of 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boys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taken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step 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(PEW,</a:t>
            </a:r>
            <a:r>
              <a:rPr sz="23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2015)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80025" y="4310105"/>
            <a:ext cx="6269355" cy="1630045"/>
          </a:xfrm>
          <a:custGeom>
            <a:avLst/>
            <a:gdLst/>
            <a:ahLst/>
            <a:cxnLst/>
            <a:rect l="l" t="t" r="r" b="b"/>
            <a:pathLst>
              <a:path w="6269355" h="1630045">
                <a:moveTo>
                  <a:pt x="5997409" y="0"/>
                </a:moveTo>
                <a:lnTo>
                  <a:pt x="271627" y="0"/>
                </a:lnTo>
                <a:lnTo>
                  <a:pt x="222803" y="4376"/>
                </a:lnTo>
                <a:lnTo>
                  <a:pt x="176849" y="16994"/>
                </a:lnTo>
                <a:lnTo>
                  <a:pt x="134533" y="37085"/>
                </a:lnTo>
                <a:lnTo>
                  <a:pt x="96622" y="63884"/>
                </a:lnTo>
                <a:lnTo>
                  <a:pt x="63884" y="96622"/>
                </a:lnTo>
                <a:lnTo>
                  <a:pt x="37085" y="134533"/>
                </a:lnTo>
                <a:lnTo>
                  <a:pt x="16994" y="176849"/>
                </a:lnTo>
                <a:lnTo>
                  <a:pt x="4376" y="222803"/>
                </a:lnTo>
                <a:lnTo>
                  <a:pt x="0" y="271627"/>
                </a:lnTo>
                <a:lnTo>
                  <a:pt x="0" y="1358112"/>
                </a:lnTo>
                <a:lnTo>
                  <a:pt x="4376" y="1406937"/>
                </a:lnTo>
                <a:lnTo>
                  <a:pt x="16994" y="1452890"/>
                </a:lnTo>
                <a:lnTo>
                  <a:pt x="37085" y="1495206"/>
                </a:lnTo>
                <a:lnTo>
                  <a:pt x="63884" y="1533117"/>
                </a:lnTo>
                <a:lnTo>
                  <a:pt x="96622" y="1565855"/>
                </a:lnTo>
                <a:lnTo>
                  <a:pt x="134533" y="1592654"/>
                </a:lnTo>
                <a:lnTo>
                  <a:pt x="176849" y="1612746"/>
                </a:lnTo>
                <a:lnTo>
                  <a:pt x="222803" y="1625363"/>
                </a:lnTo>
                <a:lnTo>
                  <a:pt x="271627" y="1629740"/>
                </a:lnTo>
                <a:lnTo>
                  <a:pt x="5997409" y="1629740"/>
                </a:lnTo>
                <a:lnTo>
                  <a:pt x="6046234" y="1625363"/>
                </a:lnTo>
                <a:lnTo>
                  <a:pt x="6092188" y="1612746"/>
                </a:lnTo>
                <a:lnTo>
                  <a:pt x="6134504" y="1592654"/>
                </a:lnTo>
                <a:lnTo>
                  <a:pt x="6172414" y="1565855"/>
                </a:lnTo>
                <a:lnTo>
                  <a:pt x="6205152" y="1533117"/>
                </a:lnTo>
                <a:lnTo>
                  <a:pt x="6231951" y="1495206"/>
                </a:lnTo>
                <a:lnTo>
                  <a:pt x="6252043" y="1452890"/>
                </a:lnTo>
                <a:lnTo>
                  <a:pt x="6264661" y="1406937"/>
                </a:lnTo>
                <a:lnTo>
                  <a:pt x="6269037" y="1358112"/>
                </a:lnTo>
                <a:lnTo>
                  <a:pt x="6269037" y="271627"/>
                </a:lnTo>
                <a:lnTo>
                  <a:pt x="6264661" y="222803"/>
                </a:lnTo>
                <a:lnTo>
                  <a:pt x="6252043" y="176849"/>
                </a:lnTo>
                <a:lnTo>
                  <a:pt x="6231951" y="134533"/>
                </a:lnTo>
                <a:lnTo>
                  <a:pt x="6205152" y="96622"/>
                </a:lnTo>
                <a:lnTo>
                  <a:pt x="6172414" y="63884"/>
                </a:lnTo>
                <a:lnTo>
                  <a:pt x="6134504" y="37085"/>
                </a:lnTo>
                <a:lnTo>
                  <a:pt x="6092188" y="16994"/>
                </a:lnTo>
                <a:lnTo>
                  <a:pt x="6046234" y="4376"/>
                </a:lnTo>
                <a:lnTo>
                  <a:pt x="599740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80025" y="4310108"/>
            <a:ext cx="6266180" cy="1629410"/>
          </a:xfrm>
          <a:custGeom>
            <a:avLst/>
            <a:gdLst/>
            <a:ahLst/>
            <a:cxnLst/>
            <a:rect l="l" t="t" r="r" b="b"/>
            <a:pathLst>
              <a:path w="6266180" h="1629410">
                <a:moveTo>
                  <a:pt x="0" y="271486"/>
                </a:moveTo>
                <a:lnTo>
                  <a:pt x="4373" y="222686"/>
                </a:lnTo>
                <a:lnTo>
                  <a:pt x="16984" y="176756"/>
                </a:lnTo>
                <a:lnTo>
                  <a:pt x="37065" y="134462"/>
                </a:lnTo>
                <a:lnTo>
                  <a:pt x="63849" y="96571"/>
                </a:lnTo>
                <a:lnTo>
                  <a:pt x="96570" y="63850"/>
                </a:lnTo>
                <a:lnTo>
                  <a:pt x="134461" y="37065"/>
                </a:lnTo>
                <a:lnTo>
                  <a:pt x="176755" y="16984"/>
                </a:lnTo>
                <a:lnTo>
                  <a:pt x="222685" y="4374"/>
                </a:lnTo>
                <a:lnTo>
                  <a:pt x="271485" y="0"/>
                </a:lnTo>
                <a:lnTo>
                  <a:pt x="5994355" y="0"/>
                </a:lnTo>
                <a:lnTo>
                  <a:pt x="6043155" y="4374"/>
                </a:lnTo>
                <a:lnTo>
                  <a:pt x="6089085" y="16984"/>
                </a:lnTo>
                <a:lnTo>
                  <a:pt x="6131379" y="37065"/>
                </a:lnTo>
                <a:lnTo>
                  <a:pt x="6169270" y="63850"/>
                </a:lnTo>
                <a:lnTo>
                  <a:pt x="6201991" y="96571"/>
                </a:lnTo>
                <a:lnTo>
                  <a:pt x="6228775" y="134462"/>
                </a:lnTo>
                <a:lnTo>
                  <a:pt x="6248856" y="176756"/>
                </a:lnTo>
                <a:lnTo>
                  <a:pt x="6261467" y="222686"/>
                </a:lnTo>
                <a:lnTo>
                  <a:pt x="6265841" y="271486"/>
                </a:lnTo>
                <a:lnTo>
                  <a:pt x="6265841" y="1357418"/>
                </a:lnTo>
                <a:lnTo>
                  <a:pt x="6261467" y="1406218"/>
                </a:lnTo>
                <a:lnTo>
                  <a:pt x="6248856" y="1452148"/>
                </a:lnTo>
                <a:lnTo>
                  <a:pt x="6228775" y="1494442"/>
                </a:lnTo>
                <a:lnTo>
                  <a:pt x="6201991" y="1532333"/>
                </a:lnTo>
                <a:lnTo>
                  <a:pt x="6169270" y="1565054"/>
                </a:lnTo>
                <a:lnTo>
                  <a:pt x="6131379" y="1591838"/>
                </a:lnTo>
                <a:lnTo>
                  <a:pt x="6089085" y="1611919"/>
                </a:lnTo>
                <a:lnTo>
                  <a:pt x="6043155" y="1624530"/>
                </a:lnTo>
                <a:lnTo>
                  <a:pt x="5994355" y="1628904"/>
                </a:lnTo>
                <a:lnTo>
                  <a:pt x="271485" y="1628904"/>
                </a:lnTo>
                <a:lnTo>
                  <a:pt x="222685" y="1624530"/>
                </a:lnTo>
                <a:lnTo>
                  <a:pt x="176755" y="1611919"/>
                </a:lnTo>
                <a:lnTo>
                  <a:pt x="134461" y="1591838"/>
                </a:lnTo>
                <a:lnTo>
                  <a:pt x="96570" y="1565054"/>
                </a:lnTo>
                <a:lnTo>
                  <a:pt x="63849" y="1532333"/>
                </a:lnTo>
                <a:lnTo>
                  <a:pt x="37065" y="1494442"/>
                </a:lnTo>
                <a:lnTo>
                  <a:pt x="16984" y="1452148"/>
                </a:lnTo>
                <a:lnTo>
                  <a:pt x="4373" y="1406218"/>
                </a:lnTo>
                <a:lnTo>
                  <a:pt x="0" y="1357418"/>
                </a:lnTo>
                <a:lnTo>
                  <a:pt x="0" y="271486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434511" y="4419600"/>
            <a:ext cx="5907405" cy="134239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5080">
              <a:lnSpc>
                <a:spcPct val="91900"/>
              </a:lnSpc>
              <a:spcBef>
                <a:spcPts val="320"/>
              </a:spcBef>
              <a:tabLst>
                <a:tab pos="1356995" algn="l"/>
              </a:tabLst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Among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couples,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SM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allows </a:t>
            </a:r>
            <a:r>
              <a:rPr sz="23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enhanced 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emotion</a:t>
            </a:r>
            <a:r>
              <a:rPr lang="en-US" sz="2300" spc="-5" dirty="0">
                <a:solidFill>
                  <a:srgbClr val="FFFFFF"/>
                </a:solidFill>
                <a:latin typeface="Calibri"/>
                <a:cs typeface="Calibri"/>
              </a:rPr>
              <a:t>s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also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lead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feelings </a:t>
            </a:r>
            <a:r>
              <a:rPr sz="23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300" spc="-10">
                <a:solidFill>
                  <a:srgbClr val="FFFFFF"/>
                </a:solidFill>
                <a:latin typeface="Calibri"/>
                <a:cs typeface="Calibri"/>
              </a:rPr>
              <a:t>jealousy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uncertainty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about the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stability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their 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relationships.</a:t>
            </a:r>
            <a:endParaRPr sz="23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4296" y="541732"/>
            <a:ext cx="6971030" cy="5791200"/>
          </a:xfrm>
          <a:custGeom>
            <a:avLst/>
            <a:gdLst/>
            <a:ahLst/>
            <a:cxnLst/>
            <a:rect l="l" t="t" r="r" b="b"/>
            <a:pathLst>
              <a:path w="6971030" h="5791200">
                <a:moveTo>
                  <a:pt x="0" y="5791200"/>
                </a:moveTo>
                <a:lnTo>
                  <a:pt x="6970622" y="5791200"/>
                </a:lnTo>
                <a:lnTo>
                  <a:pt x="6970622" y="0"/>
                </a:lnTo>
                <a:lnTo>
                  <a:pt x="0" y="0"/>
                </a:lnTo>
                <a:lnTo>
                  <a:pt x="0" y="57912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90794" y="6447232"/>
            <a:ext cx="7161530" cy="0"/>
          </a:xfrm>
          <a:custGeom>
            <a:avLst/>
            <a:gdLst/>
            <a:ahLst/>
            <a:cxnLst/>
            <a:rect l="l" t="t" r="r" b="b"/>
            <a:pathLst>
              <a:path w="7161530">
                <a:moveTo>
                  <a:pt x="0" y="0"/>
                </a:moveTo>
                <a:lnTo>
                  <a:pt x="7161123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3494" y="440132"/>
            <a:ext cx="0" cy="5994400"/>
          </a:xfrm>
          <a:custGeom>
            <a:avLst/>
            <a:gdLst/>
            <a:ahLst/>
            <a:cxnLst/>
            <a:rect l="l" t="t" r="r" b="b"/>
            <a:pathLst>
              <a:path h="5994400">
                <a:moveTo>
                  <a:pt x="0" y="0"/>
                </a:moveTo>
                <a:lnTo>
                  <a:pt x="0" y="599440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0794" y="427432"/>
            <a:ext cx="7161530" cy="0"/>
          </a:xfrm>
          <a:custGeom>
            <a:avLst/>
            <a:gdLst/>
            <a:ahLst/>
            <a:cxnLst/>
            <a:rect l="l" t="t" r="r" b="b"/>
            <a:pathLst>
              <a:path w="7161530">
                <a:moveTo>
                  <a:pt x="0" y="0"/>
                </a:moveTo>
                <a:lnTo>
                  <a:pt x="7161123" y="0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39218" y="440132"/>
            <a:ext cx="0" cy="5995035"/>
          </a:xfrm>
          <a:custGeom>
            <a:avLst/>
            <a:gdLst/>
            <a:ahLst/>
            <a:cxnLst/>
            <a:rect l="l" t="t" r="r" b="b"/>
            <a:pathLst>
              <a:path h="5995035">
                <a:moveTo>
                  <a:pt x="0" y="0"/>
                </a:moveTo>
                <a:lnTo>
                  <a:pt x="0" y="5994869"/>
                </a:lnTo>
              </a:path>
            </a:pathLst>
          </a:custGeom>
          <a:ln w="254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41594" y="6371032"/>
            <a:ext cx="7059930" cy="0"/>
          </a:xfrm>
          <a:custGeom>
            <a:avLst/>
            <a:gdLst/>
            <a:ahLst/>
            <a:cxnLst/>
            <a:rect l="l" t="t" r="r" b="b"/>
            <a:pathLst>
              <a:path w="7059930">
                <a:moveTo>
                  <a:pt x="0" y="0"/>
                </a:moveTo>
                <a:lnTo>
                  <a:pt x="7059523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79694" y="541732"/>
            <a:ext cx="0" cy="5791200"/>
          </a:xfrm>
          <a:custGeom>
            <a:avLst/>
            <a:gdLst/>
            <a:ahLst/>
            <a:cxnLst/>
            <a:rect l="l" t="t" r="r" b="b"/>
            <a:pathLst>
              <a:path h="5791200">
                <a:moveTo>
                  <a:pt x="0" y="0"/>
                </a:moveTo>
                <a:lnTo>
                  <a:pt x="0" y="579120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41594" y="503632"/>
            <a:ext cx="7059930" cy="0"/>
          </a:xfrm>
          <a:custGeom>
            <a:avLst/>
            <a:gdLst/>
            <a:ahLst/>
            <a:cxnLst/>
            <a:rect l="l" t="t" r="r" b="b"/>
            <a:pathLst>
              <a:path w="7059930">
                <a:moveTo>
                  <a:pt x="0" y="0"/>
                </a:moveTo>
                <a:lnTo>
                  <a:pt x="7059523" y="0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63018" y="541732"/>
            <a:ext cx="0" cy="5791835"/>
          </a:xfrm>
          <a:custGeom>
            <a:avLst/>
            <a:gdLst/>
            <a:ahLst/>
            <a:cxnLst/>
            <a:rect l="l" t="t" r="r" b="b"/>
            <a:pathLst>
              <a:path h="5791835">
                <a:moveTo>
                  <a:pt x="0" y="0"/>
                </a:moveTo>
                <a:lnTo>
                  <a:pt x="0" y="5791669"/>
                </a:lnTo>
              </a:path>
            </a:pathLst>
          </a:custGeom>
          <a:ln w="76200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76501" y="567435"/>
            <a:ext cx="4211320" cy="172656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660"/>
              </a:spcBef>
            </a:pPr>
            <a:r>
              <a:rPr sz="4000" b="0" spc="95" dirty="0">
                <a:latin typeface="Times New Roman"/>
                <a:cs typeface="Times New Roman"/>
              </a:rPr>
              <a:t>The </a:t>
            </a:r>
            <a:r>
              <a:rPr sz="4000" b="0" spc="60" dirty="0">
                <a:latin typeface="Times New Roman"/>
                <a:cs typeface="Times New Roman"/>
              </a:rPr>
              <a:t>Colorado </a:t>
            </a:r>
            <a:r>
              <a:rPr sz="4000" b="0" spc="15" dirty="0">
                <a:latin typeface="Times New Roman"/>
                <a:cs typeface="Times New Roman"/>
              </a:rPr>
              <a:t>case  </a:t>
            </a:r>
            <a:r>
              <a:rPr sz="4000" b="0" spc="120" dirty="0">
                <a:latin typeface="Times New Roman"/>
                <a:cs typeface="Times New Roman"/>
              </a:rPr>
              <a:t>(Cañon </a:t>
            </a:r>
            <a:r>
              <a:rPr sz="4000" b="0" spc="50" dirty="0">
                <a:latin typeface="Times New Roman"/>
                <a:cs typeface="Times New Roman"/>
              </a:rPr>
              <a:t>City</a:t>
            </a:r>
            <a:r>
              <a:rPr sz="4000" b="0" spc="-185" dirty="0">
                <a:latin typeface="Times New Roman"/>
                <a:cs typeface="Times New Roman"/>
              </a:rPr>
              <a:t> </a:t>
            </a:r>
            <a:r>
              <a:rPr sz="4000" b="0" spc="35" dirty="0">
                <a:latin typeface="Times New Roman"/>
                <a:cs typeface="Times New Roman"/>
              </a:rPr>
              <a:t>School  </a:t>
            </a:r>
            <a:r>
              <a:rPr sz="4000" b="0" spc="110" dirty="0">
                <a:latin typeface="Times New Roman"/>
                <a:cs typeface="Times New Roman"/>
              </a:rPr>
              <a:t>District)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0567" y="478232"/>
            <a:ext cx="3565366" cy="2789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30098" y="2639023"/>
            <a:ext cx="4560570" cy="0"/>
          </a:xfrm>
          <a:custGeom>
            <a:avLst/>
            <a:gdLst/>
            <a:ahLst/>
            <a:cxnLst/>
            <a:rect l="l" t="t" r="r" b="b"/>
            <a:pathLst>
              <a:path w="4560570">
                <a:moveTo>
                  <a:pt x="0" y="0"/>
                </a:moveTo>
                <a:lnTo>
                  <a:pt x="4560114" y="0"/>
                </a:lnTo>
              </a:path>
            </a:pathLst>
          </a:custGeom>
          <a:ln w="2221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1583" y="3953255"/>
            <a:ext cx="3663696" cy="2063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76641" y="2795015"/>
            <a:ext cx="5426075" cy="229044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697865" marR="105410" indent="-228600">
              <a:lnSpc>
                <a:spcPts val="1800"/>
              </a:lnSpc>
              <a:spcBef>
                <a:spcPts val="36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spc="55" dirty="0">
                <a:solidFill>
                  <a:srgbClr val="FFFFFF"/>
                </a:solidFill>
                <a:latin typeface="Times New Roman"/>
                <a:cs typeface="Times New Roman"/>
              </a:rPr>
              <a:t>More than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100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students </a:t>
            </a:r>
            <a:r>
              <a:rPr sz="1700" spc="5" dirty="0">
                <a:solidFill>
                  <a:srgbClr val="FFFFFF"/>
                </a:solidFill>
                <a:latin typeface="Times New Roman"/>
                <a:cs typeface="Times New Roman"/>
              </a:rPr>
              <a:t>involved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massive</a:t>
            </a:r>
            <a:r>
              <a:rPr sz="1700" spc="-1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sexting  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ring</a:t>
            </a:r>
            <a:endParaRPr sz="1700">
              <a:latin typeface="Times New Roman"/>
              <a:cs typeface="Times New Roman"/>
            </a:endParaRPr>
          </a:p>
          <a:p>
            <a:pPr marL="697865" indent="-2286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Used 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vault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apps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collect </a:t>
            </a:r>
            <a:r>
              <a:rPr sz="1700" spc="5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store</a:t>
            </a:r>
            <a:r>
              <a:rPr sz="17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images</a:t>
            </a:r>
            <a:endParaRPr sz="1700">
              <a:latin typeface="Times New Roman"/>
              <a:cs typeface="Times New Roman"/>
            </a:endParaRPr>
          </a:p>
          <a:p>
            <a:pPr marL="697865" marR="5080" indent="-228600">
              <a:lnSpc>
                <a:spcPts val="1800"/>
              </a:lnSpc>
              <a:spcBef>
                <a:spcPts val="52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There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were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competitions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see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who 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could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collect</a:t>
            </a:r>
            <a:r>
              <a:rPr sz="17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most</a:t>
            </a: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241300" marR="205104" indent="-228600">
              <a:lnSpc>
                <a:spcPts val="1800"/>
              </a:lnSpc>
              <a:spcBef>
                <a:spcPts val="170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Charges 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could </a:t>
            </a:r>
            <a:r>
              <a:rPr sz="1700" spc="35" dirty="0">
                <a:solidFill>
                  <a:srgbClr val="FFFFFF"/>
                </a:solidFill>
                <a:latin typeface="Times New Roman"/>
                <a:cs typeface="Times New Roman"/>
              </a:rPr>
              <a:t>amount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to a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Class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3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felony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unless </a:t>
            </a:r>
            <a:r>
              <a:rPr sz="1700" spc="4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700" spc="-1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Times New Roman"/>
                <a:cs typeface="Times New Roman"/>
              </a:rPr>
              <a:t>bill 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proposed </a:t>
            </a:r>
            <a:r>
              <a:rPr sz="1700" spc="20" dirty="0">
                <a:solidFill>
                  <a:srgbClr val="FFFFFF"/>
                </a:solidFill>
                <a:latin typeface="Times New Roman"/>
                <a:cs typeface="Times New Roman"/>
              </a:rPr>
              <a:t>making </a:t>
            </a:r>
            <a:r>
              <a:rPr sz="1700" spc="10" dirty="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sz="1700" spc="3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700" spc="-5" dirty="0">
                <a:solidFill>
                  <a:srgbClr val="FFFFFF"/>
                </a:solidFill>
                <a:latin typeface="Times New Roman"/>
                <a:cs typeface="Times New Roman"/>
              </a:rPr>
              <a:t>class </a:t>
            </a:r>
            <a:r>
              <a:rPr sz="1700" dirty="0">
                <a:solidFill>
                  <a:srgbClr val="FFFFFF"/>
                </a:solidFill>
                <a:latin typeface="Times New Roman"/>
                <a:cs typeface="Times New Roman"/>
              </a:rPr>
              <a:t>2 </a:t>
            </a:r>
            <a:r>
              <a:rPr sz="1700" spc="15" dirty="0">
                <a:solidFill>
                  <a:srgbClr val="FFFFFF"/>
                </a:solidFill>
                <a:latin typeface="Times New Roman"/>
                <a:cs typeface="Times New Roman"/>
              </a:rPr>
              <a:t>misdemeanor </a:t>
            </a:r>
            <a:r>
              <a:rPr sz="1700" spc="-20" dirty="0">
                <a:solidFill>
                  <a:srgbClr val="FFFFFF"/>
                </a:solidFill>
                <a:latin typeface="Times New Roman"/>
                <a:cs typeface="Times New Roman"/>
              </a:rPr>
              <a:t>is</a:t>
            </a:r>
            <a:r>
              <a:rPr sz="17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700" spc="25" dirty="0">
                <a:solidFill>
                  <a:srgbClr val="FFFFFF"/>
                </a:solidFill>
                <a:latin typeface="Times New Roman"/>
                <a:cs typeface="Times New Roman"/>
              </a:rPr>
              <a:t>passed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315585" cy="6858000"/>
          </a:xfrm>
          <a:custGeom>
            <a:avLst/>
            <a:gdLst/>
            <a:ahLst/>
            <a:cxnLst/>
            <a:rect l="l" t="t" r="r" b="b"/>
            <a:pathLst>
              <a:path w="5315585" h="6858000">
                <a:moveTo>
                  <a:pt x="0" y="6858000"/>
                </a:moveTo>
                <a:lnTo>
                  <a:pt x="5315064" y="6858000"/>
                </a:lnTo>
                <a:lnTo>
                  <a:pt x="53150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5064" y="0"/>
            <a:ext cx="6877050" cy="6858000"/>
          </a:xfrm>
          <a:custGeom>
            <a:avLst/>
            <a:gdLst/>
            <a:ahLst/>
            <a:cxnLst/>
            <a:rect l="l" t="t" r="r" b="b"/>
            <a:pathLst>
              <a:path w="6877050" h="6858000">
                <a:moveTo>
                  <a:pt x="0" y="6858000"/>
                </a:moveTo>
                <a:lnTo>
                  <a:pt x="6876935" y="6858000"/>
                </a:lnTo>
                <a:lnTo>
                  <a:pt x="68769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9780" y="2745736"/>
            <a:ext cx="3696970" cy="1365885"/>
          </a:xfrm>
          <a:prstGeom prst="rect">
            <a:avLst/>
          </a:prstGeom>
          <a:solidFill>
            <a:srgbClr val="FFFFFF">
              <a:alpha val="50199"/>
            </a:srgbClr>
          </a:solidFill>
          <a:ln w="25387">
            <a:solidFill>
              <a:srgbClr val="000000"/>
            </a:solidFill>
          </a:ln>
        </p:spPr>
        <p:txBody>
          <a:bodyPr vert="horz" wrap="square" lIns="0" tIns="386715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3045"/>
              </a:spcBef>
            </a:pPr>
            <a:r>
              <a:rPr sz="3200" b="0" spc="-40" dirty="0">
                <a:latin typeface="Calibri Light"/>
                <a:cs typeface="Calibri Light"/>
              </a:rPr>
              <a:t>Effects </a:t>
            </a:r>
            <a:r>
              <a:rPr sz="3200" b="0" dirty="0">
                <a:latin typeface="Calibri Light"/>
                <a:cs typeface="Calibri Light"/>
              </a:rPr>
              <a:t>of</a:t>
            </a:r>
            <a:r>
              <a:rPr sz="3200" b="0" spc="40" dirty="0">
                <a:latin typeface="Calibri Light"/>
                <a:cs typeface="Calibri Light"/>
              </a:rPr>
              <a:t> </a:t>
            </a:r>
            <a:r>
              <a:rPr sz="3200" b="0" spc="-10" dirty="0">
                <a:latin typeface="Calibri Light"/>
                <a:cs typeface="Calibri Light"/>
              </a:rPr>
              <a:t>sexting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7921" y="781811"/>
            <a:ext cx="5241925" cy="478980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Legal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ramifications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Legal ramifications vary by</a:t>
            </a: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state</a:t>
            </a:r>
            <a:endParaRPr sz="2000">
              <a:latin typeface="Calibri"/>
              <a:cs typeface="Calibri"/>
            </a:endParaRPr>
          </a:p>
          <a:p>
            <a:pPr marL="698500" marR="5080" lvl="1" indent="-228600">
              <a:lnSpc>
                <a:spcPct val="89900"/>
              </a:lnSpc>
              <a:spcBef>
                <a:spcPts val="53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Complicated by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fact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it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does not 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conform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well to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federal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child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pornography  laws largely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designed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to protect minors  from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adults.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Nevertheless,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many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states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teens can be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charged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they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send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receive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sext,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penalties that can be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quite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significant,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especially if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one of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them is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over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18 (Sacco et al.,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2010).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5" dirty="0">
                <a:solidFill>
                  <a:srgbClr val="FFFFFF"/>
                </a:solidFill>
                <a:latin typeface="Calibri"/>
                <a:cs typeface="Calibri"/>
              </a:rPr>
              <a:t>“Exposing”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(similar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revenge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porn)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Normalizing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behavior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Long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lasting</a:t>
            </a:r>
            <a:endParaRPr sz="2000">
              <a:latin typeface="Calibri"/>
              <a:cs typeface="Calibri"/>
            </a:endParaRPr>
          </a:p>
          <a:p>
            <a:pPr marL="698500" marR="79375" lvl="1" indent="-228600">
              <a:lnSpc>
                <a:spcPts val="2210"/>
              </a:lnSpc>
              <a:spcBef>
                <a:spcPts val="42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Emotional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effects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images last and 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seen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by unintended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others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98998" y="3012947"/>
            <a:ext cx="16433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4400" b="0" spc="-65" dirty="0">
                <a:solidFill>
                  <a:srgbClr val="FFFFFF"/>
                </a:solidFill>
                <a:latin typeface="Calibri Light"/>
                <a:cs typeface="Calibri Light"/>
              </a:rPr>
              <a:t>e</a:t>
            </a:r>
            <a:r>
              <a:rPr sz="4400" b="0" spc="15" dirty="0">
                <a:solidFill>
                  <a:srgbClr val="FFFFFF"/>
                </a:solidFill>
                <a:latin typeface="Calibri Light"/>
                <a:cs typeface="Calibri Light"/>
              </a:rPr>
              <a:t>x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ting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48200" y="50800"/>
            <a:ext cx="6756400" cy="6756400"/>
          </a:xfrm>
          <a:custGeom>
            <a:avLst/>
            <a:gdLst/>
            <a:ahLst/>
            <a:cxnLst/>
            <a:rect l="l" t="t" r="r" b="b"/>
            <a:pathLst>
              <a:path w="6756400" h="6756400">
                <a:moveTo>
                  <a:pt x="3378200" y="0"/>
                </a:moveTo>
                <a:lnTo>
                  <a:pt x="0" y="3378200"/>
                </a:lnTo>
                <a:lnTo>
                  <a:pt x="3378200" y="6756400"/>
                </a:lnTo>
                <a:lnTo>
                  <a:pt x="6756400" y="3378200"/>
                </a:lnTo>
                <a:lnTo>
                  <a:pt x="3378200" y="0"/>
                </a:lnTo>
                <a:close/>
              </a:path>
            </a:pathLst>
          </a:custGeom>
          <a:solidFill>
            <a:srgbClr val="CDE3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90056" y="692652"/>
            <a:ext cx="2635250" cy="2635250"/>
          </a:xfrm>
          <a:custGeom>
            <a:avLst/>
            <a:gdLst/>
            <a:ahLst/>
            <a:cxnLst/>
            <a:rect l="l" t="t" r="r" b="b"/>
            <a:pathLst>
              <a:path w="2635250" h="2635250">
                <a:moveTo>
                  <a:pt x="2195817" y="0"/>
                </a:moveTo>
                <a:lnTo>
                  <a:pt x="439178" y="0"/>
                </a:lnTo>
                <a:lnTo>
                  <a:pt x="391324" y="2577"/>
                </a:lnTo>
                <a:lnTo>
                  <a:pt x="344962" y="10129"/>
                </a:lnTo>
                <a:lnTo>
                  <a:pt x="300362" y="22390"/>
                </a:lnTo>
                <a:lnTo>
                  <a:pt x="257789" y="39090"/>
                </a:lnTo>
                <a:lnTo>
                  <a:pt x="217514" y="59962"/>
                </a:lnTo>
                <a:lnTo>
                  <a:pt x="179803" y="84738"/>
                </a:lnTo>
                <a:lnTo>
                  <a:pt x="144924" y="113149"/>
                </a:lnTo>
                <a:lnTo>
                  <a:pt x="113145" y="144929"/>
                </a:lnTo>
                <a:lnTo>
                  <a:pt x="84734" y="179808"/>
                </a:lnTo>
                <a:lnTo>
                  <a:pt x="59959" y="217519"/>
                </a:lnTo>
                <a:lnTo>
                  <a:pt x="39088" y="257795"/>
                </a:lnTo>
                <a:lnTo>
                  <a:pt x="22389" y="300366"/>
                </a:lnTo>
                <a:lnTo>
                  <a:pt x="10129" y="344966"/>
                </a:lnTo>
                <a:lnTo>
                  <a:pt x="2576" y="391326"/>
                </a:lnTo>
                <a:lnTo>
                  <a:pt x="0" y="439178"/>
                </a:lnTo>
                <a:lnTo>
                  <a:pt x="0" y="2195830"/>
                </a:lnTo>
                <a:lnTo>
                  <a:pt x="2576" y="2243681"/>
                </a:lnTo>
                <a:lnTo>
                  <a:pt x="10129" y="2290041"/>
                </a:lnTo>
                <a:lnTo>
                  <a:pt x="22389" y="2334640"/>
                </a:lnTo>
                <a:lnTo>
                  <a:pt x="39088" y="2377211"/>
                </a:lnTo>
                <a:lnTo>
                  <a:pt x="59959" y="2417485"/>
                </a:lnTo>
                <a:lnTo>
                  <a:pt x="84734" y="2455195"/>
                </a:lnTo>
                <a:lnTo>
                  <a:pt x="113145" y="2490073"/>
                </a:lnTo>
                <a:lnTo>
                  <a:pt x="144924" y="2521852"/>
                </a:lnTo>
                <a:lnTo>
                  <a:pt x="179803" y="2550262"/>
                </a:lnTo>
                <a:lnTo>
                  <a:pt x="217514" y="2575036"/>
                </a:lnTo>
                <a:lnTo>
                  <a:pt x="257789" y="2595907"/>
                </a:lnTo>
                <a:lnTo>
                  <a:pt x="300362" y="2612607"/>
                </a:lnTo>
                <a:lnTo>
                  <a:pt x="344962" y="2624866"/>
                </a:lnTo>
                <a:lnTo>
                  <a:pt x="391324" y="2632419"/>
                </a:lnTo>
                <a:lnTo>
                  <a:pt x="439178" y="2634996"/>
                </a:lnTo>
                <a:lnTo>
                  <a:pt x="2195817" y="2634996"/>
                </a:lnTo>
                <a:lnTo>
                  <a:pt x="2243671" y="2632419"/>
                </a:lnTo>
                <a:lnTo>
                  <a:pt x="2290033" y="2624866"/>
                </a:lnTo>
                <a:lnTo>
                  <a:pt x="2334633" y="2612607"/>
                </a:lnTo>
                <a:lnTo>
                  <a:pt x="2377206" y="2595907"/>
                </a:lnTo>
                <a:lnTo>
                  <a:pt x="2417481" y="2575036"/>
                </a:lnTo>
                <a:lnTo>
                  <a:pt x="2455192" y="2550262"/>
                </a:lnTo>
                <a:lnTo>
                  <a:pt x="2490071" y="2521852"/>
                </a:lnTo>
                <a:lnTo>
                  <a:pt x="2521850" y="2490073"/>
                </a:lnTo>
                <a:lnTo>
                  <a:pt x="2550261" y="2455195"/>
                </a:lnTo>
                <a:lnTo>
                  <a:pt x="2575036" y="2417485"/>
                </a:lnTo>
                <a:lnTo>
                  <a:pt x="2595907" y="2377211"/>
                </a:lnTo>
                <a:lnTo>
                  <a:pt x="2612606" y="2334640"/>
                </a:lnTo>
                <a:lnTo>
                  <a:pt x="2624866" y="2290041"/>
                </a:lnTo>
                <a:lnTo>
                  <a:pt x="2632419" y="2243681"/>
                </a:lnTo>
                <a:lnTo>
                  <a:pt x="2634996" y="2195830"/>
                </a:lnTo>
                <a:lnTo>
                  <a:pt x="2634996" y="439178"/>
                </a:lnTo>
                <a:lnTo>
                  <a:pt x="2632419" y="391326"/>
                </a:lnTo>
                <a:lnTo>
                  <a:pt x="2624866" y="344966"/>
                </a:lnTo>
                <a:lnTo>
                  <a:pt x="2612606" y="300366"/>
                </a:lnTo>
                <a:lnTo>
                  <a:pt x="2595907" y="257795"/>
                </a:lnTo>
                <a:lnTo>
                  <a:pt x="2575036" y="217519"/>
                </a:lnTo>
                <a:lnTo>
                  <a:pt x="2550261" y="179808"/>
                </a:lnTo>
                <a:lnTo>
                  <a:pt x="2521850" y="144929"/>
                </a:lnTo>
                <a:lnTo>
                  <a:pt x="2490071" y="113149"/>
                </a:lnTo>
                <a:lnTo>
                  <a:pt x="2455192" y="84738"/>
                </a:lnTo>
                <a:lnTo>
                  <a:pt x="2417481" y="59962"/>
                </a:lnTo>
                <a:lnTo>
                  <a:pt x="2377206" y="39090"/>
                </a:lnTo>
                <a:lnTo>
                  <a:pt x="2334633" y="22390"/>
                </a:lnTo>
                <a:lnTo>
                  <a:pt x="2290033" y="10129"/>
                </a:lnTo>
                <a:lnTo>
                  <a:pt x="2243671" y="2577"/>
                </a:lnTo>
                <a:lnTo>
                  <a:pt x="2195817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0056" y="692656"/>
            <a:ext cx="2633980" cy="2633980"/>
          </a:xfrm>
          <a:custGeom>
            <a:avLst/>
            <a:gdLst/>
            <a:ahLst/>
            <a:cxnLst/>
            <a:rect l="l" t="t" r="r" b="b"/>
            <a:pathLst>
              <a:path w="2633979" h="2633979">
                <a:moveTo>
                  <a:pt x="0" y="438950"/>
                </a:moveTo>
                <a:lnTo>
                  <a:pt x="2575" y="391122"/>
                </a:lnTo>
                <a:lnTo>
                  <a:pt x="10124" y="344785"/>
                </a:lnTo>
                <a:lnTo>
                  <a:pt x="22377" y="300208"/>
                </a:lnTo>
                <a:lnTo>
                  <a:pt x="39069" y="257658"/>
                </a:lnTo>
                <a:lnTo>
                  <a:pt x="59929" y="217403"/>
                </a:lnTo>
                <a:lnTo>
                  <a:pt x="84692" y="179712"/>
                </a:lnTo>
                <a:lnTo>
                  <a:pt x="113088" y="144851"/>
                </a:lnTo>
                <a:lnTo>
                  <a:pt x="144851" y="113088"/>
                </a:lnTo>
                <a:lnTo>
                  <a:pt x="179712" y="84692"/>
                </a:lnTo>
                <a:lnTo>
                  <a:pt x="217403" y="59929"/>
                </a:lnTo>
                <a:lnTo>
                  <a:pt x="257658" y="39069"/>
                </a:lnTo>
                <a:lnTo>
                  <a:pt x="300208" y="22377"/>
                </a:lnTo>
                <a:lnTo>
                  <a:pt x="344785" y="10124"/>
                </a:lnTo>
                <a:lnTo>
                  <a:pt x="391122" y="2575"/>
                </a:lnTo>
                <a:lnTo>
                  <a:pt x="438950" y="0"/>
                </a:lnTo>
                <a:lnTo>
                  <a:pt x="2194701" y="0"/>
                </a:lnTo>
                <a:lnTo>
                  <a:pt x="2242529" y="2575"/>
                </a:lnTo>
                <a:lnTo>
                  <a:pt x="2288866" y="10124"/>
                </a:lnTo>
                <a:lnTo>
                  <a:pt x="2333443" y="22377"/>
                </a:lnTo>
                <a:lnTo>
                  <a:pt x="2375993" y="39069"/>
                </a:lnTo>
                <a:lnTo>
                  <a:pt x="2416248" y="59929"/>
                </a:lnTo>
                <a:lnTo>
                  <a:pt x="2453940" y="84692"/>
                </a:lnTo>
                <a:lnTo>
                  <a:pt x="2488801" y="113088"/>
                </a:lnTo>
                <a:lnTo>
                  <a:pt x="2520563" y="144851"/>
                </a:lnTo>
                <a:lnTo>
                  <a:pt x="2548960" y="179712"/>
                </a:lnTo>
                <a:lnTo>
                  <a:pt x="2573722" y="217403"/>
                </a:lnTo>
                <a:lnTo>
                  <a:pt x="2594583" y="257658"/>
                </a:lnTo>
                <a:lnTo>
                  <a:pt x="2611274" y="300208"/>
                </a:lnTo>
                <a:lnTo>
                  <a:pt x="2623527" y="344785"/>
                </a:lnTo>
                <a:lnTo>
                  <a:pt x="2631076" y="391122"/>
                </a:lnTo>
                <a:lnTo>
                  <a:pt x="2633652" y="438950"/>
                </a:lnTo>
                <a:lnTo>
                  <a:pt x="2633652" y="2194701"/>
                </a:lnTo>
                <a:lnTo>
                  <a:pt x="2631076" y="2242529"/>
                </a:lnTo>
                <a:lnTo>
                  <a:pt x="2623527" y="2288866"/>
                </a:lnTo>
                <a:lnTo>
                  <a:pt x="2611274" y="2333443"/>
                </a:lnTo>
                <a:lnTo>
                  <a:pt x="2594583" y="2375993"/>
                </a:lnTo>
                <a:lnTo>
                  <a:pt x="2573722" y="2416248"/>
                </a:lnTo>
                <a:lnTo>
                  <a:pt x="2548960" y="2453940"/>
                </a:lnTo>
                <a:lnTo>
                  <a:pt x="2520563" y="2488801"/>
                </a:lnTo>
                <a:lnTo>
                  <a:pt x="2488801" y="2520563"/>
                </a:lnTo>
                <a:lnTo>
                  <a:pt x="2453940" y="2548960"/>
                </a:lnTo>
                <a:lnTo>
                  <a:pt x="2416248" y="2573722"/>
                </a:lnTo>
                <a:lnTo>
                  <a:pt x="2375993" y="2594583"/>
                </a:lnTo>
                <a:lnTo>
                  <a:pt x="2333443" y="2611274"/>
                </a:lnTo>
                <a:lnTo>
                  <a:pt x="2288866" y="2623528"/>
                </a:lnTo>
                <a:lnTo>
                  <a:pt x="2242529" y="2631076"/>
                </a:lnTo>
                <a:lnTo>
                  <a:pt x="2194701" y="2633652"/>
                </a:lnTo>
                <a:lnTo>
                  <a:pt x="438950" y="2633652"/>
                </a:lnTo>
                <a:lnTo>
                  <a:pt x="391122" y="2631076"/>
                </a:lnTo>
                <a:lnTo>
                  <a:pt x="344785" y="2623528"/>
                </a:lnTo>
                <a:lnTo>
                  <a:pt x="300208" y="2611274"/>
                </a:lnTo>
                <a:lnTo>
                  <a:pt x="257658" y="2594583"/>
                </a:lnTo>
                <a:lnTo>
                  <a:pt x="217403" y="2573722"/>
                </a:lnTo>
                <a:lnTo>
                  <a:pt x="179712" y="2548960"/>
                </a:lnTo>
                <a:lnTo>
                  <a:pt x="144851" y="2520563"/>
                </a:lnTo>
                <a:lnTo>
                  <a:pt x="113088" y="2488801"/>
                </a:lnTo>
                <a:lnTo>
                  <a:pt x="84692" y="2453940"/>
                </a:lnTo>
                <a:lnTo>
                  <a:pt x="59929" y="2416248"/>
                </a:lnTo>
                <a:lnTo>
                  <a:pt x="39069" y="2375993"/>
                </a:lnTo>
                <a:lnTo>
                  <a:pt x="22377" y="2333443"/>
                </a:lnTo>
                <a:lnTo>
                  <a:pt x="10124" y="2288866"/>
                </a:lnTo>
                <a:lnTo>
                  <a:pt x="2575" y="2242529"/>
                </a:lnTo>
                <a:lnTo>
                  <a:pt x="0" y="2194701"/>
                </a:lnTo>
                <a:lnTo>
                  <a:pt x="0" y="438950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78377" y="843279"/>
            <a:ext cx="22434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0" spc="-10" dirty="0">
                <a:latin typeface="Calibri"/>
                <a:cs typeface="Calibri"/>
              </a:rPr>
              <a:t>Kinsey Institute</a:t>
            </a:r>
            <a:r>
              <a:rPr sz="1900" b="0" spc="-20" dirty="0">
                <a:latin typeface="Calibri"/>
                <a:cs typeface="Calibri"/>
              </a:rPr>
              <a:t> </a:t>
            </a:r>
            <a:r>
              <a:rPr sz="1900" b="0" spc="-5" dirty="0">
                <a:latin typeface="Calibri"/>
                <a:cs typeface="Calibri"/>
              </a:rPr>
              <a:t>Survey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78377" y="1211071"/>
            <a:ext cx="2214880" cy="137287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0" marR="9525" indent="-114300">
              <a:lnSpc>
                <a:spcPts val="1700"/>
              </a:lnSpc>
              <a:spcBef>
                <a:spcPts val="240"/>
              </a:spcBef>
              <a:buChar char="•"/>
              <a:tabLst>
                <a:tab pos="127000" algn="l"/>
              </a:tabLst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67%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respondents</a:t>
            </a:r>
            <a:r>
              <a:rPr sz="1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has 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sexted</a:t>
            </a:r>
            <a:endParaRPr sz="1500">
              <a:latin typeface="Calibri"/>
              <a:cs typeface="Calibri"/>
            </a:endParaRPr>
          </a:p>
          <a:p>
            <a:pPr marL="127000" marR="112395" indent="-114300">
              <a:lnSpc>
                <a:spcPts val="1700"/>
              </a:lnSpc>
              <a:spcBef>
                <a:spcPts val="200"/>
              </a:spcBef>
              <a:buChar char="•"/>
              <a:tabLst>
                <a:tab pos="127000" algn="l"/>
              </a:tabLst>
            </a:pP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SMS 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text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messaging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most  popular</a:t>
            </a:r>
            <a:endParaRPr sz="1500">
              <a:latin typeface="Calibri"/>
              <a:cs typeface="Calibri"/>
            </a:endParaRPr>
          </a:p>
          <a:p>
            <a:pPr marL="127000" marR="5080" indent="-114300">
              <a:lnSpc>
                <a:spcPts val="1610"/>
              </a:lnSpc>
              <a:spcBef>
                <a:spcPts val="270"/>
              </a:spcBef>
              <a:buChar char="•"/>
              <a:tabLst>
                <a:tab pos="127000" algn="l"/>
              </a:tabLst>
            </a:pP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Snapchat more 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popular 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younger</a:t>
            </a:r>
            <a:r>
              <a:rPr sz="1500" spc="-5" dirty="0">
                <a:solidFill>
                  <a:srgbClr val="FFFFFF"/>
                </a:solidFill>
                <a:latin typeface="Calibri"/>
                <a:cs typeface="Calibri"/>
              </a:rPr>
              <a:t> people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27744" y="692652"/>
            <a:ext cx="2635250" cy="2635250"/>
          </a:xfrm>
          <a:custGeom>
            <a:avLst/>
            <a:gdLst/>
            <a:ahLst/>
            <a:cxnLst/>
            <a:rect l="l" t="t" r="r" b="b"/>
            <a:pathLst>
              <a:path w="2635250" h="2635250">
                <a:moveTo>
                  <a:pt x="2195817" y="0"/>
                </a:moveTo>
                <a:lnTo>
                  <a:pt x="439178" y="0"/>
                </a:lnTo>
                <a:lnTo>
                  <a:pt x="391324" y="2577"/>
                </a:lnTo>
                <a:lnTo>
                  <a:pt x="344962" y="10129"/>
                </a:lnTo>
                <a:lnTo>
                  <a:pt x="300362" y="22390"/>
                </a:lnTo>
                <a:lnTo>
                  <a:pt x="257789" y="39090"/>
                </a:lnTo>
                <a:lnTo>
                  <a:pt x="217514" y="59962"/>
                </a:lnTo>
                <a:lnTo>
                  <a:pt x="179803" y="84738"/>
                </a:lnTo>
                <a:lnTo>
                  <a:pt x="144924" y="113149"/>
                </a:lnTo>
                <a:lnTo>
                  <a:pt x="113145" y="144929"/>
                </a:lnTo>
                <a:lnTo>
                  <a:pt x="84734" y="179808"/>
                </a:lnTo>
                <a:lnTo>
                  <a:pt x="59959" y="217519"/>
                </a:lnTo>
                <a:lnTo>
                  <a:pt x="39088" y="257795"/>
                </a:lnTo>
                <a:lnTo>
                  <a:pt x="22389" y="300366"/>
                </a:lnTo>
                <a:lnTo>
                  <a:pt x="10129" y="344966"/>
                </a:lnTo>
                <a:lnTo>
                  <a:pt x="2576" y="391326"/>
                </a:lnTo>
                <a:lnTo>
                  <a:pt x="0" y="439178"/>
                </a:lnTo>
                <a:lnTo>
                  <a:pt x="0" y="2195830"/>
                </a:lnTo>
                <a:lnTo>
                  <a:pt x="2576" y="2243681"/>
                </a:lnTo>
                <a:lnTo>
                  <a:pt x="10129" y="2290041"/>
                </a:lnTo>
                <a:lnTo>
                  <a:pt x="22389" y="2334640"/>
                </a:lnTo>
                <a:lnTo>
                  <a:pt x="39088" y="2377211"/>
                </a:lnTo>
                <a:lnTo>
                  <a:pt x="59959" y="2417485"/>
                </a:lnTo>
                <a:lnTo>
                  <a:pt x="84734" y="2455195"/>
                </a:lnTo>
                <a:lnTo>
                  <a:pt x="113145" y="2490073"/>
                </a:lnTo>
                <a:lnTo>
                  <a:pt x="144924" y="2521852"/>
                </a:lnTo>
                <a:lnTo>
                  <a:pt x="179803" y="2550262"/>
                </a:lnTo>
                <a:lnTo>
                  <a:pt x="217514" y="2575036"/>
                </a:lnTo>
                <a:lnTo>
                  <a:pt x="257789" y="2595907"/>
                </a:lnTo>
                <a:lnTo>
                  <a:pt x="300362" y="2612607"/>
                </a:lnTo>
                <a:lnTo>
                  <a:pt x="344962" y="2624866"/>
                </a:lnTo>
                <a:lnTo>
                  <a:pt x="391324" y="2632419"/>
                </a:lnTo>
                <a:lnTo>
                  <a:pt x="439178" y="2634996"/>
                </a:lnTo>
                <a:lnTo>
                  <a:pt x="2195817" y="2634996"/>
                </a:lnTo>
                <a:lnTo>
                  <a:pt x="2243671" y="2632419"/>
                </a:lnTo>
                <a:lnTo>
                  <a:pt x="2290033" y="2624866"/>
                </a:lnTo>
                <a:lnTo>
                  <a:pt x="2334633" y="2612607"/>
                </a:lnTo>
                <a:lnTo>
                  <a:pt x="2377206" y="2595907"/>
                </a:lnTo>
                <a:lnTo>
                  <a:pt x="2417481" y="2575036"/>
                </a:lnTo>
                <a:lnTo>
                  <a:pt x="2455192" y="2550262"/>
                </a:lnTo>
                <a:lnTo>
                  <a:pt x="2490071" y="2521852"/>
                </a:lnTo>
                <a:lnTo>
                  <a:pt x="2521850" y="2490073"/>
                </a:lnTo>
                <a:lnTo>
                  <a:pt x="2550261" y="2455195"/>
                </a:lnTo>
                <a:lnTo>
                  <a:pt x="2575036" y="2417485"/>
                </a:lnTo>
                <a:lnTo>
                  <a:pt x="2595907" y="2377211"/>
                </a:lnTo>
                <a:lnTo>
                  <a:pt x="2612606" y="2334640"/>
                </a:lnTo>
                <a:lnTo>
                  <a:pt x="2624866" y="2290041"/>
                </a:lnTo>
                <a:lnTo>
                  <a:pt x="2632419" y="2243681"/>
                </a:lnTo>
                <a:lnTo>
                  <a:pt x="2634996" y="2195830"/>
                </a:lnTo>
                <a:lnTo>
                  <a:pt x="2634996" y="439178"/>
                </a:lnTo>
                <a:lnTo>
                  <a:pt x="2632419" y="391326"/>
                </a:lnTo>
                <a:lnTo>
                  <a:pt x="2624866" y="344966"/>
                </a:lnTo>
                <a:lnTo>
                  <a:pt x="2612606" y="300366"/>
                </a:lnTo>
                <a:lnTo>
                  <a:pt x="2595907" y="257795"/>
                </a:lnTo>
                <a:lnTo>
                  <a:pt x="2575036" y="217519"/>
                </a:lnTo>
                <a:lnTo>
                  <a:pt x="2550261" y="179808"/>
                </a:lnTo>
                <a:lnTo>
                  <a:pt x="2521850" y="144929"/>
                </a:lnTo>
                <a:lnTo>
                  <a:pt x="2490071" y="113149"/>
                </a:lnTo>
                <a:lnTo>
                  <a:pt x="2455192" y="84738"/>
                </a:lnTo>
                <a:lnTo>
                  <a:pt x="2417481" y="59962"/>
                </a:lnTo>
                <a:lnTo>
                  <a:pt x="2377206" y="39090"/>
                </a:lnTo>
                <a:lnTo>
                  <a:pt x="2334633" y="22390"/>
                </a:lnTo>
                <a:lnTo>
                  <a:pt x="2290033" y="10129"/>
                </a:lnTo>
                <a:lnTo>
                  <a:pt x="2243671" y="2577"/>
                </a:lnTo>
                <a:lnTo>
                  <a:pt x="2195817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27744" y="692656"/>
            <a:ext cx="2633980" cy="2633980"/>
          </a:xfrm>
          <a:custGeom>
            <a:avLst/>
            <a:gdLst/>
            <a:ahLst/>
            <a:cxnLst/>
            <a:rect l="l" t="t" r="r" b="b"/>
            <a:pathLst>
              <a:path w="2633979" h="2633979">
                <a:moveTo>
                  <a:pt x="0" y="438950"/>
                </a:moveTo>
                <a:lnTo>
                  <a:pt x="2575" y="391122"/>
                </a:lnTo>
                <a:lnTo>
                  <a:pt x="10124" y="344785"/>
                </a:lnTo>
                <a:lnTo>
                  <a:pt x="22377" y="300208"/>
                </a:lnTo>
                <a:lnTo>
                  <a:pt x="39069" y="257658"/>
                </a:lnTo>
                <a:lnTo>
                  <a:pt x="59929" y="217403"/>
                </a:lnTo>
                <a:lnTo>
                  <a:pt x="84692" y="179712"/>
                </a:lnTo>
                <a:lnTo>
                  <a:pt x="113088" y="144851"/>
                </a:lnTo>
                <a:lnTo>
                  <a:pt x="144851" y="113088"/>
                </a:lnTo>
                <a:lnTo>
                  <a:pt x="179712" y="84692"/>
                </a:lnTo>
                <a:lnTo>
                  <a:pt x="217403" y="59929"/>
                </a:lnTo>
                <a:lnTo>
                  <a:pt x="257658" y="39069"/>
                </a:lnTo>
                <a:lnTo>
                  <a:pt x="300208" y="22377"/>
                </a:lnTo>
                <a:lnTo>
                  <a:pt x="344785" y="10124"/>
                </a:lnTo>
                <a:lnTo>
                  <a:pt x="391122" y="2575"/>
                </a:lnTo>
                <a:lnTo>
                  <a:pt x="438950" y="0"/>
                </a:lnTo>
                <a:lnTo>
                  <a:pt x="2194701" y="0"/>
                </a:lnTo>
                <a:lnTo>
                  <a:pt x="2242529" y="2575"/>
                </a:lnTo>
                <a:lnTo>
                  <a:pt x="2288866" y="10124"/>
                </a:lnTo>
                <a:lnTo>
                  <a:pt x="2333443" y="22377"/>
                </a:lnTo>
                <a:lnTo>
                  <a:pt x="2375993" y="39069"/>
                </a:lnTo>
                <a:lnTo>
                  <a:pt x="2416248" y="59929"/>
                </a:lnTo>
                <a:lnTo>
                  <a:pt x="2453940" y="84692"/>
                </a:lnTo>
                <a:lnTo>
                  <a:pt x="2488801" y="113088"/>
                </a:lnTo>
                <a:lnTo>
                  <a:pt x="2520563" y="144851"/>
                </a:lnTo>
                <a:lnTo>
                  <a:pt x="2548960" y="179712"/>
                </a:lnTo>
                <a:lnTo>
                  <a:pt x="2573722" y="217403"/>
                </a:lnTo>
                <a:lnTo>
                  <a:pt x="2594583" y="257658"/>
                </a:lnTo>
                <a:lnTo>
                  <a:pt x="2611274" y="300208"/>
                </a:lnTo>
                <a:lnTo>
                  <a:pt x="2623527" y="344785"/>
                </a:lnTo>
                <a:lnTo>
                  <a:pt x="2631076" y="391122"/>
                </a:lnTo>
                <a:lnTo>
                  <a:pt x="2633652" y="438950"/>
                </a:lnTo>
                <a:lnTo>
                  <a:pt x="2633652" y="2194701"/>
                </a:lnTo>
                <a:lnTo>
                  <a:pt x="2631076" y="2242529"/>
                </a:lnTo>
                <a:lnTo>
                  <a:pt x="2623527" y="2288866"/>
                </a:lnTo>
                <a:lnTo>
                  <a:pt x="2611274" y="2333443"/>
                </a:lnTo>
                <a:lnTo>
                  <a:pt x="2594583" y="2375993"/>
                </a:lnTo>
                <a:lnTo>
                  <a:pt x="2573722" y="2416248"/>
                </a:lnTo>
                <a:lnTo>
                  <a:pt x="2548960" y="2453940"/>
                </a:lnTo>
                <a:lnTo>
                  <a:pt x="2520563" y="2488801"/>
                </a:lnTo>
                <a:lnTo>
                  <a:pt x="2488801" y="2520563"/>
                </a:lnTo>
                <a:lnTo>
                  <a:pt x="2453940" y="2548960"/>
                </a:lnTo>
                <a:lnTo>
                  <a:pt x="2416248" y="2573722"/>
                </a:lnTo>
                <a:lnTo>
                  <a:pt x="2375993" y="2594583"/>
                </a:lnTo>
                <a:lnTo>
                  <a:pt x="2333443" y="2611274"/>
                </a:lnTo>
                <a:lnTo>
                  <a:pt x="2288866" y="2623528"/>
                </a:lnTo>
                <a:lnTo>
                  <a:pt x="2242529" y="2631076"/>
                </a:lnTo>
                <a:lnTo>
                  <a:pt x="2194701" y="2633652"/>
                </a:lnTo>
                <a:lnTo>
                  <a:pt x="438950" y="2633652"/>
                </a:lnTo>
                <a:lnTo>
                  <a:pt x="391122" y="2631076"/>
                </a:lnTo>
                <a:lnTo>
                  <a:pt x="344785" y="2623528"/>
                </a:lnTo>
                <a:lnTo>
                  <a:pt x="300208" y="2611274"/>
                </a:lnTo>
                <a:lnTo>
                  <a:pt x="257658" y="2594583"/>
                </a:lnTo>
                <a:lnTo>
                  <a:pt x="217403" y="2573722"/>
                </a:lnTo>
                <a:lnTo>
                  <a:pt x="179712" y="2548960"/>
                </a:lnTo>
                <a:lnTo>
                  <a:pt x="144851" y="2520563"/>
                </a:lnTo>
                <a:lnTo>
                  <a:pt x="113088" y="2488801"/>
                </a:lnTo>
                <a:lnTo>
                  <a:pt x="84692" y="2453940"/>
                </a:lnTo>
                <a:lnTo>
                  <a:pt x="59929" y="2416248"/>
                </a:lnTo>
                <a:lnTo>
                  <a:pt x="39069" y="2375993"/>
                </a:lnTo>
                <a:lnTo>
                  <a:pt x="22377" y="2333443"/>
                </a:lnTo>
                <a:lnTo>
                  <a:pt x="10124" y="2288866"/>
                </a:lnTo>
                <a:lnTo>
                  <a:pt x="2575" y="2242529"/>
                </a:lnTo>
                <a:lnTo>
                  <a:pt x="0" y="2194701"/>
                </a:lnTo>
                <a:lnTo>
                  <a:pt x="0" y="438950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95937" y="1163320"/>
            <a:ext cx="2098675" cy="16383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ct val="91400"/>
              </a:lnSpc>
              <a:spcBef>
                <a:spcPts val="295"/>
              </a:spcBef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Sexting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likely</a:t>
            </a:r>
            <a:r>
              <a:rPr sz="19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  teens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higher 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extraversion,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lower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conscientiousness,  and higher  agreeableness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90056" y="3530341"/>
            <a:ext cx="2635250" cy="2635250"/>
          </a:xfrm>
          <a:custGeom>
            <a:avLst/>
            <a:gdLst/>
            <a:ahLst/>
            <a:cxnLst/>
            <a:rect l="l" t="t" r="r" b="b"/>
            <a:pathLst>
              <a:path w="2635250" h="2635250">
                <a:moveTo>
                  <a:pt x="2195817" y="0"/>
                </a:moveTo>
                <a:lnTo>
                  <a:pt x="439178" y="0"/>
                </a:lnTo>
                <a:lnTo>
                  <a:pt x="391324" y="2577"/>
                </a:lnTo>
                <a:lnTo>
                  <a:pt x="344962" y="10129"/>
                </a:lnTo>
                <a:lnTo>
                  <a:pt x="300362" y="22390"/>
                </a:lnTo>
                <a:lnTo>
                  <a:pt x="257789" y="39090"/>
                </a:lnTo>
                <a:lnTo>
                  <a:pt x="217514" y="59962"/>
                </a:lnTo>
                <a:lnTo>
                  <a:pt x="179803" y="84738"/>
                </a:lnTo>
                <a:lnTo>
                  <a:pt x="144924" y="113149"/>
                </a:lnTo>
                <a:lnTo>
                  <a:pt x="113145" y="144929"/>
                </a:lnTo>
                <a:lnTo>
                  <a:pt x="84734" y="179808"/>
                </a:lnTo>
                <a:lnTo>
                  <a:pt x="59959" y="217519"/>
                </a:lnTo>
                <a:lnTo>
                  <a:pt x="39088" y="257795"/>
                </a:lnTo>
                <a:lnTo>
                  <a:pt x="22389" y="300366"/>
                </a:lnTo>
                <a:lnTo>
                  <a:pt x="10129" y="344966"/>
                </a:lnTo>
                <a:lnTo>
                  <a:pt x="2576" y="391326"/>
                </a:lnTo>
                <a:lnTo>
                  <a:pt x="0" y="439178"/>
                </a:lnTo>
                <a:lnTo>
                  <a:pt x="0" y="2195829"/>
                </a:lnTo>
                <a:lnTo>
                  <a:pt x="2576" y="2243681"/>
                </a:lnTo>
                <a:lnTo>
                  <a:pt x="10129" y="2290041"/>
                </a:lnTo>
                <a:lnTo>
                  <a:pt x="22389" y="2334640"/>
                </a:lnTo>
                <a:lnTo>
                  <a:pt x="39088" y="2377211"/>
                </a:lnTo>
                <a:lnTo>
                  <a:pt x="59959" y="2417485"/>
                </a:lnTo>
                <a:lnTo>
                  <a:pt x="84734" y="2455195"/>
                </a:lnTo>
                <a:lnTo>
                  <a:pt x="113145" y="2490073"/>
                </a:lnTo>
                <a:lnTo>
                  <a:pt x="144924" y="2521852"/>
                </a:lnTo>
                <a:lnTo>
                  <a:pt x="179803" y="2550262"/>
                </a:lnTo>
                <a:lnTo>
                  <a:pt x="217514" y="2575036"/>
                </a:lnTo>
                <a:lnTo>
                  <a:pt x="257789" y="2595907"/>
                </a:lnTo>
                <a:lnTo>
                  <a:pt x="300362" y="2612607"/>
                </a:lnTo>
                <a:lnTo>
                  <a:pt x="344962" y="2624866"/>
                </a:lnTo>
                <a:lnTo>
                  <a:pt x="391324" y="2632419"/>
                </a:lnTo>
                <a:lnTo>
                  <a:pt x="439178" y="2634996"/>
                </a:lnTo>
                <a:lnTo>
                  <a:pt x="2195817" y="2634996"/>
                </a:lnTo>
                <a:lnTo>
                  <a:pt x="2243671" y="2632419"/>
                </a:lnTo>
                <a:lnTo>
                  <a:pt x="2290033" y="2624866"/>
                </a:lnTo>
                <a:lnTo>
                  <a:pt x="2334633" y="2612607"/>
                </a:lnTo>
                <a:lnTo>
                  <a:pt x="2377206" y="2595907"/>
                </a:lnTo>
                <a:lnTo>
                  <a:pt x="2417481" y="2575036"/>
                </a:lnTo>
                <a:lnTo>
                  <a:pt x="2455192" y="2550262"/>
                </a:lnTo>
                <a:lnTo>
                  <a:pt x="2490071" y="2521852"/>
                </a:lnTo>
                <a:lnTo>
                  <a:pt x="2521850" y="2490073"/>
                </a:lnTo>
                <a:lnTo>
                  <a:pt x="2550261" y="2455195"/>
                </a:lnTo>
                <a:lnTo>
                  <a:pt x="2575036" y="2417485"/>
                </a:lnTo>
                <a:lnTo>
                  <a:pt x="2595907" y="2377211"/>
                </a:lnTo>
                <a:lnTo>
                  <a:pt x="2612606" y="2334640"/>
                </a:lnTo>
                <a:lnTo>
                  <a:pt x="2624866" y="2290041"/>
                </a:lnTo>
                <a:lnTo>
                  <a:pt x="2632419" y="2243681"/>
                </a:lnTo>
                <a:lnTo>
                  <a:pt x="2634996" y="2195829"/>
                </a:lnTo>
                <a:lnTo>
                  <a:pt x="2634996" y="439178"/>
                </a:lnTo>
                <a:lnTo>
                  <a:pt x="2632419" y="391326"/>
                </a:lnTo>
                <a:lnTo>
                  <a:pt x="2624866" y="344966"/>
                </a:lnTo>
                <a:lnTo>
                  <a:pt x="2612606" y="300366"/>
                </a:lnTo>
                <a:lnTo>
                  <a:pt x="2595907" y="257795"/>
                </a:lnTo>
                <a:lnTo>
                  <a:pt x="2575036" y="217519"/>
                </a:lnTo>
                <a:lnTo>
                  <a:pt x="2550261" y="179808"/>
                </a:lnTo>
                <a:lnTo>
                  <a:pt x="2521850" y="144929"/>
                </a:lnTo>
                <a:lnTo>
                  <a:pt x="2490071" y="113149"/>
                </a:lnTo>
                <a:lnTo>
                  <a:pt x="2455192" y="84738"/>
                </a:lnTo>
                <a:lnTo>
                  <a:pt x="2417481" y="59962"/>
                </a:lnTo>
                <a:lnTo>
                  <a:pt x="2377206" y="39090"/>
                </a:lnTo>
                <a:lnTo>
                  <a:pt x="2334633" y="22390"/>
                </a:lnTo>
                <a:lnTo>
                  <a:pt x="2290033" y="10129"/>
                </a:lnTo>
                <a:lnTo>
                  <a:pt x="2243671" y="2577"/>
                </a:lnTo>
                <a:lnTo>
                  <a:pt x="2195817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0056" y="3530344"/>
            <a:ext cx="2633980" cy="2633980"/>
          </a:xfrm>
          <a:custGeom>
            <a:avLst/>
            <a:gdLst/>
            <a:ahLst/>
            <a:cxnLst/>
            <a:rect l="l" t="t" r="r" b="b"/>
            <a:pathLst>
              <a:path w="2633979" h="2633979">
                <a:moveTo>
                  <a:pt x="0" y="438950"/>
                </a:moveTo>
                <a:lnTo>
                  <a:pt x="2575" y="391122"/>
                </a:lnTo>
                <a:lnTo>
                  <a:pt x="10124" y="344785"/>
                </a:lnTo>
                <a:lnTo>
                  <a:pt x="22377" y="300208"/>
                </a:lnTo>
                <a:lnTo>
                  <a:pt x="39069" y="257658"/>
                </a:lnTo>
                <a:lnTo>
                  <a:pt x="59929" y="217403"/>
                </a:lnTo>
                <a:lnTo>
                  <a:pt x="84692" y="179712"/>
                </a:lnTo>
                <a:lnTo>
                  <a:pt x="113088" y="144851"/>
                </a:lnTo>
                <a:lnTo>
                  <a:pt x="144851" y="113088"/>
                </a:lnTo>
                <a:lnTo>
                  <a:pt x="179712" y="84692"/>
                </a:lnTo>
                <a:lnTo>
                  <a:pt x="217403" y="59929"/>
                </a:lnTo>
                <a:lnTo>
                  <a:pt x="257658" y="39069"/>
                </a:lnTo>
                <a:lnTo>
                  <a:pt x="300208" y="22377"/>
                </a:lnTo>
                <a:lnTo>
                  <a:pt x="344785" y="10124"/>
                </a:lnTo>
                <a:lnTo>
                  <a:pt x="391122" y="2575"/>
                </a:lnTo>
                <a:lnTo>
                  <a:pt x="438950" y="0"/>
                </a:lnTo>
                <a:lnTo>
                  <a:pt x="2194701" y="0"/>
                </a:lnTo>
                <a:lnTo>
                  <a:pt x="2242529" y="2575"/>
                </a:lnTo>
                <a:lnTo>
                  <a:pt x="2288866" y="10124"/>
                </a:lnTo>
                <a:lnTo>
                  <a:pt x="2333443" y="22377"/>
                </a:lnTo>
                <a:lnTo>
                  <a:pt x="2375993" y="39069"/>
                </a:lnTo>
                <a:lnTo>
                  <a:pt x="2416248" y="59929"/>
                </a:lnTo>
                <a:lnTo>
                  <a:pt x="2453940" y="84692"/>
                </a:lnTo>
                <a:lnTo>
                  <a:pt x="2488801" y="113088"/>
                </a:lnTo>
                <a:lnTo>
                  <a:pt x="2520563" y="144851"/>
                </a:lnTo>
                <a:lnTo>
                  <a:pt x="2548960" y="179712"/>
                </a:lnTo>
                <a:lnTo>
                  <a:pt x="2573722" y="217403"/>
                </a:lnTo>
                <a:lnTo>
                  <a:pt x="2594583" y="257658"/>
                </a:lnTo>
                <a:lnTo>
                  <a:pt x="2611274" y="300208"/>
                </a:lnTo>
                <a:lnTo>
                  <a:pt x="2623527" y="344785"/>
                </a:lnTo>
                <a:lnTo>
                  <a:pt x="2631076" y="391122"/>
                </a:lnTo>
                <a:lnTo>
                  <a:pt x="2633652" y="438950"/>
                </a:lnTo>
                <a:lnTo>
                  <a:pt x="2633652" y="2194701"/>
                </a:lnTo>
                <a:lnTo>
                  <a:pt x="2631076" y="2242529"/>
                </a:lnTo>
                <a:lnTo>
                  <a:pt x="2623527" y="2288866"/>
                </a:lnTo>
                <a:lnTo>
                  <a:pt x="2611274" y="2333443"/>
                </a:lnTo>
                <a:lnTo>
                  <a:pt x="2594583" y="2375993"/>
                </a:lnTo>
                <a:lnTo>
                  <a:pt x="2573722" y="2416248"/>
                </a:lnTo>
                <a:lnTo>
                  <a:pt x="2548960" y="2453940"/>
                </a:lnTo>
                <a:lnTo>
                  <a:pt x="2520563" y="2488801"/>
                </a:lnTo>
                <a:lnTo>
                  <a:pt x="2488801" y="2520563"/>
                </a:lnTo>
                <a:lnTo>
                  <a:pt x="2453940" y="2548960"/>
                </a:lnTo>
                <a:lnTo>
                  <a:pt x="2416248" y="2573722"/>
                </a:lnTo>
                <a:lnTo>
                  <a:pt x="2375993" y="2594583"/>
                </a:lnTo>
                <a:lnTo>
                  <a:pt x="2333443" y="2611274"/>
                </a:lnTo>
                <a:lnTo>
                  <a:pt x="2288866" y="2623528"/>
                </a:lnTo>
                <a:lnTo>
                  <a:pt x="2242529" y="2631076"/>
                </a:lnTo>
                <a:lnTo>
                  <a:pt x="2194701" y="2633652"/>
                </a:lnTo>
                <a:lnTo>
                  <a:pt x="438950" y="2633652"/>
                </a:lnTo>
                <a:lnTo>
                  <a:pt x="391122" y="2631076"/>
                </a:lnTo>
                <a:lnTo>
                  <a:pt x="344785" y="2623528"/>
                </a:lnTo>
                <a:lnTo>
                  <a:pt x="300208" y="2611274"/>
                </a:lnTo>
                <a:lnTo>
                  <a:pt x="257658" y="2594583"/>
                </a:lnTo>
                <a:lnTo>
                  <a:pt x="217403" y="2573722"/>
                </a:lnTo>
                <a:lnTo>
                  <a:pt x="179712" y="2548960"/>
                </a:lnTo>
                <a:lnTo>
                  <a:pt x="144851" y="2520563"/>
                </a:lnTo>
                <a:lnTo>
                  <a:pt x="113088" y="2488801"/>
                </a:lnTo>
                <a:lnTo>
                  <a:pt x="84692" y="2453940"/>
                </a:lnTo>
                <a:lnTo>
                  <a:pt x="59929" y="2416248"/>
                </a:lnTo>
                <a:lnTo>
                  <a:pt x="39069" y="2375993"/>
                </a:lnTo>
                <a:lnTo>
                  <a:pt x="22377" y="2333443"/>
                </a:lnTo>
                <a:lnTo>
                  <a:pt x="10124" y="2288866"/>
                </a:lnTo>
                <a:lnTo>
                  <a:pt x="2575" y="2242529"/>
                </a:lnTo>
                <a:lnTo>
                  <a:pt x="0" y="2194701"/>
                </a:lnTo>
                <a:lnTo>
                  <a:pt x="0" y="438950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57156" y="3869944"/>
            <a:ext cx="2100580" cy="190373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1270" algn="ctr">
              <a:lnSpc>
                <a:spcPct val="91400"/>
              </a:lnSpc>
              <a:spcBef>
                <a:spcPts val="295"/>
              </a:spcBef>
            </a:pP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many states,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teens 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young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adults</a:t>
            </a:r>
            <a:r>
              <a:rPr sz="19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can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charged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with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possession of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child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900" spc="-20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nude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pictures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27744" y="3530341"/>
            <a:ext cx="2635250" cy="2635250"/>
          </a:xfrm>
          <a:custGeom>
            <a:avLst/>
            <a:gdLst/>
            <a:ahLst/>
            <a:cxnLst/>
            <a:rect l="l" t="t" r="r" b="b"/>
            <a:pathLst>
              <a:path w="2635250" h="2635250">
                <a:moveTo>
                  <a:pt x="2195817" y="0"/>
                </a:moveTo>
                <a:lnTo>
                  <a:pt x="439178" y="0"/>
                </a:lnTo>
                <a:lnTo>
                  <a:pt x="391324" y="2577"/>
                </a:lnTo>
                <a:lnTo>
                  <a:pt x="344962" y="10129"/>
                </a:lnTo>
                <a:lnTo>
                  <a:pt x="300362" y="22390"/>
                </a:lnTo>
                <a:lnTo>
                  <a:pt x="257789" y="39090"/>
                </a:lnTo>
                <a:lnTo>
                  <a:pt x="217514" y="59962"/>
                </a:lnTo>
                <a:lnTo>
                  <a:pt x="179803" y="84738"/>
                </a:lnTo>
                <a:lnTo>
                  <a:pt x="144924" y="113149"/>
                </a:lnTo>
                <a:lnTo>
                  <a:pt x="113145" y="144929"/>
                </a:lnTo>
                <a:lnTo>
                  <a:pt x="84734" y="179808"/>
                </a:lnTo>
                <a:lnTo>
                  <a:pt x="59959" y="217519"/>
                </a:lnTo>
                <a:lnTo>
                  <a:pt x="39088" y="257795"/>
                </a:lnTo>
                <a:lnTo>
                  <a:pt x="22389" y="300366"/>
                </a:lnTo>
                <a:lnTo>
                  <a:pt x="10129" y="344966"/>
                </a:lnTo>
                <a:lnTo>
                  <a:pt x="2576" y="391326"/>
                </a:lnTo>
                <a:lnTo>
                  <a:pt x="0" y="439178"/>
                </a:lnTo>
                <a:lnTo>
                  <a:pt x="0" y="2195829"/>
                </a:lnTo>
                <a:lnTo>
                  <a:pt x="2576" y="2243681"/>
                </a:lnTo>
                <a:lnTo>
                  <a:pt x="10129" y="2290041"/>
                </a:lnTo>
                <a:lnTo>
                  <a:pt x="22389" y="2334640"/>
                </a:lnTo>
                <a:lnTo>
                  <a:pt x="39088" y="2377211"/>
                </a:lnTo>
                <a:lnTo>
                  <a:pt x="59959" y="2417485"/>
                </a:lnTo>
                <a:lnTo>
                  <a:pt x="84734" y="2455195"/>
                </a:lnTo>
                <a:lnTo>
                  <a:pt x="113145" y="2490073"/>
                </a:lnTo>
                <a:lnTo>
                  <a:pt x="144924" y="2521852"/>
                </a:lnTo>
                <a:lnTo>
                  <a:pt x="179803" y="2550262"/>
                </a:lnTo>
                <a:lnTo>
                  <a:pt x="217514" y="2575036"/>
                </a:lnTo>
                <a:lnTo>
                  <a:pt x="257789" y="2595907"/>
                </a:lnTo>
                <a:lnTo>
                  <a:pt x="300362" y="2612607"/>
                </a:lnTo>
                <a:lnTo>
                  <a:pt x="344962" y="2624866"/>
                </a:lnTo>
                <a:lnTo>
                  <a:pt x="391324" y="2632419"/>
                </a:lnTo>
                <a:lnTo>
                  <a:pt x="439178" y="2634996"/>
                </a:lnTo>
                <a:lnTo>
                  <a:pt x="2195817" y="2634996"/>
                </a:lnTo>
                <a:lnTo>
                  <a:pt x="2243671" y="2632419"/>
                </a:lnTo>
                <a:lnTo>
                  <a:pt x="2290033" y="2624866"/>
                </a:lnTo>
                <a:lnTo>
                  <a:pt x="2334633" y="2612607"/>
                </a:lnTo>
                <a:lnTo>
                  <a:pt x="2377206" y="2595907"/>
                </a:lnTo>
                <a:lnTo>
                  <a:pt x="2417481" y="2575036"/>
                </a:lnTo>
                <a:lnTo>
                  <a:pt x="2455192" y="2550262"/>
                </a:lnTo>
                <a:lnTo>
                  <a:pt x="2490071" y="2521852"/>
                </a:lnTo>
                <a:lnTo>
                  <a:pt x="2521850" y="2490073"/>
                </a:lnTo>
                <a:lnTo>
                  <a:pt x="2550261" y="2455195"/>
                </a:lnTo>
                <a:lnTo>
                  <a:pt x="2575036" y="2417485"/>
                </a:lnTo>
                <a:lnTo>
                  <a:pt x="2595907" y="2377211"/>
                </a:lnTo>
                <a:lnTo>
                  <a:pt x="2612606" y="2334640"/>
                </a:lnTo>
                <a:lnTo>
                  <a:pt x="2624866" y="2290041"/>
                </a:lnTo>
                <a:lnTo>
                  <a:pt x="2632419" y="2243681"/>
                </a:lnTo>
                <a:lnTo>
                  <a:pt x="2634996" y="2195829"/>
                </a:lnTo>
                <a:lnTo>
                  <a:pt x="2634996" y="439178"/>
                </a:lnTo>
                <a:lnTo>
                  <a:pt x="2632419" y="391326"/>
                </a:lnTo>
                <a:lnTo>
                  <a:pt x="2624866" y="344966"/>
                </a:lnTo>
                <a:lnTo>
                  <a:pt x="2612606" y="300366"/>
                </a:lnTo>
                <a:lnTo>
                  <a:pt x="2595907" y="257795"/>
                </a:lnTo>
                <a:lnTo>
                  <a:pt x="2575036" y="217519"/>
                </a:lnTo>
                <a:lnTo>
                  <a:pt x="2550261" y="179808"/>
                </a:lnTo>
                <a:lnTo>
                  <a:pt x="2521850" y="144929"/>
                </a:lnTo>
                <a:lnTo>
                  <a:pt x="2490071" y="113149"/>
                </a:lnTo>
                <a:lnTo>
                  <a:pt x="2455192" y="84738"/>
                </a:lnTo>
                <a:lnTo>
                  <a:pt x="2417481" y="59962"/>
                </a:lnTo>
                <a:lnTo>
                  <a:pt x="2377206" y="39090"/>
                </a:lnTo>
                <a:lnTo>
                  <a:pt x="2334633" y="22390"/>
                </a:lnTo>
                <a:lnTo>
                  <a:pt x="2290033" y="10129"/>
                </a:lnTo>
                <a:lnTo>
                  <a:pt x="2243671" y="2577"/>
                </a:lnTo>
                <a:lnTo>
                  <a:pt x="2195817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27744" y="3530344"/>
            <a:ext cx="2633980" cy="2633980"/>
          </a:xfrm>
          <a:custGeom>
            <a:avLst/>
            <a:gdLst/>
            <a:ahLst/>
            <a:cxnLst/>
            <a:rect l="l" t="t" r="r" b="b"/>
            <a:pathLst>
              <a:path w="2633979" h="2633979">
                <a:moveTo>
                  <a:pt x="0" y="438950"/>
                </a:moveTo>
                <a:lnTo>
                  <a:pt x="2575" y="391122"/>
                </a:lnTo>
                <a:lnTo>
                  <a:pt x="10124" y="344785"/>
                </a:lnTo>
                <a:lnTo>
                  <a:pt x="22377" y="300208"/>
                </a:lnTo>
                <a:lnTo>
                  <a:pt x="39069" y="257658"/>
                </a:lnTo>
                <a:lnTo>
                  <a:pt x="59929" y="217403"/>
                </a:lnTo>
                <a:lnTo>
                  <a:pt x="84692" y="179712"/>
                </a:lnTo>
                <a:lnTo>
                  <a:pt x="113088" y="144851"/>
                </a:lnTo>
                <a:lnTo>
                  <a:pt x="144851" y="113088"/>
                </a:lnTo>
                <a:lnTo>
                  <a:pt x="179712" y="84692"/>
                </a:lnTo>
                <a:lnTo>
                  <a:pt x="217403" y="59929"/>
                </a:lnTo>
                <a:lnTo>
                  <a:pt x="257658" y="39069"/>
                </a:lnTo>
                <a:lnTo>
                  <a:pt x="300208" y="22377"/>
                </a:lnTo>
                <a:lnTo>
                  <a:pt x="344785" y="10124"/>
                </a:lnTo>
                <a:lnTo>
                  <a:pt x="391122" y="2575"/>
                </a:lnTo>
                <a:lnTo>
                  <a:pt x="438950" y="0"/>
                </a:lnTo>
                <a:lnTo>
                  <a:pt x="2194701" y="0"/>
                </a:lnTo>
                <a:lnTo>
                  <a:pt x="2242529" y="2575"/>
                </a:lnTo>
                <a:lnTo>
                  <a:pt x="2288866" y="10124"/>
                </a:lnTo>
                <a:lnTo>
                  <a:pt x="2333443" y="22377"/>
                </a:lnTo>
                <a:lnTo>
                  <a:pt x="2375993" y="39069"/>
                </a:lnTo>
                <a:lnTo>
                  <a:pt x="2416248" y="59929"/>
                </a:lnTo>
                <a:lnTo>
                  <a:pt x="2453940" y="84692"/>
                </a:lnTo>
                <a:lnTo>
                  <a:pt x="2488801" y="113088"/>
                </a:lnTo>
                <a:lnTo>
                  <a:pt x="2520563" y="144851"/>
                </a:lnTo>
                <a:lnTo>
                  <a:pt x="2548960" y="179712"/>
                </a:lnTo>
                <a:lnTo>
                  <a:pt x="2573722" y="217403"/>
                </a:lnTo>
                <a:lnTo>
                  <a:pt x="2594583" y="257658"/>
                </a:lnTo>
                <a:lnTo>
                  <a:pt x="2611274" y="300208"/>
                </a:lnTo>
                <a:lnTo>
                  <a:pt x="2623527" y="344785"/>
                </a:lnTo>
                <a:lnTo>
                  <a:pt x="2631076" y="391122"/>
                </a:lnTo>
                <a:lnTo>
                  <a:pt x="2633652" y="438950"/>
                </a:lnTo>
                <a:lnTo>
                  <a:pt x="2633652" y="2194701"/>
                </a:lnTo>
                <a:lnTo>
                  <a:pt x="2631076" y="2242529"/>
                </a:lnTo>
                <a:lnTo>
                  <a:pt x="2623527" y="2288866"/>
                </a:lnTo>
                <a:lnTo>
                  <a:pt x="2611274" y="2333443"/>
                </a:lnTo>
                <a:lnTo>
                  <a:pt x="2594583" y="2375993"/>
                </a:lnTo>
                <a:lnTo>
                  <a:pt x="2573722" y="2416248"/>
                </a:lnTo>
                <a:lnTo>
                  <a:pt x="2548960" y="2453940"/>
                </a:lnTo>
                <a:lnTo>
                  <a:pt x="2520563" y="2488801"/>
                </a:lnTo>
                <a:lnTo>
                  <a:pt x="2488801" y="2520563"/>
                </a:lnTo>
                <a:lnTo>
                  <a:pt x="2453940" y="2548960"/>
                </a:lnTo>
                <a:lnTo>
                  <a:pt x="2416248" y="2573722"/>
                </a:lnTo>
                <a:lnTo>
                  <a:pt x="2375993" y="2594583"/>
                </a:lnTo>
                <a:lnTo>
                  <a:pt x="2333443" y="2611274"/>
                </a:lnTo>
                <a:lnTo>
                  <a:pt x="2288866" y="2623528"/>
                </a:lnTo>
                <a:lnTo>
                  <a:pt x="2242529" y="2631076"/>
                </a:lnTo>
                <a:lnTo>
                  <a:pt x="2194701" y="2633652"/>
                </a:lnTo>
                <a:lnTo>
                  <a:pt x="438950" y="2633652"/>
                </a:lnTo>
                <a:lnTo>
                  <a:pt x="391122" y="2631076"/>
                </a:lnTo>
                <a:lnTo>
                  <a:pt x="344785" y="2623528"/>
                </a:lnTo>
                <a:lnTo>
                  <a:pt x="300208" y="2611274"/>
                </a:lnTo>
                <a:lnTo>
                  <a:pt x="257658" y="2594583"/>
                </a:lnTo>
                <a:lnTo>
                  <a:pt x="217403" y="2573722"/>
                </a:lnTo>
                <a:lnTo>
                  <a:pt x="179712" y="2548960"/>
                </a:lnTo>
                <a:lnTo>
                  <a:pt x="144851" y="2520563"/>
                </a:lnTo>
                <a:lnTo>
                  <a:pt x="113088" y="2488801"/>
                </a:lnTo>
                <a:lnTo>
                  <a:pt x="84692" y="2453940"/>
                </a:lnTo>
                <a:lnTo>
                  <a:pt x="59929" y="2416248"/>
                </a:lnTo>
                <a:lnTo>
                  <a:pt x="39069" y="2375993"/>
                </a:lnTo>
                <a:lnTo>
                  <a:pt x="22377" y="2333443"/>
                </a:lnTo>
                <a:lnTo>
                  <a:pt x="10124" y="2288866"/>
                </a:lnTo>
                <a:lnTo>
                  <a:pt x="2575" y="2242529"/>
                </a:lnTo>
                <a:lnTo>
                  <a:pt x="0" y="2194701"/>
                </a:lnTo>
                <a:lnTo>
                  <a:pt x="0" y="438950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328373" y="3735832"/>
            <a:ext cx="2233295" cy="217170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indent="635" algn="ctr">
              <a:lnSpc>
                <a:spcPct val="91600"/>
              </a:lnSpc>
              <a:spcBef>
                <a:spcPts val="290"/>
              </a:spcBef>
            </a:pPr>
            <a:r>
              <a:rPr sz="1900" dirty="0">
                <a:solidFill>
                  <a:srgbClr val="FFFFFF"/>
                </a:solidFill>
                <a:latin typeface="Calibri"/>
                <a:cs typeface="Calibri"/>
              </a:rPr>
              <a:t>19% of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college  freshman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reported 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negative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outcomes  (embarrassment, 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bullying), 13% 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reported positive 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(improve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relationship,  confidence), 7%</a:t>
            </a:r>
            <a:r>
              <a:rPr sz="19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5" dirty="0">
                <a:solidFill>
                  <a:srgbClr val="FFFFFF"/>
                </a:solidFill>
                <a:latin typeface="Calibri"/>
                <a:cs typeface="Calibri"/>
              </a:rPr>
              <a:t>mixed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54296" y="0"/>
            <a:ext cx="142240" cy="6858000"/>
          </a:xfrm>
          <a:custGeom>
            <a:avLst/>
            <a:gdLst/>
            <a:ahLst/>
            <a:cxnLst/>
            <a:rect l="l" t="t" r="r" b="b"/>
            <a:pathLst>
              <a:path w="142239" h="6858000">
                <a:moveTo>
                  <a:pt x="0" y="6858000"/>
                </a:moveTo>
                <a:lnTo>
                  <a:pt x="142074" y="6858000"/>
                </a:lnTo>
                <a:lnTo>
                  <a:pt x="14207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0"/>
            <a:ext cx="4654550" cy="6858000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0">
              <a:latin typeface="Times New Roman"/>
              <a:cs typeface="Times New Roman"/>
            </a:endParaRPr>
          </a:p>
          <a:p>
            <a:pPr marL="929640" marR="1762760">
              <a:lnSpc>
                <a:spcPts val="4800"/>
              </a:lnSpc>
              <a:tabLst>
                <a:tab pos="2278380" algn="l"/>
              </a:tabLst>
            </a:pPr>
            <a:r>
              <a:rPr sz="4400" b="0" dirty="0">
                <a:solidFill>
                  <a:srgbClr val="FFFFFF"/>
                </a:solidFill>
                <a:latin typeface="Footlight MT Light"/>
                <a:cs typeface="Footlight MT Light"/>
              </a:rPr>
              <a:t>H</a:t>
            </a:r>
            <a:r>
              <a:rPr sz="4400" b="0" spc="-5" dirty="0">
                <a:solidFill>
                  <a:srgbClr val="FFFFFF"/>
                </a:solidFill>
                <a:latin typeface="Footlight MT Light"/>
                <a:cs typeface="Footlight MT Light"/>
              </a:rPr>
              <a:t>oo</a:t>
            </a:r>
            <a:r>
              <a:rPr sz="4400" b="0" dirty="0">
                <a:solidFill>
                  <a:srgbClr val="FFFFFF"/>
                </a:solidFill>
                <a:latin typeface="Footlight MT Light"/>
                <a:cs typeface="Footlight MT Light"/>
              </a:rPr>
              <a:t>k	</a:t>
            </a:r>
            <a:r>
              <a:rPr sz="4400" b="0" spc="-5" dirty="0">
                <a:solidFill>
                  <a:srgbClr val="FFFFFF"/>
                </a:solidFill>
                <a:latin typeface="Footlight MT Light"/>
                <a:cs typeface="Footlight MT Light"/>
              </a:rPr>
              <a:t>u</a:t>
            </a:r>
            <a:r>
              <a:rPr sz="4400" b="0" dirty="0">
                <a:solidFill>
                  <a:srgbClr val="FFFFFF"/>
                </a:solidFill>
                <a:latin typeface="Footlight MT Light"/>
                <a:cs typeface="Footlight MT Light"/>
              </a:rPr>
              <a:t>p  apps</a:t>
            </a:r>
            <a:endParaRPr sz="4400">
              <a:latin typeface="Footlight MT Light"/>
              <a:cs typeface="Footlight MT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11994" y="659142"/>
            <a:ext cx="6774180" cy="1210310"/>
          </a:xfrm>
          <a:custGeom>
            <a:avLst/>
            <a:gdLst/>
            <a:ahLst/>
            <a:cxnLst/>
            <a:rect l="l" t="t" r="r" b="b"/>
            <a:pathLst>
              <a:path w="6774180" h="1210310">
                <a:moveTo>
                  <a:pt x="6571970" y="0"/>
                </a:moveTo>
                <a:lnTo>
                  <a:pt x="201625" y="0"/>
                </a:lnTo>
                <a:lnTo>
                  <a:pt x="155394" y="5325"/>
                </a:lnTo>
                <a:lnTo>
                  <a:pt x="112955" y="20496"/>
                </a:lnTo>
                <a:lnTo>
                  <a:pt x="75519" y="44300"/>
                </a:lnTo>
                <a:lnTo>
                  <a:pt x="44295" y="75527"/>
                </a:lnTo>
                <a:lnTo>
                  <a:pt x="20493" y="112966"/>
                </a:lnTo>
                <a:lnTo>
                  <a:pt x="5325" y="155406"/>
                </a:lnTo>
                <a:lnTo>
                  <a:pt x="0" y="201637"/>
                </a:lnTo>
                <a:lnTo>
                  <a:pt x="0" y="1008151"/>
                </a:lnTo>
                <a:lnTo>
                  <a:pt x="5325" y="1054386"/>
                </a:lnTo>
                <a:lnTo>
                  <a:pt x="20493" y="1096828"/>
                </a:lnTo>
                <a:lnTo>
                  <a:pt x="44295" y="1134267"/>
                </a:lnTo>
                <a:lnTo>
                  <a:pt x="75519" y="1165493"/>
                </a:lnTo>
                <a:lnTo>
                  <a:pt x="112955" y="1189295"/>
                </a:lnTo>
                <a:lnTo>
                  <a:pt x="155394" y="1204464"/>
                </a:lnTo>
                <a:lnTo>
                  <a:pt x="201625" y="1209789"/>
                </a:lnTo>
                <a:lnTo>
                  <a:pt x="6571970" y="1209789"/>
                </a:lnTo>
                <a:lnTo>
                  <a:pt x="6618205" y="1204464"/>
                </a:lnTo>
                <a:lnTo>
                  <a:pt x="6660647" y="1189295"/>
                </a:lnTo>
                <a:lnTo>
                  <a:pt x="6698086" y="1165493"/>
                </a:lnTo>
                <a:lnTo>
                  <a:pt x="6729312" y="1134267"/>
                </a:lnTo>
                <a:lnTo>
                  <a:pt x="6753114" y="1096828"/>
                </a:lnTo>
                <a:lnTo>
                  <a:pt x="6768283" y="1054386"/>
                </a:lnTo>
                <a:lnTo>
                  <a:pt x="6773608" y="1008151"/>
                </a:lnTo>
                <a:lnTo>
                  <a:pt x="6773608" y="201637"/>
                </a:lnTo>
                <a:lnTo>
                  <a:pt x="6768283" y="155406"/>
                </a:lnTo>
                <a:lnTo>
                  <a:pt x="6753114" y="112966"/>
                </a:lnTo>
                <a:lnTo>
                  <a:pt x="6729312" y="75527"/>
                </a:lnTo>
                <a:lnTo>
                  <a:pt x="6698086" y="44300"/>
                </a:lnTo>
                <a:lnTo>
                  <a:pt x="6660647" y="20496"/>
                </a:lnTo>
                <a:lnTo>
                  <a:pt x="6618205" y="5325"/>
                </a:lnTo>
                <a:lnTo>
                  <a:pt x="6571970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2170" y="741171"/>
            <a:ext cx="6433820" cy="9829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2800"/>
              </a:lnSpc>
              <a:spcBef>
                <a:spcPts val="290"/>
              </a:spcBef>
            </a:pPr>
            <a:r>
              <a:rPr sz="2200" b="0" spc="-5" dirty="0">
                <a:latin typeface="Calibri"/>
                <a:cs typeface="Calibri"/>
              </a:rPr>
              <a:t>The number of </a:t>
            </a:r>
            <a:r>
              <a:rPr sz="2200" b="0" spc="-10" dirty="0">
                <a:latin typeface="Calibri"/>
                <a:cs typeface="Calibri"/>
              </a:rPr>
              <a:t>young </a:t>
            </a:r>
            <a:r>
              <a:rPr sz="2200" b="0" dirty="0">
                <a:latin typeface="Calibri"/>
                <a:cs typeface="Calibri"/>
              </a:rPr>
              <a:t>adults </a:t>
            </a:r>
            <a:r>
              <a:rPr sz="2200" b="0" spc="-10" dirty="0">
                <a:latin typeface="Calibri"/>
                <a:cs typeface="Calibri"/>
              </a:rPr>
              <a:t>(age </a:t>
            </a:r>
            <a:r>
              <a:rPr sz="2200" b="0" spc="-5" dirty="0">
                <a:latin typeface="Calibri"/>
                <a:cs typeface="Calibri"/>
              </a:rPr>
              <a:t>18-24) who use mobile  dating apps has </a:t>
            </a:r>
            <a:r>
              <a:rPr sz="2200" b="0" spc="-10" dirty="0">
                <a:latin typeface="Calibri"/>
                <a:cs typeface="Calibri"/>
              </a:rPr>
              <a:t>increased dramatically </a:t>
            </a:r>
            <a:r>
              <a:rPr sz="2200" b="0" spc="-15" dirty="0">
                <a:latin typeface="Calibri"/>
                <a:cs typeface="Calibri"/>
              </a:rPr>
              <a:t>from </a:t>
            </a:r>
            <a:r>
              <a:rPr sz="2200" b="0" dirty="0">
                <a:latin typeface="Calibri"/>
                <a:cs typeface="Calibri"/>
              </a:rPr>
              <a:t>5% </a:t>
            </a:r>
            <a:r>
              <a:rPr sz="2200" b="0" spc="-5" dirty="0">
                <a:latin typeface="Calibri"/>
                <a:cs typeface="Calibri"/>
              </a:rPr>
              <a:t>in </a:t>
            </a:r>
            <a:r>
              <a:rPr sz="2200" b="0" dirty="0">
                <a:latin typeface="Calibri"/>
                <a:cs typeface="Calibri"/>
              </a:rPr>
              <a:t>2013  </a:t>
            </a:r>
            <a:r>
              <a:rPr sz="2200" b="0" spc="-15" dirty="0">
                <a:latin typeface="Calibri"/>
                <a:cs typeface="Calibri"/>
              </a:rPr>
              <a:t>to </a:t>
            </a:r>
            <a:r>
              <a:rPr sz="2200" b="0" dirty="0">
                <a:latin typeface="Calibri"/>
                <a:cs typeface="Calibri"/>
              </a:rPr>
              <a:t>22% </a:t>
            </a:r>
            <a:r>
              <a:rPr sz="2200" b="0" spc="-5" dirty="0">
                <a:latin typeface="Calibri"/>
                <a:cs typeface="Calibri"/>
              </a:rPr>
              <a:t>in </a:t>
            </a:r>
            <a:r>
              <a:rPr sz="2200" b="0" dirty="0">
                <a:latin typeface="Calibri"/>
                <a:cs typeface="Calibri"/>
              </a:rPr>
              <a:t>2015 </a:t>
            </a:r>
            <a:r>
              <a:rPr sz="2200" b="0" spc="-5" dirty="0">
                <a:latin typeface="Calibri"/>
                <a:cs typeface="Calibri"/>
              </a:rPr>
              <a:t>(Smith, </a:t>
            </a:r>
            <a:r>
              <a:rPr sz="2200" b="0" dirty="0">
                <a:latin typeface="Calibri"/>
                <a:cs typeface="Calibri"/>
              </a:rPr>
              <a:t>2016).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11994" y="1932294"/>
            <a:ext cx="6774180" cy="1210310"/>
          </a:xfrm>
          <a:custGeom>
            <a:avLst/>
            <a:gdLst/>
            <a:ahLst/>
            <a:cxnLst/>
            <a:rect l="l" t="t" r="r" b="b"/>
            <a:pathLst>
              <a:path w="6774180" h="1210310">
                <a:moveTo>
                  <a:pt x="6571970" y="0"/>
                </a:moveTo>
                <a:lnTo>
                  <a:pt x="201625" y="0"/>
                </a:lnTo>
                <a:lnTo>
                  <a:pt x="155394" y="5325"/>
                </a:lnTo>
                <a:lnTo>
                  <a:pt x="112955" y="20493"/>
                </a:lnTo>
                <a:lnTo>
                  <a:pt x="75519" y="44295"/>
                </a:lnTo>
                <a:lnTo>
                  <a:pt x="44295" y="75519"/>
                </a:lnTo>
                <a:lnTo>
                  <a:pt x="20493" y="112955"/>
                </a:lnTo>
                <a:lnTo>
                  <a:pt x="5325" y="155394"/>
                </a:lnTo>
                <a:lnTo>
                  <a:pt x="0" y="201625"/>
                </a:lnTo>
                <a:lnTo>
                  <a:pt x="0" y="1008138"/>
                </a:lnTo>
                <a:lnTo>
                  <a:pt x="5325" y="1054373"/>
                </a:lnTo>
                <a:lnTo>
                  <a:pt x="20493" y="1096816"/>
                </a:lnTo>
                <a:lnTo>
                  <a:pt x="44295" y="1134254"/>
                </a:lnTo>
                <a:lnTo>
                  <a:pt x="75519" y="1165480"/>
                </a:lnTo>
                <a:lnTo>
                  <a:pt x="112955" y="1189282"/>
                </a:lnTo>
                <a:lnTo>
                  <a:pt x="155394" y="1204451"/>
                </a:lnTo>
                <a:lnTo>
                  <a:pt x="201625" y="1209776"/>
                </a:lnTo>
                <a:lnTo>
                  <a:pt x="6571970" y="1209776"/>
                </a:lnTo>
                <a:lnTo>
                  <a:pt x="6618205" y="1204451"/>
                </a:lnTo>
                <a:lnTo>
                  <a:pt x="6660647" y="1189282"/>
                </a:lnTo>
                <a:lnTo>
                  <a:pt x="6698086" y="1165480"/>
                </a:lnTo>
                <a:lnTo>
                  <a:pt x="6729312" y="1134254"/>
                </a:lnTo>
                <a:lnTo>
                  <a:pt x="6753114" y="1096816"/>
                </a:lnTo>
                <a:lnTo>
                  <a:pt x="6768283" y="1054373"/>
                </a:lnTo>
                <a:lnTo>
                  <a:pt x="6773608" y="1008138"/>
                </a:lnTo>
                <a:lnTo>
                  <a:pt x="6773608" y="201625"/>
                </a:lnTo>
                <a:lnTo>
                  <a:pt x="6768283" y="155394"/>
                </a:lnTo>
                <a:lnTo>
                  <a:pt x="6753114" y="112955"/>
                </a:lnTo>
                <a:lnTo>
                  <a:pt x="6729312" y="75519"/>
                </a:lnTo>
                <a:lnTo>
                  <a:pt x="6698086" y="44295"/>
                </a:lnTo>
                <a:lnTo>
                  <a:pt x="6660647" y="20493"/>
                </a:lnTo>
                <a:lnTo>
                  <a:pt x="6618205" y="5325"/>
                </a:lnTo>
                <a:lnTo>
                  <a:pt x="6571970" y="0"/>
                </a:lnTo>
                <a:close/>
              </a:path>
            </a:pathLst>
          </a:custGeom>
          <a:solidFill>
            <a:srgbClr val="43C5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142170" y="2167635"/>
            <a:ext cx="5735320" cy="6661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Little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is known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about the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prevalence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of use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among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minors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11994" y="4963675"/>
            <a:ext cx="6774180" cy="1210310"/>
          </a:xfrm>
          <a:custGeom>
            <a:avLst/>
            <a:gdLst/>
            <a:ahLst/>
            <a:cxnLst/>
            <a:rect l="l" t="t" r="r" b="b"/>
            <a:pathLst>
              <a:path w="6774180" h="1210310">
                <a:moveTo>
                  <a:pt x="6571970" y="0"/>
                </a:moveTo>
                <a:lnTo>
                  <a:pt x="201625" y="0"/>
                </a:lnTo>
                <a:lnTo>
                  <a:pt x="155394" y="5325"/>
                </a:lnTo>
                <a:lnTo>
                  <a:pt x="112955" y="20493"/>
                </a:lnTo>
                <a:lnTo>
                  <a:pt x="75519" y="44295"/>
                </a:lnTo>
                <a:lnTo>
                  <a:pt x="44295" y="75519"/>
                </a:lnTo>
                <a:lnTo>
                  <a:pt x="20493" y="112955"/>
                </a:lnTo>
                <a:lnTo>
                  <a:pt x="5325" y="155394"/>
                </a:lnTo>
                <a:lnTo>
                  <a:pt x="0" y="201625"/>
                </a:lnTo>
                <a:lnTo>
                  <a:pt x="0" y="1008138"/>
                </a:lnTo>
                <a:lnTo>
                  <a:pt x="5325" y="1054373"/>
                </a:lnTo>
                <a:lnTo>
                  <a:pt x="20493" y="1096816"/>
                </a:lnTo>
                <a:lnTo>
                  <a:pt x="44295" y="1134254"/>
                </a:lnTo>
                <a:lnTo>
                  <a:pt x="75519" y="1165480"/>
                </a:lnTo>
                <a:lnTo>
                  <a:pt x="112955" y="1189282"/>
                </a:lnTo>
                <a:lnTo>
                  <a:pt x="155394" y="1204451"/>
                </a:lnTo>
                <a:lnTo>
                  <a:pt x="201625" y="1209776"/>
                </a:lnTo>
                <a:lnTo>
                  <a:pt x="6571970" y="1209776"/>
                </a:lnTo>
                <a:lnTo>
                  <a:pt x="6618205" y="1204451"/>
                </a:lnTo>
                <a:lnTo>
                  <a:pt x="6660647" y="1189282"/>
                </a:lnTo>
                <a:lnTo>
                  <a:pt x="6698086" y="1165480"/>
                </a:lnTo>
                <a:lnTo>
                  <a:pt x="6729312" y="1134254"/>
                </a:lnTo>
                <a:lnTo>
                  <a:pt x="6753114" y="1096816"/>
                </a:lnTo>
                <a:lnTo>
                  <a:pt x="6768283" y="1054373"/>
                </a:lnTo>
                <a:lnTo>
                  <a:pt x="6773608" y="1008138"/>
                </a:lnTo>
                <a:lnTo>
                  <a:pt x="6773608" y="201625"/>
                </a:lnTo>
                <a:lnTo>
                  <a:pt x="6768283" y="155394"/>
                </a:lnTo>
                <a:lnTo>
                  <a:pt x="6753114" y="112955"/>
                </a:lnTo>
                <a:lnTo>
                  <a:pt x="6729312" y="75519"/>
                </a:lnTo>
                <a:lnTo>
                  <a:pt x="6698086" y="44295"/>
                </a:lnTo>
                <a:lnTo>
                  <a:pt x="6660647" y="20493"/>
                </a:lnTo>
                <a:lnTo>
                  <a:pt x="6618205" y="5325"/>
                </a:lnTo>
                <a:lnTo>
                  <a:pt x="6571970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42170" y="3118103"/>
            <a:ext cx="6501765" cy="290957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55904" marR="114300" indent="-171450">
              <a:lnSpc>
                <a:spcPts val="1920"/>
              </a:lnSpc>
              <a:spcBef>
                <a:spcPts val="260"/>
              </a:spcBef>
              <a:buChar char="•"/>
              <a:tabLst>
                <a:tab pos="256540" algn="l"/>
              </a:tabLst>
            </a:pPr>
            <a:r>
              <a:rPr sz="1700" spc="-5" dirty="0">
                <a:latin typeface="Calibri"/>
                <a:cs typeface="Calibri"/>
              </a:rPr>
              <a:t>Tinder </a:t>
            </a:r>
            <a:r>
              <a:rPr sz="1700" spc="-10" dirty="0">
                <a:latin typeface="Calibri"/>
                <a:cs typeface="Calibri"/>
              </a:rPr>
              <a:t>reported </a:t>
            </a:r>
            <a:r>
              <a:rPr sz="1700" spc="-5" dirty="0">
                <a:latin typeface="Calibri"/>
                <a:cs typeface="Calibri"/>
              </a:rPr>
              <a:t>in </a:t>
            </a:r>
            <a:r>
              <a:rPr sz="1700" dirty="0">
                <a:latin typeface="Calibri"/>
                <a:cs typeface="Calibri"/>
              </a:rPr>
              <a:t>2016 </a:t>
            </a:r>
            <a:r>
              <a:rPr sz="1700" spc="-5" dirty="0">
                <a:latin typeface="Calibri"/>
                <a:cs typeface="Calibri"/>
              </a:rPr>
              <a:t>that </a:t>
            </a:r>
            <a:r>
              <a:rPr sz="1700" dirty="0">
                <a:latin typeface="Calibri"/>
                <a:cs typeface="Calibri"/>
              </a:rPr>
              <a:t>7% </a:t>
            </a:r>
            <a:r>
              <a:rPr sz="1700" spc="-5" dirty="0">
                <a:latin typeface="Calibri"/>
                <a:cs typeface="Calibri"/>
              </a:rPr>
              <a:t>of its </a:t>
            </a:r>
            <a:r>
              <a:rPr sz="1700" spc="-10" dirty="0">
                <a:latin typeface="Calibri"/>
                <a:cs typeface="Calibri"/>
              </a:rPr>
              <a:t>users </a:t>
            </a:r>
            <a:r>
              <a:rPr sz="1700" spc="-15" dirty="0">
                <a:latin typeface="Calibri"/>
                <a:cs typeface="Calibri"/>
              </a:rPr>
              <a:t>were </a:t>
            </a:r>
            <a:r>
              <a:rPr sz="1700" spc="-10" dirty="0">
                <a:latin typeface="Calibri"/>
                <a:cs typeface="Calibri"/>
              </a:rPr>
              <a:t>between </a:t>
            </a:r>
            <a:r>
              <a:rPr sz="1700" dirty="0">
                <a:latin typeface="Calibri"/>
                <a:cs typeface="Calibri"/>
              </a:rPr>
              <a:t>the </a:t>
            </a:r>
            <a:r>
              <a:rPr sz="1700" spc="-5" dirty="0">
                <a:latin typeface="Calibri"/>
                <a:cs typeface="Calibri"/>
              </a:rPr>
              <a:t>ages of  </a:t>
            </a:r>
            <a:r>
              <a:rPr sz="1700" dirty="0">
                <a:latin typeface="Calibri"/>
                <a:cs typeface="Calibri"/>
              </a:rPr>
              <a:t>13 </a:t>
            </a:r>
            <a:r>
              <a:rPr sz="1700" spc="-5" dirty="0">
                <a:latin typeface="Calibri"/>
                <a:cs typeface="Calibri"/>
              </a:rPr>
              <a:t>and</a:t>
            </a:r>
            <a:r>
              <a:rPr sz="1700" spc="-10" dirty="0">
                <a:latin typeface="Calibri"/>
                <a:cs typeface="Calibri"/>
              </a:rPr>
              <a:t> </a:t>
            </a:r>
            <a:r>
              <a:rPr sz="1700" spc="-5" dirty="0">
                <a:latin typeface="Calibri"/>
                <a:cs typeface="Calibri"/>
              </a:rPr>
              <a:t>17.</a:t>
            </a:r>
            <a:endParaRPr sz="1700">
              <a:latin typeface="Calibri"/>
              <a:cs typeface="Calibri"/>
            </a:endParaRPr>
          </a:p>
          <a:p>
            <a:pPr marL="255904" marR="31115" indent="-171450">
              <a:lnSpc>
                <a:spcPts val="1800"/>
              </a:lnSpc>
              <a:spcBef>
                <a:spcPts val="459"/>
              </a:spcBef>
              <a:buChar char="•"/>
              <a:tabLst>
                <a:tab pos="256540" algn="l"/>
              </a:tabLst>
            </a:pPr>
            <a:r>
              <a:rPr sz="1700" spc="-5" dirty="0">
                <a:latin typeface="Calibri"/>
                <a:cs typeface="Calibri"/>
              </a:rPr>
              <a:t>These findings </a:t>
            </a:r>
            <a:r>
              <a:rPr sz="1700" spc="-10" dirty="0">
                <a:latin typeface="Calibri"/>
                <a:cs typeface="Calibri"/>
              </a:rPr>
              <a:t>prompted </a:t>
            </a:r>
            <a:r>
              <a:rPr sz="1700" spc="-5" dirty="0">
                <a:latin typeface="Calibri"/>
                <a:cs typeface="Calibri"/>
              </a:rPr>
              <a:t>Tinder </a:t>
            </a:r>
            <a:r>
              <a:rPr sz="1700" spc="-10" dirty="0">
                <a:latin typeface="Calibri"/>
                <a:cs typeface="Calibri"/>
              </a:rPr>
              <a:t>to institute </a:t>
            </a:r>
            <a:r>
              <a:rPr sz="1700" dirty="0">
                <a:latin typeface="Calibri"/>
                <a:cs typeface="Calibri"/>
              </a:rPr>
              <a:t>a </a:t>
            </a:r>
            <a:r>
              <a:rPr sz="1700" spc="-5" dirty="0">
                <a:latin typeface="Calibri"/>
                <a:cs typeface="Calibri"/>
              </a:rPr>
              <a:t>policy change </a:t>
            </a:r>
            <a:r>
              <a:rPr sz="1700" spc="-10" dirty="0">
                <a:latin typeface="Calibri"/>
                <a:cs typeface="Calibri"/>
              </a:rPr>
              <a:t>prohibiting  </a:t>
            </a:r>
            <a:r>
              <a:rPr sz="1700" spc="-5" dirty="0">
                <a:latin typeface="Calibri"/>
                <a:cs typeface="Calibri"/>
              </a:rPr>
              <a:t>minors </a:t>
            </a:r>
            <a:r>
              <a:rPr sz="1700" spc="-10" dirty="0">
                <a:latin typeface="Calibri"/>
                <a:cs typeface="Calibri"/>
              </a:rPr>
              <a:t>from </a:t>
            </a:r>
            <a:r>
              <a:rPr sz="1700" spc="-5" dirty="0">
                <a:latin typeface="Calibri"/>
                <a:cs typeface="Calibri"/>
              </a:rPr>
              <a:t>using </a:t>
            </a:r>
            <a:r>
              <a:rPr sz="1700" dirty="0">
                <a:latin typeface="Calibri"/>
                <a:cs typeface="Calibri"/>
              </a:rPr>
              <a:t>the app </a:t>
            </a:r>
            <a:r>
              <a:rPr sz="1700" spc="-30" dirty="0">
                <a:latin typeface="Calibri"/>
                <a:cs typeface="Calibri"/>
              </a:rPr>
              <a:t>(Farber,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2016).</a:t>
            </a:r>
            <a:endParaRPr sz="1700">
              <a:latin typeface="Calibri"/>
              <a:cs typeface="Calibri"/>
            </a:endParaRPr>
          </a:p>
          <a:p>
            <a:pPr marL="255904" marR="483234" indent="-171450">
              <a:lnSpc>
                <a:spcPct val="90600"/>
              </a:lnSpc>
              <a:spcBef>
                <a:spcPts val="434"/>
              </a:spcBef>
              <a:buChar char="•"/>
              <a:tabLst>
                <a:tab pos="256540" algn="l"/>
              </a:tabLst>
            </a:pPr>
            <a:r>
              <a:rPr sz="1700" dirty="0">
                <a:latin typeface="Calibri"/>
                <a:cs typeface="Calibri"/>
              </a:rPr>
              <a:t>While </a:t>
            </a:r>
            <a:r>
              <a:rPr sz="1700" spc="-5" dirty="0">
                <a:latin typeface="Calibri"/>
                <a:cs typeface="Calibri"/>
              </a:rPr>
              <a:t>most dating apps </a:t>
            </a:r>
            <a:r>
              <a:rPr sz="1700" spc="-10" dirty="0">
                <a:latin typeface="Calibri"/>
                <a:cs typeface="Calibri"/>
              </a:rPr>
              <a:t>are restricted to </a:t>
            </a:r>
            <a:r>
              <a:rPr sz="1700" dirty="0">
                <a:latin typeface="Calibri"/>
                <a:cs typeface="Calibri"/>
              </a:rPr>
              <a:t>those </a:t>
            </a:r>
            <a:r>
              <a:rPr sz="1700" spc="-10" dirty="0">
                <a:latin typeface="Calibri"/>
                <a:cs typeface="Calibri"/>
              </a:rPr>
              <a:t>over </a:t>
            </a:r>
            <a:r>
              <a:rPr sz="1700" dirty="0">
                <a:latin typeface="Calibri"/>
                <a:cs typeface="Calibri"/>
              </a:rPr>
              <a:t>the </a:t>
            </a:r>
            <a:r>
              <a:rPr sz="1700" spc="-5" dirty="0">
                <a:latin typeface="Calibri"/>
                <a:cs typeface="Calibri"/>
              </a:rPr>
              <a:t>age of </a:t>
            </a:r>
            <a:r>
              <a:rPr sz="1700" dirty="0">
                <a:latin typeface="Calibri"/>
                <a:cs typeface="Calibri"/>
              </a:rPr>
              <a:t>17</a:t>
            </a:r>
            <a:r>
              <a:rPr sz="1700" b="1" dirty="0">
                <a:latin typeface="Calibri"/>
                <a:cs typeface="Calibri"/>
              </a:rPr>
              <a:t>,  </a:t>
            </a:r>
            <a:r>
              <a:rPr sz="1700" spc="-10" dirty="0">
                <a:latin typeface="Calibri"/>
                <a:cs typeface="Calibri"/>
              </a:rPr>
              <a:t>processes </a:t>
            </a:r>
            <a:r>
              <a:rPr sz="1700" spc="-15" dirty="0">
                <a:latin typeface="Calibri"/>
                <a:cs typeface="Calibri"/>
              </a:rPr>
              <a:t>for </a:t>
            </a:r>
            <a:r>
              <a:rPr sz="1700" spc="-5" dirty="0">
                <a:latin typeface="Calibri"/>
                <a:cs typeface="Calibri"/>
              </a:rPr>
              <a:t>verifying age </a:t>
            </a:r>
            <a:r>
              <a:rPr sz="1700" spc="-10" dirty="0">
                <a:latin typeface="Calibri"/>
                <a:cs typeface="Calibri"/>
              </a:rPr>
              <a:t>are limited </a:t>
            </a:r>
            <a:r>
              <a:rPr sz="1700" dirty="0">
                <a:latin typeface="Calibri"/>
                <a:cs typeface="Calibri"/>
              </a:rPr>
              <a:t>and </a:t>
            </a:r>
            <a:r>
              <a:rPr sz="1700" spc="-5" dirty="0">
                <a:latin typeface="Calibri"/>
                <a:cs typeface="Calibri"/>
              </a:rPr>
              <a:t>easily </a:t>
            </a:r>
            <a:r>
              <a:rPr sz="1700" spc="-15" dirty="0">
                <a:latin typeface="Calibri"/>
                <a:cs typeface="Calibri"/>
              </a:rPr>
              <a:t>circumvented </a:t>
            </a:r>
            <a:r>
              <a:rPr sz="1700" spc="-5" dirty="0">
                <a:latin typeface="Calibri"/>
                <a:cs typeface="Calibri"/>
              </a:rPr>
              <a:t>if  </a:t>
            </a:r>
            <a:r>
              <a:rPr sz="1700" spc="-10" dirty="0">
                <a:latin typeface="Calibri"/>
                <a:cs typeface="Calibri"/>
              </a:rPr>
              <a:t>desired.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92800"/>
              </a:lnSpc>
              <a:spcBef>
                <a:spcPts val="1320"/>
              </a:spcBef>
            </a:pP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Like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online dating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websites,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dating apps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potential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foster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some sense of connection, particularly 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individuals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feel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marginalized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live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in big</a:t>
            </a:r>
            <a:r>
              <a:rPr sz="2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cities.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27492" y="501396"/>
            <a:ext cx="9023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95" dirty="0">
                <a:solidFill>
                  <a:srgbClr val="FFFFFF"/>
                </a:solidFill>
                <a:latin typeface="Papyrus"/>
                <a:cs typeface="Papyrus"/>
              </a:rPr>
              <a:t>P</a:t>
            </a:r>
            <a:r>
              <a:rPr sz="4400" spc="35" dirty="0">
                <a:solidFill>
                  <a:srgbClr val="FFFFFF"/>
                </a:solidFill>
                <a:latin typeface="Papyrus"/>
                <a:cs typeface="Papyrus"/>
              </a:rPr>
              <a:t>o</a:t>
            </a:r>
            <a:r>
              <a:rPr sz="4400" spc="90" dirty="0">
                <a:solidFill>
                  <a:srgbClr val="FFFFFF"/>
                </a:solidFill>
                <a:latin typeface="Papyrus"/>
                <a:cs typeface="Papyrus"/>
              </a:rPr>
              <a:t>l</a:t>
            </a:r>
            <a:r>
              <a:rPr sz="4400" spc="85" dirty="0">
                <a:solidFill>
                  <a:srgbClr val="FFFFFF"/>
                </a:solidFill>
                <a:latin typeface="Papyrus"/>
                <a:cs typeface="Papyrus"/>
              </a:rPr>
              <a:t>l</a:t>
            </a:r>
            <a:endParaRPr sz="4400">
              <a:latin typeface="Papyrus"/>
              <a:cs typeface="Papyru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650" y="2022475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B641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73300" y="2066544"/>
            <a:ext cx="7572375" cy="153733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 marR="5080">
              <a:lnSpc>
                <a:spcPct val="91700"/>
              </a:lnSpc>
              <a:spcBef>
                <a:spcPts val="445"/>
              </a:spcBef>
            </a:pPr>
            <a:r>
              <a:rPr sz="3500" dirty="0">
                <a:solidFill>
                  <a:srgbClr val="FFFFFF"/>
                </a:solidFill>
                <a:latin typeface="Calibri"/>
                <a:cs typeface="Calibri"/>
              </a:rPr>
              <a:t>If </a:t>
            </a:r>
            <a:r>
              <a:rPr sz="3500" spc="-2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3500" spc="-25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3500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500" spc="-5" dirty="0">
                <a:solidFill>
                  <a:srgbClr val="FFFFFF"/>
                </a:solidFill>
                <a:latin typeface="Calibri"/>
                <a:cs typeface="Calibri"/>
              </a:rPr>
              <a:t>describe </a:t>
            </a:r>
            <a:r>
              <a:rPr sz="3500" spc="-15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3500" spc="-10" dirty="0">
                <a:solidFill>
                  <a:srgbClr val="FFFFFF"/>
                </a:solidFill>
                <a:latin typeface="Calibri"/>
                <a:cs typeface="Calibri"/>
              </a:rPr>
              <a:t>current/most  </a:t>
            </a:r>
            <a:r>
              <a:rPr sz="3500" spc="-15" dirty="0">
                <a:solidFill>
                  <a:srgbClr val="FFFFFF"/>
                </a:solidFill>
                <a:latin typeface="Calibri"/>
                <a:cs typeface="Calibri"/>
              </a:rPr>
              <a:t>recent lover </a:t>
            </a:r>
            <a:r>
              <a:rPr sz="3500" dirty="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sz="3500" spc="-5" dirty="0">
                <a:solidFill>
                  <a:srgbClr val="FFFFFF"/>
                </a:solidFill>
                <a:latin typeface="Calibri"/>
                <a:cs typeface="Calibri"/>
              </a:rPr>
              <a:t>piece of fruit, </a:t>
            </a:r>
            <a:r>
              <a:rPr sz="3500" spc="-10" dirty="0">
                <a:solidFill>
                  <a:srgbClr val="FFFFFF"/>
                </a:solidFill>
                <a:latin typeface="Calibri"/>
                <a:cs typeface="Calibri"/>
              </a:rPr>
              <a:t>what </a:t>
            </a:r>
            <a:r>
              <a:rPr sz="3500" dirty="0">
                <a:solidFill>
                  <a:srgbClr val="FFFFFF"/>
                </a:solidFill>
                <a:latin typeface="Calibri"/>
                <a:cs typeface="Calibri"/>
              </a:rPr>
              <a:t>kind  </a:t>
            </a:r>
            <a:r>
              <a:rPr sz="3500" spc="-5" dirty="0">
                <a:solidFill>
                  <a:srgbClr val="FFFFFF"/>
                </a:solidFill>
                <a:latin typeface="Calibri"/>
                <a:cs typeface="Calibri"/>
              </a:rPr>
              <a:t>of fruit </a:t>
            </a:r>
            <a:r>
              <a:rPr sz="3500" spc="-10" dirty="0">
                <a:solidFill>
                  <a:srgbClr val="FFFFFF"/>
                </a:solidFill>
                <a:latin typeface="Calibri"/>
                <a:cs typeface="Calibri"/>
              </a:rPr>
              <a:t>would she/he/they</a:t>
            </a:r>
            <a:r>
              <a:rPr sz="3500" spc="-5" dirty="0">
                <a:solidFill>
                  <a:srgbClr val="FFFFFF"/>
                </a:solidFill>
                <a:latin typeface="Calibri"/>
                <a:cs typeface="Calibri"/>
              </a:rPr>
              <a:t> be?</a:t>
            </a:r>
            <a:endParaRPr sz="35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2650" y="4099718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DB9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2812" y="1526540"/>
            <a:ext cx="988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Hot or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72889" y="2486659"/>
            <a:ext cx="2493645" cy="114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KIK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Times New Roman"/>
              <a:cs typeface="Times New Roman"/>
            </a:endParaRPr>
          </a:p>
          <a:p>
            <a:pPr marL="1620520">
              <a:lnSpc>
                <a:spcPct val="100000"/>
              </a:lnSpc>
              <a:spcBef>
                <a:spcPts val="195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Meet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5812" y="4379467"/>
            <a:ext cx="624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Tinder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21753" y="2197023"/>
            <a:ext cx="739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Bumble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92743" y="5391251"/>
            <a:ext cx="543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15183" y="4669535"/>
            <a:ext cx="1328928" cy="1328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87968" y="2846832"/>
            <a:ext cx="1115568" cy="1115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28800" y="164592"/>
            <a:ext cx="1554479" cy="1557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60192" y="1505711"/>
            <a:ext cx="1149095" cy="1146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2335" y="2359151"/>
            <a:ext cx="1185672" cy="1185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80888" y="3325367"/>
            <a:ext cx="1365504" cy="1362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479535" y="5382767"/>
            <a:ext cx="1231392" cy="12313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01840" y="4450079"/>
            <a:ext cx="1106424" cy="1106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79448" y="3310128"/>
            <a:ext cx="2535936" cy="10393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808903" y="471932"/>
            <a:ext cx="818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0" dirty="0">
                <a:latin typeface="Calibri"/>
                <a:cs typeface="Calibri"/>
              </a:rPr>
              <a:t>B</a:t>
            </a:r>
            <a:r>
              <a:rPr sz="2400" b="0" dirty="0">
                <a:latin typeface="Calibri"/>
                <a:cs typeface="Calibri"/>
              </a:rPr>
              <a:t>ad</a:t>
            </a:r>
            <a:r>
              <a:rPr sz="2400" b="0" spc="-5" dirty="0">
                <a:latin typeface="Calibri"/>
                <a:cs typeface="Calibri"/>
              </a:rPr>
              <a:t>o</a:t>
            </a:r>
            <a:r>
              <a:rPr sz="2400" b="0" dirty="0"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85379" y="5034788"/>
            <a:ext cx="622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ri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ndr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88480" y="923544"/>
            <a:ext cx="1185672" cy="11856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385657" y="761491"/>
            <a:ext cx="516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6925" y="0"/>
            <a:ext cx="9469120" cy="6858634"/>
          </a:xfrm>
          <a:custGeom>
            <a:avLst/>
            <a:gdLst/>
            <a:ahLst/>
            <a:cxnLst/>
            <a:rect l="l" t="t" r="r" b="b"/>
            <a:pathLst>
              <a:path w="9469120" h="6858634">
                <a:moveTo>
                  <a:pt x="6292329" y="0"/>
                </a:moveTo>
                <a:lnTo>
                  <a:pt x="0" y="0"/>
                </a:lnTo>
                <a:lnTo>
                  <a:pt x="0" y="6857911"/>
                </a:lnTo>
                <a:lnTo>
                  <a:pt x="2044407" y="6857911"/>
                </a:lnTo>
                <a:lnTo>
                  <a:pt x="2044141" y="6858482"/>
                </a:lnTo>
                <a:lnTo>
                  <a:pt x="9468700" y="6858482"/>
                </a:lnTo>
                <a:lnTo>
                  <a:pt x="6292329" y="0"/>
                </a:lnTo>
                <a:close/>
              </a:path>
            </a:pathLst>
          </a:custGeom>
          <a:solidFill>
            <a:srgbClr val="262626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324975" cy="6858634"/>
          </a:xfrm>
          <a:custGeom>
            <a:avLst/>
            <a:gdLst/>
            <a:ahLst/>
            <a:cxnLst/>
            <a:rect l="l" t="t" r="r" b="b"/>
            <a:pathLst>
              <a:path w="9324975" h="6858634">
                <a:moveTo>
                  <a:pt x="6148603" y="0"/>
                </a:moveTo>
                <a:lnTo>
                  <a:pt x="1246924" y="0"/>
                </a:lnTo>
                <a:lnTo>
                  <a:pt x="1246924" y="482"/>
                </a:lnTo>
                <a:lnTo>
                  <a:pt x="0" y="482"/>
                </a:lnTo>
                <a:lnTo>
                  <a:pt x="0" y="6858482"/>
                </a:lnTo>
                <a:lnTo>
                  <a:pt x="9324975" y="6858482"/>
                </a:lnTo>
                <a:lnTo>
                  <a:pt x="6148603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3410" y="2504947"/>
            <a:ext cx="5949315" cy="158686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 marR="5080">
              <a:lnSpc>
                <a:spcPts val="5810"/>
              </a:lnSpc>
              <a:spcBef>
                <a:spcPts val="850"/>
              </a:spcBef>
            </a:pPr>
            <a:r>
              <a:rPr sz="5400" spc="-5" dirty="0">
                <a:latin typeface="Calibri Light"/>
                <a:cs typeface="Calibri Light"/>
              </a:rPr>
              <a:t>The </a:t>
            </a:r>
            <a:r>
              <a:rPr sz="5400" spc="-45" dirty="0">
                <a:latin typeface="Calibri Light"/>
                <a:cs typeface="Calibri Light"/>
              </a:rPr>
              <a:t>effects: </a:t>
            </a:r>
            <a:r>
              <a:rPr sz="5400" spc="-20" dirty="0">
                <a:latin typeface="Calibri Light"/>
                <a:cs typeface="Calibri Light"/>
              </a:rPr>
              <a:t>What </a:t>
            </a:r>
            <a:r>
              <a:rPr sz="5400" spc="-5" dirty="0">
                <a:latin typeface="Calibri Light"/>
                <a:cs typeface="Calibri Light"/>
              </a:rPr>
              <a:t>the  </a:t>
            </a:r>
            <a:r>
              <a:rPr sz="5400" spc="-35" dirty="0">
                <a:latin typeface="Calibri Light"/>
                <a:cs typeface="Calibri Light"/>
              </a:rPr>
              <a:t>literature</a:t>
            </a:r>
            <a:r>
              <a:rPr sz="5400" spc="-10" dirty="0">
                <a:latin typeface="Calibri Light"/>
                <a:cs typeface="Calibri Light"/>
              </a:rPr>
              <a:t> </a:t>
            </a:r>
            <a:r>
              <a:rPr sz="5400" spc="-50" dirty="0">
                <a:latin typeface="Calibri Light"/>
                <a:cs typeface="Calibri Light"/>
              </a:rPr>
              <a:t>says</a:t>
            </a:r>
            <a:endParaRPr sz="5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974853" y="5002542"/>
          <a:ext cx="8378190" cy="14536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5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922">
                <a:tc gridSpan="2">
                  <a:txBody>
                    <a:bodyPr/>
                    <a:lstStyle/>
                    <a:p>
                      <a:pPr marL="2085975" marR="172720" indent="-1905635">
                        <a:lnSpc>
                          <a:spcPts val="2020"/>
                        </a:lnSpc>
                        <a:spcBef>
                          <a:spcPts val="990"/>
                        </a:spcBef>
                      </a:pP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Recent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meta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analysis of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studies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collectively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including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more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than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50,000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participants  from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 </a:t>
                      </a: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countries </a:t>
                      </a:r>
                      <a:r>
                        <a:rPr sz="18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found (Wright </a:t>
                      </a:r>
                      <a:r>
                        <a:rPr sz="18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et.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al.,</a:t>
                      </a:r>
                      <a:r>
                        <a:rPr sz="1800" spc="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2017)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257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97BE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701">
                <a:tc>
                  <a:txBody>
                    <a:bodyPr/>
                    <a:lstStyle/>
                    <a:p>
                      <a:pPr marL="922655" marR="346075" indent="-574675">
                        <a:lnSpc>
                          <a:spcPts val="1700"/>
                        </a:lnSpc>
                        <a:spcBef>
                          <a:spcPts val="865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Porn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use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was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not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related to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intrapersonal  satisfaction outcomes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studied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DE8CF">
                        <a:alpha val="901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50495" marR="142875" algn="ctr">
                        <a:lnSpc>
                          <a:spcPct val="92000"/>
                        </a:lnSpc>
                        <a:spcBef>
                          <a:spcPts val="50"/>
                        </a:spcBef>
                      </a:pPr>
                      <a:r>
                        <a:rPr sz="1500" spc="-10" dirty="0">
                          <a:latin typeface="Calibri"/>
                          <a:cs typeface="Calibri"/>
                        </a:rPr>
                        <a:t>Porn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use </a:t>
                      </a:r>
                      <a:r>
                        <a:rPr sz="1500" spc="-10" dirty="0">
                          <a:latin typeface="Calibri"/>
                          <a:cs typeface="Calibri"/>
                        </a:rPr>
                        <a:t>was related to lower interpersonal  satisfaction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500" dirty="0">
                          <a:latin typeface="Calibri"/>
                          <a:cs typeface="Calibri"/>
                        </a:rPr>
                        <a:t>all types </a:t>
                      </a:r>
                      <a:r>
                        <a:rPr sz="1500" spc="-5" dirty="0">
                          <a:latin typeface="Calibri"/>
                          <a:cs typeface="Calibri"/>
                        </a:rPr>
                        <a:t>of studies </a:t>
                      </a:r>
                      <a:r>
                        <a:rPr sz="1500" i="1" spc="-5" dirty="0">
                          <a:latin typeface="Calibri"/>
                          <a:cs typeface="Calibri"/>
                        </a:rPr>
                        <a:t>but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this was true  </a:t>
                      </a:r>
                      <a:r>
                        <a:rPr sz="1500" i="1" spc="-10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500" i="1" dirty="0">
                          <a:latin typeface="Calibri"/>
                          <a:cs typeface="Calibri"/>
                        </a:rPr>
                        <a:t>men</a:t>
                      </a:r>
                      <a:r>
                        <a:rPr sz="15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i="1" spc="-5" dirty="0">
                          <a:latin typeface="Calibri"/>
                          <a:cs typeface="Calibri"/>
                        </a:rPr>
                        <a:t>only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EDEEC">
                        <a:alpha val="901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981201" y="2787543"/>
            <a:ext cx="8383270" cy="2237105"/>
          </a:xfrm>
          <a:custGeom>
            <a:avLst/>
            <a:gdLst/>
            <a:ahLst/>
            <a:cxnLst/>
            <a:rect l="l" t="t" r="r" b="b"/>
            <a:pathLst>
              <a:path w="8383270" h="2237104">
                <a:moveTo>
                  <a:pt x="4750638" y="1677606"/>
                </a:moveTo>
                <a:lnTo>
                  <a:pt x="3632225" y="1677606"/>
                </a:lnTo>
                <a:lnTo>
                  <a:pt x="4191431" y="2236812"/>
                </a:lnTo>
                <a:lnTo>
                  <a:pt x="4750638" y="1677606"/>
                </a:lnTo>
                <a:close/>
              </a:path>
              <a:path w="8383270" h="2237104">
                <a:moveTo>
                  <a:pt x="4471035" y="1453413"/>
                </a:moveTo>
                <a:lnTo>
                  <a:pt x="3911828" y="1453413"/>
                </a:lnTo>
                <a:lnTo>
                  <a:pt x="3911828" y="1677606"/>
                </a:lnTo>
                <a:lnTo>
                  <a:pt x="4471035" y="1677606"/>
                </a:lnTo>
                <a:lnTo>
                  <a:pt x="4471035" y="1453413"/>
                </a:lnTo>
                <a:close/>
              </a:path>
              <a:path w="8383270" h="2237104">
                <a:moveTo>
                  <a:pt x="8382863" y="0"/>
                </a:moveTo>
                <a:lnTo>
                  <a:pt x="0" y="0"/>
                </a:lnTo>
                <a:lnTo>
                  <a:pt x="0" y="1453413"/>
                </a:lnTo>
                <a:lnTo>
                  <a:pt x="8382863" y="1453413"/>
                </a:lnTo>
                <a:lnTo>
                  <a:pt x="8382863" y="0"/>
                </a:lnTo>
                <a:close/>
              </a:path>
            </a:pathLst>
          </a:custGeom>
          <a:solidFill>
            <a:srgbClr val="43C5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85474" y="2788682"/>
            <a:ext cx="8378825" cy="2235835"/>
          </a:xfrm>
          <a:custGeom>
            <a:avLst/>
            <a:gdLst/>
            <a:ahLst/>
            <a:cxnLst/>
            <a:rect l="l" t="t" r="r" b="b"/>
            <a:pathLst>
              <a:path w="8378825" h="2235835">
                <a:moveTo>
                  <a:pt x="8378590" y="1452674"/>
                </a:moveTo>
                <a:lnTo>
                  <a:pt x="4468754" y="1452674"/>
                </a:lnTo>
                <a:lnTo>
                  <a:pt x="4468754" y="1676754"/>
                </a:lnTo>
                <a:lnTo>
                  <a:pt x="4748215" y="1676754"/>
                </a:lnTo>
                <a:lnTo>
                  <a:pt x="4189294" y="2235675"/>
                </a:lnTo>
                <a:lnTo>
                  <a:pt x="3630373" y="1676754"/>
                </a:lnTo>
                <a:lnTo>
                  <a:pt x="3909834" y="1676754"/>
                </a:lnTo>
                <a:lnTo>
                  <a:pt x="3909834" y="1452674"/>
                </a:lnTo>
                <a:lnTo>
                  <a:pt x="0" y="1452674"/>
                </a:lnTo>
                <a:lnTo>
                  <a:pt x="0" y="0"/>
                </a:lnTo>
                <a:lnTo>
                  <a:pt x="8378590" y="0"/>
                </a:lnTo>
                <a:lnTo>
                  <a:pt x="8378590" y="145267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17451" y="3212084"/>
            <a:ext cx="7706359" cy="55308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998470" marR="5080" indent="-2986405">
              <a:lnSpc>
                <a:spcPts val="1989"/>
              </a:lnSpc>
              <a:spcBef>
                <a:spcPts val="30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Can be very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useful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exploring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sexual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identity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orientation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are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otherwise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isolated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1201" y="572542"/>
            <a:ext cx="8383270" cy="2237105"/>
          </a:xfrm>
          <a:custGeom>
            <a:avLst/>
            <a:gdLst/>
            <a:ahLst/>
            <a:cxnLst/>
            <a:rect l="l" t="t" r="r" b="b"/>
            <a:pathLst>
              <a:path w="8383270" h="2237105">
                <a:moveTo>
                  <a:pt x="4750638" y="1677606"/>
                </a:moveTo>
                <a:lnTo>
                  <a:pt x="3632225" y="1677606"/>
                </a:lnTo>
                <a:lnTo>
                  <a:pt x="4191431" y="2236812"/>
                </a:lnTo>
                <a:lnTo>
                  <a:pt x="4750638" y="1677606"/>
                </a:lnTo>
                <a:close/>
              </a:path>
              <a:path w="8383270" h="2237105">
                <a:moveTo>
                  <a:pt x="4471035" y="1453413"/>
                </a:moveTo>
                <a:lnTo>
                  <a:pt x="3911828" y="1453413"/>
                </a:lnTo>
                <a:lnTo>
                  <a:pt x="3911828" y="1677606"/>
                </a:lnTo>
                <a:lnTo>
                  <a:pt x="4471035" y="1677606"/>
                </a:lnTo>
                <a:lnTo>
                  <a:pt x="4471035" y="1453413"/>
                </a:lnTo>
                <a:close/>
              </a:path>
              <a:path w="8383270" h="2237105">
                <a:moveTo>
                  <a:pt x="8382863" y="0"/>
                </a:moveTo>
                <a:lnTo>
                  <a:pt x="0" y="0"/>
                </a:lnTo>
                <a:lnTo>
                  <a:pt x="0" y="1453413"/>
                </a:lnTo>
                <a:lnTo>
                  <a:pt x="8382863" y="1453413"/>
                </a:lnTo>
                <a:lnTo>
                  <a:pt x="8382863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5474" y="573680"/>
            <a:ext cx="8378825" cy="2235835"/>
          </a:xfrm>
          <a:custGeom>
            <a:avLst/>
            <a:gdLst/>
            <a:ahLst/>
            <a:cxnLst/>
            <a:rect l="l" t="t" r="r" b="b"/>
            <a:pathLst>
              <a:path w="8378825" h="2235835">
                <a:moveTo>
                  <a:pt x="8378590" y="1452674"/>
                </a:moveTo>
                <a:lnTo>
                  <a:pt x="4468754" y="1452674"/>
                </a:lnTo>
                <a:lnTo>
                  <a:pt x="4468754" y="1676754"/>
                </a:lnTo>
                <a:lnTo>
                  <a:pt x="4748215" y="1676754"/>
                </a:lnTo>
                <a:lnTo>
                  <a:pt x="4189294" y="2235675"/>
                </a:lnTo>
                <a:lnTo>
                  <a:pt x="3630373" y="1676754"/>
                </a:lnTo>
                <a:lnTo>
                  <a:pt x="3909834" y="1676754"/>
                </a:lnTo>
                <a:lnTo>
                  <a:pt x="3909834" y="1452674"/>
                </a:lnTo>
                <a:lnTo>
                  <a:pt x="0" y="1452674"/>
                </a:lnTo>
                <a:lnTo>
                  <a:pt x="0" y="0"/>
                </a:lnTo>
                <a:lnTo>
                  <a:pt x="8378590" y="0"/>
                </a:lnTo>
                <a:lnTo>
                  <a:pt x="8378590" y="145267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55145" y="996188"/>
            <a:ext cx="8032750" cy="5562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86740" marR="5080" indent="-574675">
              <a:lnSpc>
                <a:spcPts val="2020"/>
              </a:lnSpc>
              <a:spcBef>
                <a:spcPts val="280"/>
              </a:spcBef>
            </a:pPr>
            <a:r>
              <a:rPr sz="1800" b="0" spc="-10" dirty="0">
                <a:latin typeface="Calibri"/>
                <a:cs typeface="Calibri"/>
              </a:rPr>
              <a:t>People </a:t>
            </a:r>
            <a:r>
              <a:rPr sz="1800" b="0" dirty="0">
                <a:latin typeface="Calibri"/>
                <a:cs typeface="Calibri"/>
              </a:rPr>
              <a:t>who </a:t>
            </a:r>
            <a:r>
              <a:rPr sz="1800" b="0" spc="-10" dirty="0">
                <a:latin typeface="Calibri"/>
                <a:cs typeface="Calibri"/>
              </a:rPr>
              <a:t>consume pornography frequently </a:t>
            </a:r>
            <a:r>
              <a:rPr sz="1800" b="0" dirty="0">
                <a:latin typeface="Calibri"/>
                <a:cs typeface="Calibri"/>
              </a:rPr>
              <a:t>and </a:t>
            </a:r>
            <a:r>
              <a:rPr sz="1800" b="0" spc="-1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longer durations are more </a:t>
            </a:r>
            <a:r>
              <a:rPr sz="1800" b="0" spc="-15" dirty="0">
                <a:latin typeface="Calibri"/>
                <a:cs typeface="Calibri"/>
              </a:rPr>
              <a:t>likely  </a:t>
            </a:r>
            <a:r>
              <a:rPr sz="1800" b="0" spc="-10" dirty="0">
                <a:latin typeface="Calibri"/>
                <a:cs typeface="Calibri"/>
              </a:rPr>
              <a:t>to perceive positive </a:t>
            </a:r>
            <a:r>
              <a:rPr sz="1800" b="0" spc="-5" dirty="0">
                <a:latin typeface="Calibri"/>
                <a:cs typeface="Calibri"/>
              </a:rPr>
              <a:t>impact (Hald </a:t>
            </a:r>
            <a:r>
              <a:rPr sz="1800" b="0" dirty="0">
                <a:latin typeface="Calibri"/>
                <a:cs typeface="Calibri"/>
              </a:rPr>
              <a:t>&amp; Malamuth, 2008; </a:t>
            </a:r>
            <a:r>
              <a:rPr sz="1800" b="0" spc="-10" dirty="0">
                <a:latin typeface="Calibri"/>
                <a:cs typeface="Calibri"/>
              </a:rPr>
              <a:t>Mulya </a:t>
            </a:r>
            <a:r>
              <a:rPr sz="1800" b="0" dirty="0">
                <a:latin typeface="Calibri"/>
                <a:cs typeface="Calibri"/>
              </a:rPr>
              <a:t>&amp; Hald,</a:t>
            </a:r>
            <a:r>
              <a:rPr sz="1800" b="0" spc="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2014)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6007" y="5367907"/>
            <a:ext cx="3176270" cy="1490345"/>
          </a:xfrm>
          <a:custGeom>
            <a:avLst/>
            <a:gdLst/>
            <a:ahLst/>
            <a:cxnLst/>
            <a:rect l="l" t="t" r="r" b="b"/>
            <a:pathLst>
              <a:path w="3176270" h="1490345">
                <a:moveTo>
                  <a:pt x="3175990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175990" y="1490091"/>
                </a:lnTo>
                <a:lnTo>
                  <a:pt x="3175990" y="0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67907"/>
            <a:ext cx="9549130" cy="1490345"/>
          </a:xfrm>
          <a:custGeom>
            <a:avLst/>
            <a:gdLst/>
            <a:ahLst/>
            <a:cxnLst/>
            <a:rect l="l" t="t" r="r" b="b"/>
            <a:pathLst>
              <a:path w="9549130" h="1490345">
                <a:moveTo>
                  <a:pt x="9549038" y="0"/>
                </a:moveTo>
                <a:lnTo>
                  <a:pt x="0" y="0"/>
                </a:lnTo>
                <a:lnTo>
                  <a:pt x="0" y="1490091"/>
                </a:lnTo>
                <a:lnTo>
                  <a:pt x="8858920" y="1490091"/>
                </a:lnTo>
                <a:lnTo>
                  <a:pt x="9549038" y="0"/>
                </a:lnTo>
                <a:close/>
              </a:path>
            </a:pathLst>
          </a:custGeom>
          <a:solidFill>
            <a:srgbClr val="333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863767"/>
            <a:ext cx="10515600" cy="1173480"/>
          </a:xfrm>
          <a:custGeom>
            <a:avLst/>
            <a:gdLst/>
            <a:ahLst/>
            <a:cxnLst/>
            <a:rect l="l" t="t" r="r" b="b"/>
            <a:pathLst>
              <a:path w="10515600" h="1173480">
                <a:moveTo>
                  <a:pt x="10320070" y="0"/>
                </a:moveTo>
                <a:lnTo>
                  <a:pt x="195529" y="0"/>
                </a:lnTo>
                <a:lnTo>
                  <a:pt x="150696" y="5164"/>
                </a:lnTo>
                <a:lnTo>
                  <a:pt x="109540" y="19873"/>
                </a:lnTo>
                <a:lnTo>
                  <a:pt x="73235" y="42955"/>
                </a:lnTo>
                <a:lnTo>
                  <a:pt x="42955" y="73235"/>
                </a:lnTo>
                <a:lnTo>
                  <a:pt x="19873" y="109540"/>
                </a:lnTo>
                <a:lnTo>
                  <a:pt x="5164" y="150696"/>
                </a:lnTo>
                <a:lnTo>
                  <a:pt x="0" y="195529"/>
                </a:lnTo>
                <a:lnTo>
                  <a:pt x="0" y="977607"/>
                </a:lnTo>
                <a:lnTo>
                  <a:pt x="5164" y="1022441"/>
                </a:lnTo>
                <a:lnTo>
                  <a:pt x="19873" y="1063596"/>
                </a:lnTo>
                <a:lnTo>
                  <a:pt x="42955" y="1099901"/>
                </a:lnTo>
                <a:lnTo>
                  <a:pt x="73235" y="1130181"/>
                </a:lnTo>
                <a:lnTo>
                  <a:pt x="109540" y="1153263"/>
                </a:lnTo>
                <a:lnTo>
                  <a:pt x="150696" y="1167973"/>
                </a:lnTo>
                <a:lnTo>
                  <a:pt x="195529" y="1173137"/>
                </a:lnTo>
                <a:lnTo>
                  <a:pt x="10320070" y="1173137"/>
                </a:lnTo>
                <a:lnTo>
                  <a:pt x="10364903" y="1167973"/>
                </a:lnTo>
                <a:lnTo>
                  <a:pt x="10406059" y="1153263"/>
                </a:lnTo>
                <a:lnTo>
                  <a:pt x="10442364" y="1130181"/>
                </a:lnTo>
                <a:lnTo>
                  <a:pt x="10472644" y="1099901"/>
                </a:lnTo>
                <a:lnTo>
                  <a:pt x="10495726" y="1063596"/>
                </a:lnTo>
                <a:lnTo>
                  <a:pt x="10510435" y="1022441"/>
                </a:lnTo>
                <a:lnTo>
                  <a:pt x="10515600" y="977607"/>
                </a:lnTo>
                <a:lnTo>
                  <a:pt x="10515600" y="195529"/>
                </a:lnTo>
                <a:lnTo>
                  <a:pt x="10510435" y="150696"/>
                </a:lnTo>
                <a:lnTo>
                  <a:pt x="10495726" y="109540"/>
                </a:lnTo>
                <a:lnTo>
                  <a:pt x="10472644" y="73235"/>
                </a:lnTo>
                <a:lnTo>
                  <a:pt x="10442364" y="42955"/>
                </a:lnTo>
                <a:lnTo>
                  <a:pt x="10406059" y="19873"/>
                </a:lnTo>
                <a:lnTo>
                  <a:pt x="10364903" y="5164"/>
                </a:lnTo>
                <a:lnTo>
                  <a:pt x="10320070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" y="863772"/>
            <a:ext cx="10510520" cy="1172845"/>
          </a:xfrm>
          <a:custGeom>
            <a:avLst/>
            <a:gdLst/>
            <a:ahLst/>
            <a:cxnLst/>
            <a:rect l="l" t="t" r="r" b="b"/>
            <a:pathLst>
              <a:path w="10510520" h="1172845">
                <a:moveTo>
                  <a:pt x="0" y="195424"/>
                </a:moveTo>
                <a:lnTo>
                  <a:pt x="5161" y="150615"/>
                </a:lnTo>
                <a:lnTo>
                  <a:pt x="19863" y="109481"/>
                </a:lnTo>
                <a:lnTo>
                  <a:pt x="42932" y="73196"/>
                </a:lnTo>
                <a:lnTo>
                  <a:pt x="73195" y="42932"/>
                </a:lnTo>
                <a:lnTo>
                  <a:pt x="109481" y="19863"/>
                </a:lnTo>
                <a:lnTo>
                  <a:pt x="150614" y="5161"/>
                </a:lnTo>
                <a:lnTo>
                  <a:pt x="195423" y="0"/>
                </a:lnTo>
                <a:lnTo>
                  <a:pt x="10314814" y="0"/>
                </a:lnTo>
                <a:lnTo>
                  <a:pt x="10359622" y="5161"/>
                </a:lnTo>
                <a:lnTo>
                  <a:pt x="10400756" y="19863"/>
                </a:lnTo>
                <a:lnTo>
                  <a:pt x="10437041" y="42932"/>
                </a:lnTo>
                <a:lnTo>
                  <a:pt x="10467304" y="73196"/>
                </a:lnTo>
                <a:lnTo>
                  <a:pt x="10490374" y="109481"/>
                </a:lnTo>
                <a:lnTo>
                  <a:pt x="10505076" y="150615"/>
                </a:lnTo>
                <a:lnTo>
                  <a:pt x="10510237" y="195424"/>
                </a:lnTo>
                <a:lnTo>
                  <a:pt x="10510237" y="977110"/>
                </a:lnTo>
                <a:lnTo>
                  <a:pt x="10505076" y="1021919"/>
                </a:lnTo>
                <a:lnTo>
                  <a:pt x="10490374" y="1063053"/>
                </a:lnTo>
                <a:lnTo>
                  <a:pt x="10467304" y="1099338"/>
                </a:lnTo>
                <a:lnTo>
                  <a:pt x="10437041" y="1129602"/>
                </a:lnTo>
                <a:lnTo>
                  <a:pt x="10400756" y="1152671"/>
                </a:lnTo>
                <a:lnTo>
                  <a:pt x="10359622" y="1167373"/>
                </a:lnTo>
                <a:lnTo>
                  <a:pt x="10314814" y="1172534"/>
                </a:lnTo>
                <a:lnTo>
                  <a:pt x="195423" y="1172534"/>
                </a:lnTo>
                <a:lnTo>
                  <a:pt x="150614" y="1167373"/>
                </a:lnTo>
                <a:lnTo>
                  <a:pt x="109481" y="1152671"/>
                </a:lnTo>
                <a:lnTo>
                  <a:pt x="73195" y="1129602"/>
                </a:lnTo>
                <a:lnTo>
                  <a:pt x="42932" y="1099338"/>
                </a:lnTo>
                <a:lnTo>
                  <a:pt x="19863" y="1063053"/>
                </a:lnTo>
                <a:lnTo>
                  <a:pt x="5161" y="1021919"/>
                </a:lnTo>
                <a:lnTo>
                  <a:pt x="0" y="977110"/>
                </a:lnTo>
                <a:lnTo>
                  <a:pt x="0" y="195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62778" y="1241552"/>
            <a:ext cx="86252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0" dirty="0">
                <a:latin typeface="Calibri"/>
                <a:cs typeface="Calibri"/>
              </a:rPr>
              <a:t>But also </a:t>
            </a:r>
            <a:r>
              <a:rPr sz="2100" b="0" spc="-5" dirty="0">
                <a:latin typeface="Calibri"/>
                <a:cs typeface="Calibri"/>
              </a:rPr>
              <a:t>evidence that it </a:t>
            </a:r>
            <a:r>
              <a:rPr sz="2100" b="0" spc="-15" dirty="0">
                <a:latin typeface="Calibri"/>
                <a:cs typeface="Calibri"/>
              </a:rPr>
              <a:t>reinforces </a:t>
            </a:r>
            <a:r>
              <a:rPr sz="2100" b="0" spc="-10" dirty="0">
                <a:latin typeface="Calibri"/>
                <a:cs typeface="Calibri"/>
              </a:rPr>
              <a:t>stereotypical </a:t>
            </a:r>
            <a:r>
              <a:rPr sz="2100" b="0" dirty="0">
                <a:latin typeface="Calibri"/>
                <a:cs typeface="Calibri"/>
              </a:rPr>
              <a:t>male </a:t>
            </a:r>
            <a:r>
              <a:rPr sz="2100" b="0" spc="-10" dirty="0">
                <a:latin typeface="Calibri"/>
                <a:cs typeface="Calibri"/>
              </a:rPr>
              <a:t>attitudes </a:t>
            </a:r>
            <a:r>
              <a:rPr sz="2100" b="0" spc="-15" dirty="0">
                <a:latin typeface="Calibri"/>
                <a:cs typeface="Calibri"/>
              </a:rPr>
              <a:t>toward</a:t>
            </a:r>
            <a:r>
              <a:rPr sz="2100" b="0" spc="65" dirty="0">
                <a:latin typeface="Calibri"/>
                <a:cs typeface="Calibri"/>
              </a:rPr>
              <a:t> </a:t>
            </a:r>
            <a:r>
              <a:rPr sz="2100" b="0" spc="-10" dirty="0">
                <a:latin typeface="Calibri"/>
                <a:cs typeface="Calibri"/>
              </a:rPr>
              <a:t>women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38200" y="2097382"/>
            <a:ext cx="10515600" cy="1173480"/>
          </a:xfrm>
          <a:custGeom>
            <a:avLst/>
            <a:gdLst/>
            <a:ahLst/>
            <a:cxnLst/>
            <a:rect l="l" t="t" r="r" b="b"/>
            <a:pathLst>
              <a:path w="10515600" h="1173479">
                <a:moveTo>
                  <a:pt x="10320070" y="0"/>
                </a:moveTo>
                <a:lnTo>
                  <a:pt x="195529" y="0"/>
                </a:lnTo>
                <a:lnTo>
                  <a:pt x="150696" y="5164"/>
                </a:lnTo>
                <a:lnTo>
                  <a:pt x="109540" y="19873"/>
                </a:lnTo>
                <a:lnTo>
                  <a:pt x="73235" y="42955"/>
                </a:lnTo>
                <a:lnTo>
                  <a:pt x="42955" y="73235"/>
                </a:lnTo>
                <a:lnTo>
                  <a:pt x="19873" y="109540"/>
                </a:lnTo>
                <a:lnTo>
                  <a:pt x="5164" y="150696"/>
                </a:lnTo>
                <a:lnTo>
                  <a:pt x="0" y="195529"/>
                </a:lnTo>
                <a:lnTo>
                  <a:pt x="0" y="977620"/>
                </a:lnTo>
                <a:lnTo>
                  <a:pt x="5164" y="1022449"/>
                </a:lnTo>
                <a:lnTo>
                  <a:pt x="19873" y="1063601"/>
                </a:lnTo>
                <a:lnTo>
                  <a:pt x="42955" y="1099903"/>
                </a:lnTo>
                <a:lnTo>
                  <a:pt x="73235" y="1130182"/>
                </a:lnTo>
                <a:lnTo>
                  <a:pt x="109540" y="1153263"/>
                </a:lnTo>
                <a:lnTo>
                  <a:pt x="150696" y="1167973"/>
                </a:lnTo>
                <a:lnTo>
                  <a:pt x="195529" y="1173137"/>
                </a:lnTo>
                <a:lnTo>
                  <a:pt x="10320070" y="1173137"/>
                </a:lnTo>
                <a:lnTo>
                  <a:pt x="10364903" y="1167973"/>
                </a:lnTo>
                <a:lnTo>
                  <a:pt x="10406059" y="1153263"/>
                </a:lnTo>
                <a:lnTo>
                  <a:pt x="10442364" y="1130182"/>
                </a:lnTo>
                <a:lnTo>
                  <a:pt x="10472644" y="1099903"/>
                </a:lnTo>
                <a:lnTo>
                  <a:pt x="10495726" y="1063601"/>
                </a:lnTo>
                <a:lnTo>
                  <a:pt x="10510435" y="1022449"/>
                </a:lnTo>
                <a:lnTo>
                  <a:pt x="10515600" y="977620"/>
                </a:lnTo>
                <a:lnTo>
                  <a:pt x="10515600" y="195529"/>
                </a:lnTo>
                <a:lnTo>
                  <a:pt x="10510435" y="150696"/>
                </a:lnTo>
                <a:lnTo>
                  <a:pt x="10495726" y="109540"/>
                </a:lnTo>
                <a:lnTo>
                  <a:pt x="10472644" y="73235"/>
                </a:lnTo>
                <a:lnTo>
                  <a:pt x="10442364" y="42955"/>
                </a:lnTo>
                <a:lnTo>
                  <a:pt x="10406059" y="19873"/>
                </a:lnTo>
                <a:lnTo>
                  <a:pt x="10364903" y="5164"/>
                </a:lnTo>
                <a:lnTo>
                  <a:pt x="10320070" y="0"/>
                </a:lnTo>
                <a:close/>
              </a:path>
            </a:pathLst>
          </a:custGeom>
          <a:solidFill>
            <a:srgbClr val="43C5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38200" y="2097387"/>
            <a:ext cx="10510520" cy="1172845"/>
          </a:xfrm>
          <a:custGeom>
            <a:avLst/>
            <a:gdLst/>
            <a:ahLst/>
            <a:cxnLst/>
            <a:rect l="l" t="t" r="r" b="b"/>
            <a:pathLst>
              <a:path w="10510520" h="1172845">
                <a:moveTo>
                  <a:pt x="0" y="195424"/>
                </a:moveTo>
                <a:lnTo>
                  <a:pt x="5161" y="150615"/>
                </a:lnTo>
                <a:lnTo>
                  <a:pt x="19863" y="109481"/>
                </a:lnTo>
                <a:lnTo>
                  <a:pt x="42932" y="73196"/>
                </a:lnTo>
                <a:lnTo>
                  <a:pt x="73195" y="42932"/>
                </a:lnTo>
                <a:lnTo>
                  <a:pt x="109481" y="19863"/>
                </a:lnTo>
                <a:lnTo>
                  <a:pt x="150614" y="5161"/>
                </a:lnTo>
                <a:lnTo>
                  <a:pt x="195423" y="0"/>
                </a:lnTo>
                <a:lnTo>
                  <a:pt x="10314814" y="0"/>
                </a:lnTo>
                <a:lnTo>
                  <a:pt x="10359622" y="5161"/>
                </a:lnTo>
                <a:lnTo>
                  <a:pt x="10400756" y="19863"/>
                </a:lnTo>
                <a:lnTo>
                  <a:pt x="10437041" y="42932"/>
                </a:lnTo>
                <a:lnTo>
                  <a:pt x="10467304" y="73196"/>
                </a:lnTo>
                <a:lnTo>
                  <a:pt x="10490374" y="109481"/>
                </a:lnTo>
                <a:lnTo>
                  <a:pt x="10505076" y="150615"/>
                </a:lnTo>
                <a:lnTo>
                  <a:pt x="10510237" y="195424"/>
                </a:lnTo>
                <a:lnTo>
                  <a:pt x="10510237" y="977110"/>
                </a:lnTo>
                <a:lnTo>
                  <a:pt x="10505076" y="1021919"/>
                </a:lnTo>
                <a:lnTo>
                  <a:pt x="10490374" y="1063053"/>
                </a:lnTo>
                <a:lnTo>
                  <a:pt x="10467304" y="1099338"/>
                </a:lnTo>
                <a:lnTo>
                  <a:pt x="10437041" y="1129602"/>
                </a:lnTo>
                <a:lnTo>
                  <a:pt x="10400756" y="1152671"/>
                </a:lnTo>
                <a:lnTo>
                  <a:pt x="10359622" y="1167373"/>
                </a:lnTo>
                <a:lnTo>
                  <a:pt x="10314814" y="1172534"/>
                </a:lnTo>
                <a:lnTo>
                  <a:pt x="195423" y="1172534"/>
                </a:lnTo>
                <a:lnTo>
                  <a:pt x="150614" y="1167373"/>
                </a:lnTo>
                <a:lnTo>
                  <a:pt x="109481" y="1152671"/>
                </a:lnTo>
                <a:lnTo>
                  <a:pt x="73195" y="1129602"/>
                </a:lnTo>
                <a:lnTo>
                  <a:pt x="42932" y="1099338"/>
                </a:lnTo>
                <a:lnTo>
                  <a:pt x="19863" y="1063053"/>
                </a:lnTo>
                <a:lnTo>
                  <a:pt x="5161" y="1021919"/>
                </a:lnTo>
                <a:lnTo>
                  <a:pt x="0" y="977110"/>
                </a:lnTo>
                <a:lnTo>
                  <a:pt x="0" y="195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3330995"/>
            <a:ext cx="10515600" cy="1173480"/>
          </a:xfrm>
          <a:custGeom>
            <a:avLst/>
            <a:gdLst/>
            <a:ahLst/>
            <a:cxnLst/>
            <a:rect l="l" t="t" r="r" b="b"/>
            <a:pathLst>
              <a:path w="10515600" h="1173479">
                <a:moveTo>
                  <a:pt x="10320070" y="0"/>
                </a:moveTo>
                <a:lnTo>
                  <a:pt x="195529" y="0"/>
                </a:lnTo>
                <a:lnTo>
                  <a:pt x="150696" y="5164"/>
                </a:lnTo>
                <a:lnTo>
                  <a:pt x="109540" y="19873"/>
                </a:lnTo>
                <a:lnTo>
                  <a:pt x="73235" y="42955"/>
                </a:lnTo>
                <a:lnTo>
                  <a:pt x="42955" y="73235"/>
                </a:lnTo>
                <a:lnTo>
                  <a:pt x="19873" y="109540"/>
                </a:lnTo>
                <a:lnTo>
                  <a:pt x="5164" y="150696"/>
                </a:lnTo>
                <a:lnTo>
                  <a:pt x="0" y="195529"/>
                </a:lnTo>
                <a:lnTo>
                  <a:pt x="0" y="977607"/>
                </a:lnTo>
                <a:lnTo>
                  <a:pt x="5164" y="1022441"/>
                </a:lnTo>
                <a:lnTo>
                  <a:pt x="19873" y="1063596"/>
                </a:lnTo>
                <a:lnTo>
                  <a:pt x="42955" y="1099901"/>
                </a:lnTo>
                <a:lnTo>
                  <a:pt x="73235" y="1130181"/>
                </a:lnTo>
                <a:lnTo>
                  <a:pt x="109540" y="1153263"/>
                </a:lnTo>
                <a:lnTo>
                  <a:pt x="150696" y="1167973"/>
                </a:lnTo>
                <a:lnTo>
                  <a:pt x="195529" y="1173137"/>
                </a:lnTo>
                <a:lnTo>
                  <a:pt x="10320070" y="1173137"/>
                </a:lnTo>
                <a:lnTo>
                  <a:pt x="10364903" y="1167973"/>
                </a:lnTo>
                <a:lnTo>
                  <a:pt x="10406059" y="1153263"/>
                </a:lnTo>
                <a:lnTo>
                  <a:pt x="10442364" y="1130181"/>
                </a:lnTo>
                <a:lnTo>
                  <a:pt x="10472644" y="1099901"/>
                </a:lnTo>
                <a:lnTo>
                  <a:pt x="10495726" y="1063596"/>
                </a:lnTo>
                <a:lnTo>
                  <a:pt x="10510435" y="1022441"/>
                </a:lnTo>
                <a:lnTo>
                  <a:pt x="10515600" y="977607"/>
                </a:lnTo>
                <a:lnTo>
                  <a:pt x="10515600" y="195529"/>
                </a:lnTo>
                <a:lnTo>
                  <a:pt x="10510435" y="150696"/>
                </a:lnTo>
                <a:lnTo>
                  <a:pt x="10495726" y="109540"/>
                </a:lnTo>
                <a:lnTo>
                  <a:pt x="10472644" y="73235"/>
                </a:lnTo>
                <a:lnTo>
                  <a:pt x="10442364" y="42955"/>
                </a:lnTo>
                <a:lnTo>
                  <a:pt x="10406059" y="19873"/>
                </a:lnTo>
                <a:lnTo>
                  <a:pt x="10364903" y="5164"/>
                </a:lnTo>
                <a:lnTo>
                  <a:pt x="10320070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38200" y="3331000"/>
            <a:ext cx="10510520" cy="1172845"/>
          </a:xfrm>
          <a:custGeom>
            <a:avLst/>
            <a:gdLst/>
            <a:ahLst/>
            <a:cxnLst/>
            <a:rect l="l" t="t" r="r" b="b"/>
            <a:pathLst>
              <a:path w="10510520" h="1172845">
                <a:moveTo>
                  <a:pt x="0" y="195424"/>
                </a:moveTo>
                <a:lnTo>
                  <a:pt x="5161" y="150615"/>
                </a:lnTo>
                <a:lnTo>
                  <a:pt x="19863" y="109481"/>
                </a:lnTo>
                <a:lnTo>
                  <a:pt x="42932" y="73196"/>
                </a:lnTo>
                <a:lnTo>
                  <a:pt x="73195" y="42932"/>
                </a:lnTo>
                <a:lnTo>
                  <a:pt x="109481" y="19863"/>
                </a:lnTo>
                <a:lnTo>
                  <a:pt x="150614" y="5161"/>
                </a:lnTo>
                <a:lnTo>
                  <a:pt x="195423" y="0"/>
                </a:lnTo>
                <a:lnTo>
                  <a:pt x="10314814" y="0"/>
                </a:lnTo>
                <a:lnTo>
                  <a:pt x="10359622" y="5161"/>
                </a:lnTo>
                <a:lnTo>
                  <a:pt x="10400756" y="19863"/>
                </a:lnTo>
                <a:lnTo>
                  <a:pt x="10437041" y="42932"/>
                </a:lnTo>
                <a:lnTo>
                  <a:pt x="10467304" y="73196"/>
                </a:lnTo>
                <a:lnTo>
                  <a:pt x="10490374" y="109481"/>
                </a:lnTo>
                <a:lnTo>
                  <a:pt x="10505076" y="150615"/>
                </a:lnTo>
                <a:lnTo>
                  <a:pt x="10510237" y="195424"/>
                </a:lnTo>
                <a:lnTo>
                  <a:pt x="10510237" y="977110"/>
                </a:lnTo>
                <a:lnTo>
                  <a:pt x="10505076" y="1021919"/>
                </a:lnTo>
                <a:lnTo>
                  <a:pt x="10490374" y="1063053"/>
                </a:lnTo>
                <a:lnTo>
                  <a:pt x="10467304" y="1099338"/>
                </a:lnTo>
                <a:lnTo>
                  <a:pt x="10437041" y="1129602"/>
                </a:lnTo>
                <a:lnTo>
                  <a:pt x="10400756" y="1152671"/>
                </a:lnTo>
                <a:lnTo>
                  <a:pt x="10359622" y="1167373"/>
                </a:lnTo>
                <a:lnTo>
                  <a:pt x="10314814" y="1172534"/>
                </a:lnTo>
                <a:lnTo>
                  <a:pt x="195423" y="1172534"/>
                </a:lnTo>
                <a:lnTo>
                  <a:pt x="150614" y="1167373"/>
                </a:lnTo>
                <a:lnTo>
                  <a:pt x="109481" y="1152671"/>
                </a:lnTo>
                <a:lnTo>
                  <a:pt x="73195" y="1129602"/>
                </a:lnTo>
                <a:lnTo>
                  <a:pt x="42932" y="1099338"/>
                </a:lnTo>
                <a:lnTo>
                  <a:pt x="19863" y="1063053"/>
                </a:lnTo>
                <a:lnTo>
                  <a:pt x="5161" y="1021919"/>
                </a:lnTo>
                <a:lnTo>
                  <a:pt x="0" y="977110"/>
                </a:lnTo>
                <a:lnTo>
                  <a:pt x="0" y="195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62778" y="2326640"/>
            <a:ext cx="10056495" cy="2031364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314325">
              <a:lnSpc>
                <a:spcPts val="2300"/>
              </a:lnSpc>
              <a:spcBef>
                <a:spcPts val="360"/>
              </a:spcBef>
            </a:pP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Female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users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less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likely to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intervene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seeing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another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woman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being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threatened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or  assaulted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are slower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to recognize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own</a:t>
            </a:r>
            <a:r>
              <a:rPr sz="21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danger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350">
              <a:latin typeface="Times New Roman"/>
              <a:cs typeface="Times New Roman"/>
            </a:endParaRPr>
          </a:p>
          <a:p>
            <a:pPr marL="12700" marR="5080">
              <a:lnSpc>
                <a:spcPct val="93300"/>
              </a:lnSpc>
              <a:spcBef>
                <a:spcPts val="5"/>
              </a:spcBef>
            </a:pP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be contributing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youth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erectile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dysfunction: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In 1992, about 5%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men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experienced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ED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at age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40.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2013, 26%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adult men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seeking help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ED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under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40. And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two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studies of 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young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adult men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found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1/3 </a:t>
            </a:r>
            <a:r>
              <a:rPr sz="2100" spc="-15" dirty="0">
                <a:solidFill>
                  <a:srgbClr val="FFFFFF"/>
                </a:solidFill>
                <a:latin typeface="Calibri"/>
                <a:cs typeface="Calibri"/>
              </a:rPr>
              <a:t>suffered from </a:t>
            </a:r>
            <a:r>
              <a:rPr sz="2100" spc="-20" dirty="0">
                <a:solidFill>
                  <a:srgbClr val="FFFFFF"/>
                </a:solidFill>
                <a:latin typeface="Calibri"/>
                <a:cs typeface="Calibri"/>
              </a:rPr>
              <a:t>ED.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(Milan etl.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Al, 2012; </a:t>
            </a:r>
            <a:r>
              <a:rPr sz="2100" spc="-10" dirty="0">
                <a:solidFill>
                  <a:srgbClr val="FFFFFF"/>
                </a:solidFill>
                <a:latin typeface="Calibri"/>
                <a:cs typeface="Calibri"/>
              </a:rPr>
              <a:t>Capogrosso </a:t>
            </a:r>
            <a:r>
              <a:rPr sz="2100" spc="-5" dirty="0">
                <a:solidFill>
                  <a:srgbClr val="FFFFFF"/>
                </a:solidFill>
                <a:latin typeface="Calibri"/>
                <a:cs typeface="Calibri"/>
              </a:rPr>
              <a:t>et.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al,</a:t>
            </a:r>
            <a:r>
              <a:rPr sz="21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FFFFFF"/>
                </a:solidFill>
                <a:latin typeface="Calibri"/>
                <a:cs typeface="Calibri"/>
              </a:rPr>
              <a:t>2013)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6939" y="5661659"/>
            <a:ext cx="13004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An</a:t>
            </a:r>
            <a:r>
              <a:rPr sz="4400" b="0" spc="5" dirty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…</a:t>
            </a:r>
            <a:endParaRPr sz="4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3976" y="2459735"/>
            <a:ext cx="8007096" cy="121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2650" y="2502086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C949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1389" y="2529332"/>
            <a:ext cx="7627620" cy="10648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>
              <a:lnSpc>
                <a:spcPct val="92100"/>
              </a:lnSpc>
              <a:spcBef>
                <a:spcPts val="325"/>
              </a:spcBef>
            </a:pPr>
            <a:r>
              <a:rPr sz="2400" b="0" spc="-5" dirty="0">
                <a:latin typeface="Calibri"/>
                <a:cs typeface="Calibri"/>
              </a:rPr>
              <a:t>On </a:t>
            </a:r>
            <a:r>
              <a:rPr sz="2400" b="0" dirty="0">
                <a:latin typeface="Calibri"/>
                <a:cs typeface="Calibri"/>
              </a:rPr>
              <a:t>the </a:t>
            </a:r>
            <a:r>
              <a:rPr sz="2400" b="0" spc="-5" dirty="0">
                <a:latin typeface="Calibri"/>
                <a:cs typeface="Calibri"/>
              </a:rPr>
              <a:t>whole, Americans </a:t>
            </a:r>
            <a:r>
              <a:rPr sz="2400" b="0" dirty="0">
                <a:latin typeface="Calibri"/>
                <a:cs typeface="Calibri"/>
              </a:rPr>
              <a:t>who </a:t>
            </a:r>
            <a:r>
              <a:rPr sz="2400" b="0" spc="-5" dirty="0">
                <a:latin typeface="Calibri"/>
                <a:cs typeface="Calibri"/>
              </a:rPr>
              <a:t>view </a:t>
            </a:r>
            <a:r>
              <a:rPr sz="2400" b="0" spc="-15" dirty="0">
                <a:latin typeface="Calibri"/>
                <a:cs typeface="Calibri"/>
              </a:rPr>
              <a:t>pornography </a:t>
            </a:r>
            <a:r>
              <a:rPr sz="2400" b="0" spc="-5" dirty="0">
                <a:latin typeface="Calibri"/>
                <a:cs typeface="Calibri"/>
              </a:rPr>
              <a:t>(either </a:t>
            </a:r>
            <a:r>
              <a:rPr sz="2400" b="0" spc="-15" dirty="0">
                <a:latin typeface="Calibri"/>
                <a:cs typeface="Calibri"/>
              </a:rPr>
              <a:t>at </a:t>
            </a:r>
            <a:r>
              <a:rPr sz="2400" b="0" dirty="0">
                <a:latin typeface="Calibri"/>
                <a:cs typeface="Calibri"/>
              </a:rPr>
              <a:t>all  </a:t>
            </a:r>
            <a:r>
              <a:rPr sz="2400" b="0" spc="-5" dirty="0">
                <a:latin typeface="Calibri"/>
                <a:cs typeface="Calibri"/>
              </a:rPr>
              <a:t>or </a:t>
            </a:r>
            <a:r>
              <a:rPr sz="2400" b="0" spc="-10" dirty="0">
                <a:latin typeface="Calibri"/>
                <a:cs typeface="Calibri"/>
              </a:rPr>
              <a:t>more often) </a:t>
            </a:r>
            <a:r>
              <a:rPr sz="2400" b="0" spc="-15" dirty="0">
                <a:latin typeface="Calibri"/>
                <a:cs typeface="Calibri"/>
              </a:rPr>
              <a:t>are </a:t>
            </a:r>
            <a:r>
              <a:rPr sz="2400" b="0" spc="-10" dirty="0">
                <a:latin typeface="Calibri"/>
                <a:cs typeface="Calibri"/>
              </a:rPr>
              <a:t>more </a:t>
            </a:r>
            <a:r>
              <a:rPr sz="2400" b="0" spc="-15" dirty="0">
                <a:latin typeface="Calibri"/>
                <a:cs typeface="Calibri"/>
              </a:rPr>
              <a:t>likely to </a:t>
            </a:r>
            <a:r>
              <a:rPr sz="2400" b="0" spc="-10" dirty="0">
                <a:latin typeface="Calibri"/>
                <a:cs typeface="Calibri"/>
              </a:rPr>
              <a:t>experience depressive  </a:t>
            </a:r>
            <a:r>
              <a:rPr sz="2400" b="0" spc="-15" dirty="0">
                <a:latin typeface="Calibri"/>
                <a:cs typeface="Calibri"/>
              </a:rPr>
              <a:t>symptoms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93976" y="3685032"/>
            <a:ext cx="8007096" cy="121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2650" y="3726446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D069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93976" y="4907279"/>
            <a:ext cx="8007096" cy="124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52650" y="4950806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D58C2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31389" y="3754628"/>
            <a:ext cx="7708265" cy="1945639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Believing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morally wrong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generally  unassociated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depressive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symptoms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Americans,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but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850">
              <a:latin typeface="Times New Roman"/>
              <a:cs typeface="Times New Roman"/>
            </a:endParaRPr>
          </a:p>
          <a:p>
            <a:pPr marL="12700" marR="118745">
              <a:lnSpc>
                <a:spcPts val="259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Among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those who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use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pornography,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being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“conflicted”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user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it is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highly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predictive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depressive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symptoms.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11168" y="6104635"/>
            <a:ext cx="823912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-635">
              <a:lnSpc>
                <a:spcPct val="103299"/>
              </a:lnSpc>
              <a:spcBef>
                <a:spcPts val="50"/>
              </a:spcBef>
            </a:pP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Perry,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S. L. (2017). 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use and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depressive symptoms: Examining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role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moral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incongruence.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Society </a:t>
            </a:r>
            <a:r>
              <a:rPr sz="1200" i="1" spc="-10" dirty="0">
                <a:solidFill>
                  <a:srgbClr val="FFFFFF"/>
                </a:solidFill>
                <a:latin typeface="Calibri"/>
                <a:cs typeface="Calibri"/>
              </a:rPr>
              <a:t>and Mental </a:t>
            </a:r>
            <a:r>
              <a:rPr sz="1200" i="1" spc="-5" dirty="0">
                <a:solidFill>
                  <a:srgbClr val="FFFFFF"/>
                </a:solidFill>
                <a:latin typeface="Calibri"/>
                <a:cs typeface="Calibri"/>
              </a:rPr>
              <a:t>Health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, 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2156869317728373.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3764" y="1475232"/>
            <a:ext cx="2461260" cy="17786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580"/>
              </a:spcBef>
            </a:pPr>
            <a:r>
              <a:rPr sz="4100" b="0" spc="-25" dirty="0">
                <a:solidFill>
                  <a:srgbClr val="FFFFFF"/>
                </a:solidFill>
                <a:latin typeface="Calibri Light"/>
                <a:cs typeface="Calibri Light"/>
              </a:rPr>
              <a:t>Porn </a:t>
            </a:r>
            <a:r>
              <a:rPr sz="4100" b="0" spc="-10" dirty="0">
                <a:solidFill>
                  <a:srgbClr val="FFFFFF"/>
                </a:solidFill>
                <a:latin typeface="Calibri Light"/>
                <a:cs typeface="Calibri Light"/>
              </a:rPr>
              <a:t>and  </a:t>
            </a:r>
            <a:r>
              <a:rPr sz="4100" b="0" spc="-15" dirty="0">
                <a:solidFill>
                  <a:srgbClr val="FFFFFF"/>
                </a:solidFill>
                <a:latin typeface="Calibri Light"/>
                <a:cs typeface="Calibri Light"/>
              </a:rPr>
              <a:t>erectile  </a:t>
            </a:r>
            <a:r>
              <a:rPr sz="4100" b="0" spc="-5" dirty="0">
                <a:solidFill>
                  <a:srgbClr val="FFFFFF"/>
                </a:solidFill>
                <a:latin typeface="Calibri Light"/>
                <a:cs typeface="Calibri Light"/>
              </a:rPr>
              <a:t>d</a:t>
            </a:r>
            <a:r>
              <a:rPr sz="4100" b="0" spc="-45" dirty="0">
                <a:solidFill>
                  <a:srgbClr val="FFFFFF"/>
                </a:solidFill>
                <a:latin typeface="Calibri Light"/>
                <a:cs typeface="Calibri Light"/>
              </a:rPr>
              <a:t>y</a:t>
            </a:r>
            <a:r>
              <a:rPr sz="4100" b="0" spc="-4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r>
              <a:rPr sz="4100" b="0" dirty="0">
                <a:solidFill>
                  <a:srgbClr val="FFFFFF"/>
                </a:solidFill>
                <a:latin typeface="Calibri Light"/>
                <a:cs typeface="Calibri Light"/>
              </a:rPr>
              <a:t>f</a:t>
            </a:r>
            <a:r>
              <a:rPr sz="4100" b="0" spc="-5" dirty="0">
                <a:solidFill>
                  <a:srgbClr val="FFFFFF"/>
                </a:solidFill>
                <a:latin typeface="Calibri Light"/>
                <a:cs typeface="Calibri Light"/>
              </a:rPr>
              <a:t>unc</a:t>
            </a:r>
            <a:r>
              <a:rPr sz="4100" b="0" dirty="0">
                <a:solidFill>
                  <a:srgbClr val="FFFFFF"/>
                </a:solidFill>
                <a:latin typeface="Calibri Light"/>
                <a:cs typeface="Calibri Light"/>
              </a:rPr>
              <a:t>t</a:t>
            </a:r>
            <a:r>
              <a:rPr sz="4100" b="0" spc="-10" dirty="0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sz="4100" b="0" dirty="0">
                <a:solidFill>
                  <a:srgbClr val="FFFFFF"/>
                </a:solidFill>
                <a:latin typeface="Calibri Light"/>
                <a:cs typeface="Calibri Light"/>
              </a:rPr>
              <a:t>on</a:t>
            </a:r>
            <a:endParaRPr sz="41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46317" y="1060703"/>
            <a:ext cx="2393950" cy="75692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41300" marR="5080" indent="-228600">
              <a:lnSpc>
                <a:spcPct val="91200"/>
              </a:lnSpc>
              <a:spcBef>
                <a:spcPts val="28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ED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rates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700" spc="-65" dirty="0">
                <a:solidFill>
                  <a:srgbClr val="FFFFFF"/>
                </a:solidFill>
                <a:latin typeface="Calibri"/>
                <a:cs typeface="Calibri"/>
              </a:rPr>
              <a:t>YA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have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increased significantly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past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decade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03593" y="1822615"/>
            <a:ext cx="2042795" cy="19761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41300" marR="103505" indent="-228600">
              <a:lnSpc>
                <a:spcPct val="90200"/>
              </a:lnSpc>
              <a:spcBef>
                <a:spcPts val="300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Rates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r>
              <a:rPr sz="1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18-22 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24% - 45%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depending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study.</a:t>
            </a:r>
            <a:endParaRPr sz="1700">
              <a:latin typeface="Calibri"/>
              <a:cs typeface="Calibri"/>
            </a:endParaRPr>
          </a:p>
          <a:p>
            <a:pPr marL="241300" marR="5080" indent="-228600">
              <a:lnSpc>
                <a:spcPct val="90200"/>
              </a:lnSpc>
              <a:spcBef>
                <a:spcPts val="439"/>
              </a:spcBef>
              <a:buClr>
                <a:srgbClr val="FFFFFF"/>
              </a:buClr>
              <a:buFont typeface="Arial"/>
              <a:buChar char="•"/>
              <a:tabLst>
                <a:tab pos="290195" algn="l"/>
                <a:tab pos="290830" algn="l"/>
              </a:tabLst>
            </a:pPr>
            <a:r>
              <a:rPr dirty="0"/>
              <a:t>	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Between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40% -</a:t>
            </a:r>
            <a:r>
              <a:rPr sz="1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50%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report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low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sexual  satisfaction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arousal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6533" y="4172470"/>
            <a:ext cx="2658745" cy="12268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41300" marR="5080" indent="-228600">
              <a:lnSpc>
                <a:spcPct val="90900"/>
              </a:lnSpc>
              <a:spcBef>
                <a:spcPts val="285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comprehensive review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of  the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literature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suggests that 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may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relationship  between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porn use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rising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rates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ED.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81626" y="2893656"/>
            <a:ext cx="1428748" cy="1071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715166" y="6401308"/>
            <a:ext cx="82734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Park,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B.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Y., Wilson, G.,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Berger, J.,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Christman, M., Reina,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B.,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Bishop, F., ...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Doan, A. P.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(2016).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Is Internet pornography causing sexual dysfunctions?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review with  clinical reports. </a:t>
            </a:r>
            <a:r>
              <a:rPr sz="1000" i="1" spc="-5" dirty="0">
                <a:solidFill>
                  <a:srgbClr val="FFFFFF"/>
                </a:solidFill>
                <a:latin typeface="Calibri"/>
                <a:cs typeface="Calibri"/>
              </a:rPr>
              <a:t>Behavioral Sciences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1000" i="1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(3),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17.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38257" y="2994659"/>
            <a:ext cx="1520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0" dirty="0">
                <a:solidFill>
                  <a:srgbClr val="FFFFFF"/>
                </a:solidFill>
                <a:latin typeface="Calibri Light"/>
                <a:cs typeface="Calibri Light"/>
              </a:rPr>
              <a:t>Lastly..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05828" y="425683"/>
            <a:ext cx="5617210" cy="874394"/>
          </a:xfrm>
          <a:custGeom>
            <a:avLst/>
            <a:gdLst/>
            <a:ahLst/>
            <a:cxnLst/>
            <a:rect l="l" t="t" r="r" b="b"/>
            <a:pathLst>
              <a:path w="5617209" h="874394">
                <a:moveTo>
                  <a:pt x="5471363" y="0"/>
                </a:moveTo>
                <a:lnTo>
                  <a:pt x="145656" y="0"/>
                </a:lnTo>
                <a:lnTo>
                  <a:pt x="99618" y="7425"/>
                </a:lnTo>
                <a:lnTo>
                  <a:pt x="59634" y="28103"/>
                </a:lnTo>
                <a:lnTo>
                  <a:pt x="28103" y="59634"/>
                </a:lnTo>
                <a:lnTo>
                  <a:pt x="7425" y="99618"/>
                </a:lnTo>
                <a:lnTo>
                  <a:pt x="0" y="145656"/>
                </a:lnTo>
                <a:lnTo>
                  <a:pt x="0" y="728294"/>
                </a:lnTo>
                <a:lnTo>
                  <a:pt x="7425" y="774332"/>
                </a:lnTo>
                <a:lnTo>
                  <a:pt x="28103" y="814316"/>
                </a:lnTo>
                <a:lnTo>
                  <a:pt x="59634" y="845846"/>
                </a:lnTo>
                <a:lnTo>
                  <a:pt x="99618" y="866524"/>
                </a:lnTo>
                <a:lnTo>
                  <a:pt x="145656" y="873950"/>
                </a:lnTo>
                <a:lnTo>
                  <a:pt x="5471363" y="873950"/>
                </a:lnTo>
                <a:lnTo>
                  <a:pt x="5517407" y="866524"/>
                </a:lnTo>
                <a:lnTo>
                  <a:pt x="5557395" y="845846"/>
                </a:lnTo>
                <a:lnTo>
                  <a:pt x="5588927" y="814316"/>
                </a:lnTo>
                <a:lnTo>
                  <a:pt x="5609606" y="774332"/>
                </a:lnTo>
                <a:lnTo>
                  <a:pt x="5617032" y="728294"/>
                </a:lnTo>
                <a:lnTo>
                  <a:pt x="5617032" y="145656"/>
                </a:lnTo>
                <a:lnTo>
                  <a:pt x="5609606" y="99618"/>
                </a:lnTo>
                <a:lnTo>
                  <a:pt x="5588927" y="59634"/>
                </a:lnTo>
                <a:lnTo>
                  <a:pt x="5557395" y="28103"/>
                </a:lnTo>
                <a:lnTo>
                  <a:pt x="5517407" y="7425"/>
                </a:lnTo>
                <a:lnTo>
                  <a:pt x="5471363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05828" y="425679"/>
            <a:ext cx="5614670" cy="873760"/>
          </a:xfrm>
          <a:custGeom>
            <a:avLst/>
            <a:gdLst/>
            <a:ahLst/>
            <a:cxnLst/>
            <a:rect l="l" t="t" r="r" b="b"/>
            <a:pathLst>
              <a:path w="5614670" h="873760">
                <a:moveTo>
                  <a:pt x="0" y="145585"/>
                </a:moveTo>
                <a:lnTo>
                  <a:pt x="7422" y="99569"/>
                </a:lnTo>
                <a:lnTo>
                  <a:pt x="28089" y="59604"/>
                </a:lnTo>
                <a:lnTo>
                  <a:pt x="59604" y="28089"/>
                </a:lnTo>
                <a:lnTo>
                  <a:pt x="99568" y="7422"/>
                </a:lnTo>
                <a:lnTo>
                  <a:pt x="145585" y="0"/>
                </a:lnTo>
                <a:lnTo>
                  <a:pt x="5468578" y="0"/>
                </a:lnTo>
                <a:lnTo>
                  <a:pt x="5514594" y="7422"/>
                </a:lnTo>
                <a:lnTo>
                  <a:pt x="5554559" y="28089"/>
                </a:lnTo>
                <a:lnTo>
                  <a:pt x="5586074" y="59604"/>
                </a:lnTo>
                <a:lnTo>
                  <a:pt x="5606741" y="99569"/>
                </a:lnTo>
                <a:lnTo>
                  <a:pt x="5614163" y="145585"/>
                </a:lnTo>
                <a:lnTo>
                  <a:pt x="5614163" y="727921"/>
                </a:lnTo>
                <a:lnTo>
                  <a:pt x="5606741" y="773938"/>
                </a:lnTo>
                <a:lnTo>
                  <a:pt x="5586074" y="813902"/>
                </a:lnTo>
                <a:lnTo>
                  <a:pt x="5554559" y="845417"/>
                </a:lnTo>
                <a:lnTo>
                  <a:pt x="5514594" y="866085"/>
                </a:lnTo>
                <a:lnTo>
                  <a:pt x="5468578" y="873507"/>
                </a:lnTo>
                <a:lnTo>
                  <a:pt x="145585" y="873507"/>
                </a:lnTo>
                <a:lnTo>
                  <a:pt x="99568" y="866085"/>
                </a:lnTo>
                <a:lnTo>
                  <a:pt x="59604" y="845417"/>
                </a:lnTo>
                <a:lnTo>
                  <a:pt x="28089" y="813902"/>
                </a:lnTo>
                <a:lnTo>
                  <a:pt x="7422" y="773938"/>
                </a:lnTo>
                <a:lnTo>
                  <a:pt x="0" y="727921"/>
                </a:lnTo>
                <a:lnTo>
                  <a:pt x="0" y="145585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19611" y="646684"/>
            <a:ext cx="311785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-10" dirty="0">
                <a:latin typeface="Calibri"/>
                <a:cs typeface="Calibri"/>
              </a:rPr>
              <a:t>Decreases </a:t>
            </a:r>
            <a:r>
              <a:rPr sz="2200" b="0" spc="-5" dirty="0">
                <a:latin typeface="Calibri"/>
                <a:cs typeface="Calibri"/>
              </a:rPr>
              <a:t>body</a:t>
            </a:r>
            <a:r>
              <a:rPr sz="2200" b="0" spc="-30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confidence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05828" y="2142127"/>
            <a:ext cx="5617210" cy="874394"/>
          </a:xfrm>
          <a:custGeom>
            <a:avLst/>
            <a:gdLst/>
            <a:ahLst/>
            <a:cxnLst/>
            <a:rect l="l" t="t" r="r" b="b"/>
            <a:pathLst>
              <a:path w="5617209" h="874394">
                <a:moveTo>
                  <a:pt x="5471363" y="0"/>
                </a:moveTo>
                <a:lnTo>
                  <a:pt x="145656" y="0"/>
                </a:lnTo>
                <a:lnTo>
                  <a:pt x="99618" y="7425"/>
                </a:lnTo>
                <a:lnTo>
                  <a:pt x="59634" y="28103"/>
                </a:lnTo>
                <a:lnTo>
                  <a:pt x="28103" y="59634"/>
                </a:lnTo>
                <a:lnTo>
                  <a:pt x="7425" y="99618"/>
                </a:lnTo>
                <a:lnTo>
                  <a:pt x="0" y="145656"/>
                </a:lnTo>
                <a:lnTo>
                  <a:pt x="0" y="728294"/>
                </a:lnTo>
                <a:lnTo>
                  <a:pt x="7425" y="774332"/>
                </a:lnTo>
                <a:lnTo>
                  <a:pt x="28103" y="814316"/>
                </a:lnTo>
                <a:lnTo>
                  <a:pt x="59634" y="845846"/>
                </a:lnTo>
                <a:lnTo>
                  <a:pt x="99618" y="866524"/>
                </a:lnTo>
                <a:lnTo>
                  <a:pt x="145656" y="873950"/>
                </a:lnTo>
                <a:lnTo>
                  <a:pt x="5471363" y="873950"/>
                </a:lnTo>
                <a:lnTo>
                  <a:pt x="5517407" y="866524"/>
                </a:lnTo>
                <a:lnTo>
                  <a:pt x="5557395" y="845846"/>
                </a:lnTo>
                <a:lnTo>
                  <a:pt x="5588927" y="814316"/>
                </a:lnTo>
                <a:lnTo>
                  <a:pt x="5609606" y="774332"/>
                </a:lnTo>
                <a:lnTo>
                  <a:pt x="5617032" y="728294"/>
                </a:lnTo>
                <a:lnTo>
                  <a:pt x="5617032" y="145656"/>
                </a:lnTo>
                <a:lnTo>
                  <a:pt x="5609606" y="99618"/>
                </a:lnTo>
                <a:lnTo>
                  <a:pt x="5588927" y="59634"/>
                </a:lnTo>
                <a:lnTo>
                  <a:pt x="5557395" y="28103"/>
                </a:lnTo>
                <a:lnTo>
                  <a:pt x="5517407" y="7425"/>
                </a:lnTo>
                <a:lnTo>
                  <a:pt x="5471363" y="0"/>
                </a:lnTo>
                <a:close/>
              </a:path>
            </a:pathLst>
          </a:custGeom>
          <a:solidFill>
            <a:srgbClr val="45C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05828" y="2142124"/>
            <a:ext cx="5614670" cy="873760"/>
          </a:xfrm>
          <a:custGeom>
            <a:avLst/>
            <a:gdLst/>
            <a:ahLst/>
            <a:cxnLst/>
            <a:rect l="l" t="t" r="r" b="b"/>
            <a:pathLst>
              <a:path w="5614670" h="873760">
                <a:moveTo>
                  <a:pt x="0" y="145585"/>
                </a:moveTo>
                <a:lnTo>
                  <a:pt x="7422" y="99569"/>
                </a:lnTo>
                <a:lnTo>
                  <a:pt x="28089" y="59604"/>
                </a:lnTo>
                <a:lnTo>
                  <a:pt x="59604" y="28089"/>
                </a:lnTo>
                <a:lnTo>
                  <a:pt x="99568" y="7422"/>
                </a:lnTo>
                <a:lnTo>
                  <a:pt x="145585" y="0"/>
                </a:lnTo>
                <a:lnTo>
                  <a:pt x="5468578" y="0"/>
                </a:lnTo>
                <a:lnTo>
                  <a:pt x="5514594" y="7422"/>
                </a:lnTo>
                <a:lnTo>
                  <a:pt x="5554559" y="28089"/>
                </a:lnTo>
                <a:lnTo>
                  <a:pt x="5586074" y="59604"/>
                </a:lnTo>
                <a:lnTo>
                  <a:pt x="5606741" y="99569"/>
                </a:lnTo>
                <a:lnTo>
                  <a:pt x="5614163" y="145585"/>
                </a:lnTo>
                <a:lnTo>
                  <a:pt x="5614163" y="727921"/>
                </a:lnTo>
                <a:lnTo>
                  <a:pt x="5606741" y="773938"/>
                </a:lnTo>
                <a:lnTo>
                  <a:pt x="5586074" y="813902"/>
                </a:lnTo>
                <a:lnTo>
                  <a:pt x="5554559" y="845417"/>
                </a:lnTo>
                <a:lnTo>
                  <a:pt x="5514594" y="866085"/>
                </a:lnTo>
                <a:lnTo>
                  <a:pt x="5468578" y="873507"/>
                </a:lnTo>
                <a:lnTo>
                  <a:pt x="145585" y="873507"/>
                </a:lnTo>
                <a:lnTo>
                  <a:pt x="99568" y="866085"/>
                </a:lnTo>
                <a:lnTo>
                  <a:pt x="59604" y="845417"/>
                </a:lnTo>
                <a:lnTo>
                  <a:pt x="28089" y="813902"/>
                </a:lnTo>
                <a:lnTo>
                  <a:pt x="7422" y="773938"/>
                </a:lnTo>
                <a:lnTo>
                  <a:pt x="0" y="727921"/>
                </a:lnTo>
                <a:lnTo>
                  <a:pt x="0" y="145585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019611" y="1243647"/>
            <a:ext cx="5102225" cy="148018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35585" indent="-171450">
              <a:lnSpc>
                <a:spcPct val="100000"/>
              </a:lnSpc>
              <a:spcBef>
                <a:spcPts val="360"/>
              </a:spcBef>
              <a:buChar char="•"/>
              <a:tabLst>
                <a:tab pos="236220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Increase in hair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removal, labiaplasty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women</a:t>
            </a:r>
            <a:endParaRPr sz="1700">
              <a:latin typeface="Calibri"/>
              <a:cs typeface="Calibri"/>
            </a:endParaRPr>
          </a:p>
          <a:p>
            <a:pPr marL="235585" marR="5080" indent="-171450">
              <a:lnSpc>
                <a:spcPts val="1900"/>
              </a:lnSpc>
              <a:spcBef>
                <a:spcPts val="445"/>
              </a:spcBef>
              <a:buChar char="•"/>
              <a:tabLst>
                <a:tab pos="236220" algn="l"/>
              </a:tabLst>
            </a:pP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exposure correlated to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increased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physique anxiety 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700" spc="-25" dirty="0">
                <a:solidFill>
                  <a:srgbClr val="FFFFFF"/>
                </a:solidFill>
                <a:latin typeface="Calibri"/>
                <a:cs typeface="Calibri"/>
              </a:rPr>
              <a:t>gay</a:t>
            </a:r>
            <a:r>
              <a:rPr sz="17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Emphasizes gender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roles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5828" y="3608100"/>
            <a:ext cx="5617210" cy="874394"/>
          </a:xfrm>
          <a:custGeom>
            <a:avLst/>
            <a:gdLst/>
            <a:ahLst/>
            <a:cxnLst/>
            <a:rect l="l" t="t" r="r" b="b"/>
            <a:pathLst>
              <a:path w="5617209" h="874395">
                <a:moveTo>
                  <a:pt x="5471363" y="0"/>
                </a:moveTo>
                <a:lnTo>
                  <a:pt x="145656" y="0"/>
                </a:lnTo>
                <a:lnTo>
                  <a:pt x="99618" y="7425"/>
                </a:lnTo>
                <a:lnTo>
                  <a:pt x="59634" y="28103"/>
                </a:lnTo>
                <a:lnTo>
                  <a:pt x="28103" y="59634"/>
                </a:lnTo>
                <a:lnTo>
                  <a:pt x="7425" y="99618"/>
                </a:lnTo>
                <a:lnTo>
                  <a:pt x="0" y="145656"/>
                </a:lnTo>
                <a:lnTo>
                  <a:pt x="0" y="728294"/>
                </a:lnTo>
                <a:lnTo>
                  <a:pt x="7425" y="774332"/>
                </a:lnTo>
                <a:lnTo>
                  <a:pt x="28103" y="814316"/>
                </a:lnTo>
                <a:lnTo>
                  <a:pt x="59634" y="845846"/>
                </a:lnTo>
                <a:lnTo>
                  <a:pt x="99618" y="866524"/>
                </a:lnTo>
                <a:lnTo>
                  <a:pt x="145656" y="873950"/>
                </a:lnTo>
                <a:lnTo>
                  <a:pt x="5471363" y="873950"/>
                </a:lnTo>
                <a:lnTo>
                  <a:pt x="5517407" y="866524"/>
                </a:lnTo>
                <a:lnTo>
                  <a:pt x="5557395" y="845846"/>
                </a:lnTo>
                <a:lnTo>
                  <a:pt x="5588927" y="814316"/>
                </a:lnTo>
                <a:lnTo>
                  <a:pt x="5609606" y="774332"/>
                </a:lnTo>
                <a:lnTo>
                  <a:pt x="5617032" y="728294"/>
                </a:lnTo>
                <a:lnTo>
                  <a:pt x="5617032" y="145656"/>
                </a:lnTo>
                <a:lnTo>
                  <a:pt x="5609606" y="99618"/>
                </a:lnTo>
                <a:lnTo>
                  <a:pt x="5588927" y="59634"/>
                </a:lnTo>
                <a:lnTo>
                  <a:pt x="5557395" y="28103"/>
                </a:lnTo>
                <a:lnTo>
                  <a:pt x="5517407" y="7425"/>
                </a:lnTo>
                <a:lnTo>
                  <a:pt x="5471363" y="0"/>
                </a:lnTo>
                <a:close/>
              </a:path>
            </a:pathLst>
          </a:custGeom>
          <a:solidFill>
            <a:srgbClr val="41C7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5828" y="3608096"/>
            <a:ext cx="5614670" cy="873760"/>
          </a:xfrm>
          <a:custGeom>
            <a:avLst/>
            <a:gdLst/>
            <a:ahLst/>
            <a:cxnLst/>
            <a:rect l="l" t="t" r="r" b="b"/>
            <a:pathLst>
              <a:path w="5614670" h="873760">
                <a:moveTo>
                  <a:pt x="0" y="145585"/>
                </a:moveTo>
                <a:lnTo>
                  <a:pt x="7422" y="99569"/>
                </a:lnTo>
                <a:lnTo>
                  <a:pt x="28089" y="59604"/>
                </a:lnTo>
                <a:lnTo>
                  <a:pt x="59604" y="28089"/>
                </a:lnTo>
                <a:lnTo>
                  <a:pt x="99568" y="7422"/>
                </a:lnTo>
                <a:lnTo>
                  <a:pt x="145585" y="0"/>
                </a:lnTo>
                <a:lnTo>
                  <a:pt x="5468578" y="0"/>
                </a:lnTo>
                <a:lnTo>
                  <a:pt x="5514594" y="7422"/>
                </a:lnTo>
                <a:lnTo>
                  <a:pt x="5554559" y="28089"/>
                </a:lnTo>
                <a:lnTo>
                  <a:pt x="5586074" y="59604"/>
                </a:lnTo>
                <a:lnTo>
                  <a:pt x="5606741" y="99569"/>
                </a:lnTo>
                <a:lnTo>
                  <a:pt x="5614163" y="145585"/>
                </a:lnTo>
                <a:lnTo>
                  <a:pt x="5614163" y="727921"/>
                </a:lnTo>
                <a:lnTo>
                  <a:pt x="5606741" y="773938"/>
                </a:lnTo>
                <a:lnTo>
                  <a:pt x="5586074" y="813902"/>
                </a:lnTo>
                <a:lnTo>
                  <a:pt x="5554559" y="845417"/>
                </a:lnTo>
                <a:lnTo>
                  <a:pt x="5514594" y="866085"/>
                </a:lnTo>
                <a:lnTo>
                  <a:pt x="5468578" y="873507"/>
                </a:lnTo>
                <a:lnTo>
                  <a:pt x="145585" y="873507"/>
                </a:lnTo>
                <a:lnTo>
                  <a:pt x="99568" y="866085"/>
                </a:lnTo>
                <a:lnTo>
                  <a:pt x="59604" y="845417"/>
                </a:lnTo>
                <a:lnTo>
                  <a:pt x="28089" y="813902"/>
                </a:lnTo>
                <a:lnTo>
                  <a:pt x="7422" y="773938"/>
                </a:lnTo>
                <a:lnTo>
                  <a:pt x="0" y="727921"/>
                </a:lnTo>
                <a:lnTo>
                  <a:pt x="0" y="145585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19611" y="2959671"/>
            <a:ext cx="5247640" cy="207708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235585" indent="-171450">
              <a:lnSpc>
                <a:spcPct val="100000"/>
              </a:lnSpc>
              <a:spcBef>
                <a:spcPts val="360"/>
              </a:spcBef>
              <a:buChar char="•"/>
              <a:tabLst>
                <a:tab pos="2362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More stereotyped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gender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beliefs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men who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watch</a:t>
            </a:r>
            <a:r>
              <a:rPr sz="17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porn</a:t>
            </a:r>
            <a:endParaRPr sz="1700">
              <a:latin typeface="Calibri"/>
              <a:cs typeface="Calibri"/>
            </a:endParaRPr>
          </a:p>
          <a:p>
            <a:pPr marL="235585" indent="-171450">
              <a:lnSpc>
                <a:spcPct val="100000"/>
              </a:lnSpc>
              <a:spcBef>
                <a:spcPts val="265"/>
              </a:spcBef>
              <a:buChar char="•"/>
              <a:tabLst>
                <a:tab pos="2362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acceptance of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rape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myths</a:t>
            </a:r>
            <a:endParaRPr sz="1700">
              <a:latin typeface="Calibri"/>
              <a:cs typeface="Calibri"/>
            </a:endParaRPr>
          </a:p>
          <a:p>
            <a:pPr marL="12700" marR="139700">
              <a:lnSpc>
                <a:spcPts val="2400"/>
              </a:lnSpc>
              <a:spcBef>
                <a:spcPts val="1295"/>
              </a:spcBef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Enhances acceptance of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marginalized gender 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identities or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sexualities</a:t>
            </a:r>
            <a:endParaRPr sz="2200">
              <a:latin typeface="Calibri"/>
              <a:cs typeface="Calibri"/>
            </a:endParaRPr>
          </a:p>
          <a:p>
            <a:pPr marL="235585" indent="-171450">
              <a:lnSpc>
                <a:spcPct val="100000"/>
              </a:lnSpc>
              <a:spcBef>
                <a:spcPts val="1105"/>
              </a:spcBef>
              <a:buChar char="•"/>
              <a:tabLst>
                <a:tab pos="2362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permissive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sexual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attitudes</a:t>
            </a:r>
            <a:endParaRPr sz="1700">
              <a:latin typeface="Calibri"/>
              <a:cs typeface="Calibri"/>
            </a:endParaRPr>
          </a:p>
          <a:p>
            <a:pPr marL="235585" indent="-171450">
              <a:lnSpc>
                <a:spcPct val="100000"/>
              </a:lnSpc>
              <a:spcBef>
                <a:spcPts val="265"/>
              </a:spcBef>
              <a:buChar char="•"/>
              <a:tabLst>
                <a:tab pos="2362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acceptance of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same-sex</a:t>
            </a:r>
            <a:r>
              <a:rPr sz="17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marriage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05828" y="5074072"/>
            <a:ext cx="5617210" cy="874394"/>
          </a:xfrm>
          <a:custGeom>
            <a:avLst/>
            <a:gdLst/>
            <a:ahLst/>
            <a:cxnLst/>
            <a:rect l="l" t="t" r="r" b="b"/>
            <a:pathLst>
              <a:path w="5617209" h="874395">
                <a:moveTo>
                  <a:pt x="5471363" y="0"/>
                </a:moveTo>
                <a:lnTo>
                  <a:pt x="145656" y="0"/>
                </a:lnTo>
                <a:lnTo>
                  <a:pt x="99618" y="7425"/>
                </a:lnTo>
                <a:lnTo>
                  <a:pt x="59634" y="28103"/>
                </a:lnTo>
                <a:lnTo>
                  <a:pt x="28103" y="59634"/>
                </a:lnTo>
                <a:lnTo>
                  <a:pt x="7425" y="99618"/>
                </a:lnTo>
                <a:lnTo>
                  <a:pt x="0" y="145656"/>
                </a:lnTo>
                <a:lnTo>
                  <a:pt x="0" y="728294"/>
                </a:lnTo>
                <a:lnTo>
                  <a:pt x="7425" y="774332"/>
                </a:lnTo>
                <a:lnTo>
                  <a:pt x="28103" y="814316"/>
                </a:lnTo>
                <a:lnTo>
                  <a:pt x="59634" y="845846"/>
                </a:lnTo>
                <a:lnTo>
                  <a:pt x="99618" y="866524"/>
                </a:lnTo>
                <a:lnTo>
                  <a:pt x="145656" y="873950"/>
                </a:lnTo>
                <a:lnTo>
                  <a:pt x="5471363" y="873950"/>
                </a:lnTo>
                <a:lnTo>
                  <a:pt x="5517407" y="866524"/>
                </a:lnTo>
                <a:lnTo>
                  <a:pt x="5557395" y="845846"/>
                </a:lnTo>
                <a:lnTo>
                  <a:pt x="5588927" y="814316"/>
                </a:lnTo>
                <a:lnTo>
                  <a:pt x="5609606" y="774332"/>
                </a:lnTo>
                <a:lnTo>
                  <a:pt x="5617032" y="728294"/>
                </a:lnTo>
                <a:lnTo>
                  <a:pt x="5617032" y="145656"/>
                </a:lnTo>
                <a:lnTo>
                  <a:pt x="5609606" y="99618"/>
                </a:lnTo>
                <a:lnTo>
                  <a:pt x="5588927" y="59634"/>
                </a:lnTo>
                <a:lnTo>
                  <a:pt x="5557395" y="28103"/>
                </a:lnTo>
                <a:lnTo>
                  <a:pt x="5517407" y="7425"/>
                </a:lnTo>
                <a:lnTo>
                  <a:pt x="5471363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05828" y="5074068"/>
            <a:ext cx="5614670" cy="873760"/>
          </a:xfrm>
          <a:custGeom>
            <a:avLst/>
            <a:gdLst/>
            <a:ahLst/>
            <a:cxnLst/>
            <a:rect l="l" t="t" r="r" b="b"/>
            <a:pathLst>
              <a:path w="5614670" h="873760">
                <a:moveTo>
                  <a:pt x="0" y="145585"/>
                </a:moveTo>
                <a:lnTo>
                  <a:pt x="7422" y="99569"/>
                </a:lnTo>
                <a:lnTo>
                  <a:pt x="28089" y="59604"/>
                </a:lnTo>
                <a:lnTo>
                  <a:pt x="59604" y="28089"/>
                </a:lnTo>
                <a:lnTo>
                  <a:pt x="99568" y="7422"/>
                </a:lnTo>
                <a:lnTo>
                  <a:pt x="145585" y="0"/>
                </a:lnTo>
                <a:lnTo>
                  <a:pt x="5468578" y="0"/>
                </a:lnTo>
                <a:lnTo>
                  <a:pt x="5514594" y="7422"/>
                </a:lnTo>
                <a:lnTo>
                  <a:pt x="5554559" y="28089"/>
                </a:lnTo>
                <a:lnTo>
                  <a:pt x="5586074" y="59604"/>
                </a:lnTo>
                <a:lnTo>
                  <a:pt x="5606741" y="99569"/>
                </a:lnTo>
                <a:lnTo>
                  <a:pt x="5614163" y="145585"/>
                </a:lnTo>
                <a:lnTo>
                  <a:pt x="5614163" y="727921"/>
                </a:lnTo>
                <a:lnTo>
                  <a:pt x="5606741" y="773938"/>
                </a:lnTo>
                <a:lnTo>
                  <a:pt x="5586074" y="813902"/>
                </a:lnTo>
                <a:lnTo>
                  <a:pt x="5554559" y="845417"/>
                </a:lnTo>
                <a:lnTo>
                  <a:pt x="5514594" y="866085"/>
                </a:lnTo>
                <a:lnTo>
                  <a:pt x="5468578" y="873507"/>
                </a:lnTo>
                <a:lnTo>
                  <a:pt x="145585" y="873507"/>
                </a:lnTo>
                <a:lnTo>
                  <a:pt x="99568" y="866085"/>
                </a:lnTo>
                <a:lnTo>
                  <a:pt x="59604" y="845417"/>
                </a:lnTo>
                <a:lnTo>
                  <a:pt x="28089" y="813902"/>
                </a:lnTo>
                <a:lnTo>
                  <a:pt x="7422" y="773938"/>
                </a:lnTo>
                <a:lnTo>
                  <a:pt x="0" y="727921"/>
                </a:lnTo>
                <a:lnTo>
                  <a:pt x="0" y="145585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19611" y="5294883"/>
            <a:ext cx="5347335" cy="115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Skews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perception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reality of</a:t>
            </a: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sex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>
              <a:latin typeface="Times New Roman"/>
              <a:cs typeface="Times New Roman"/>
            </a:endParaRPr>
          </a:p>
          <a:p>
            <a:pPr marL="235585" marR="5080" indent="-171450">
              <a:lnSpc>
                <a:spcPts val="1900"/>
              </a:lnSpc>
              <a:buChar char="•"/>
              <a:tabLst>
                <a:tab pos="236220" algn="l"/>
              </a:tabLst>
            </a:pP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Adolescents structure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their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idea of what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sex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should be </a:t>
            </a:r>
            <a:r>
              <a:rPr sz="1700" spc="-20" dirty="0">
                <a:solidFill>
                  <a:srgbClr val="FFFFFF"/>
                </a:solidFill>
                <a:latin typeface="Calibri"/>
                <a:cs typeface="Calibri"/>
              </a:rPr>
              <a:t>like 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based on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porn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58711" y="1822704"/>
            <a:ext cx="5425440" cy="3956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5" y="0"/>
            <a:ext cx="7539990" cy="6858000"/>
          </a:xfrm>
          <a:custGeom>
            <a:avLst/>
            <a:gdLst/>
            <a:ahLst/>
            <a:cxnLst/>
            <a:rect l="l" t="t" r="r" b="b"/>
            <a:pathLst>
              <a:path w="7539990" h="6858000">
                <a:moveTo>
                  <a:pt x="7539901" y="0"/>
                </a:moveTo>
                <a:lnTo>
                  <a:pt x="0" y="0"/>
                </a:lnTo>
                <a:lnTo>
                  <a:pt x="0" y="6858000"/>
                </a:lnTo>
                <a:lnTo>
                  <a:pt x="4363745" y="6858000"/>
                </a:lnTo>
                <a:lnTo>
                  <a:pt x="7539901" y="0"/>
                </a:lnTo>
                <a:close/>
              </a:path>
            </a:pathLst>
          </a:custGeom>
          <a:solidFill>
            <a:srgbClr val="262626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3" y="0"/>
            <a:ext cx="7093584" cy="6858000"/>
          </a:xfrm>
          <a:custGeom>
            <a:avLst/>
            <a:gdLst/>
            <a:ahLst/>
            <a:cxnLst/>
            <a:rect l="l" t="t" r="r" b="b"/>
            <a:pathLst>
              <a:path w="7093584" h="6858000">
                <a:moveTo>
                  <a:pt x="7092988" y="0"/>
                </a:moveTo>
                <a:lnTo>
                  <a:pt x="0" y="0"/>
                </a:lnTo>
                <a:lnTo>
                  <a:pt x="0" y="6858000"/>
                </a:lnTo>
                <a:lnTo>
                  <a:pt x="3916832" y="6858000"/>
                </a:lnTo>
                <a:lnTo>
                  <a:pt x="7092988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8" y="611123"/>
            <a:ext cx="13023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Calibri Light"/>
                <a:cs typeface="Calibri Light"/>
              </a:rPr>
              <a:t>W</a:t>
            </a:r>
            <a:r>
              <a:rPr sz="4400" spc="-85" dirty="0">
                <a:latin typeface="Calibri Light"/>
                <a:cs typeface="Calibri Light"/>
              </a:rPr>
              <a:t>h</a:t>
            </a:r>
            <a:r>
              <a:rPr sz="4400" spc="-5" dirty="0">
                <a:latin typeface="Calibri Light"/>
                <a:cs typeface="Calibri Light"/>
              </a:rPr>
              <a:t>y?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6938" y="1820164"/>
            <a:ext cx="3876675" cy="32537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1300" marR="499109" indent="-228600">
              <a:lnSpc>
                <a:spcPct val="91200"/>
              </a:lnSpc>
              <a:spcBef>
                <a:spcPts val="26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Leverages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reward system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is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associated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 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number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powerful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neurotransmitters: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Dopamine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Adrenalin</a:t>
            </a:r>
            <a:endParaRPr sz="1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Oxytocin</a:t>
            </a:r>
            <a:endParaRPr sz="16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Relies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“coolidge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effect”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90000"/>
              </a:lnSpc>
              <a:spcBef>
                <a:spcPts val="149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Uses the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DeltaFosB protein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which, over  time,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accumulates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repeated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use and  leads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desensitization, need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more, and 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other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traceable neurological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changes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3"/>
            <a:ext cx="52304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5" dirty="0">
                <a:latin typeface="Calibri Light"/>
                <a:cs typeface="Calibri Light"/>
              </a:rPr>
              <a:t>Effects </a:t>
            </a:r>
            <a:r>
              <a:rPr sz="4400" dirty="0">
                <a:latin typeface="Calibri Light"/>
                <a:cs typeface="Calibri Light"/>
              </a:rPr>
              <a:t>of hook up</a:t>
            </a:r>
            <a:r>
              <a:rPr sz="4400" spc="-1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apps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1825630"/>
            <a:ext cx="8938260" cy="1305560"/>
          </a:xfrm>
          <a:custGeom>
            <a:avLst/>
            <a:gdLst/>
            <a:ahLst/>
            <a:cxnLst/>
            <a:rect l="l" t="t" r="r" b="b"/>
            <a:pathLst>
              <a:path w="8938260" h="1305560">
                <a:moveTo>
                  <a:pt x="8807729" y="0"/>
                </a:moveTo>
                <a:lnTo>
                  <a:pt x="130530" y="0"/>
                </a:lnTo>
                <a:lnTo>
                  <a:pt x="79724" y="10256"/>
                </a:lnTo>
                <a:lnTo>
                  <a:pt x="38233" y="38228"/>
                </a:lnTo>
                <a:lnTo>
                  <a:pt x="10258" y="79718"/>
                </a:lnTo>
                <a:lnTo>
                  <a:pt x="0" y="130530"/>
                </a:lnTo>
                <a:lnTo>
                  <a:pt x="0" y="1174864"/>
                </a:lnTo>
                <a:lnTo>
                  <a:pt x="10258" y="1225670"/>
                </a:lnTo>
                <a:lnTo>
                  <a:pt x="38233" y="1267161"/>
                </a:lnTo>
                <a:lnTo>
                  <a:pt x="79724" y="1295136"/>
                </a:lnTo>
                <a:lnTo>
                  <a:pt x="130530" y="1305394"/>
                </a:lnTo>
                <a:lnTo>
                  <a:pt x="8807729" y="1305394"/>
                </a:lnTo>
                <a:lnTo>
                  <a:pt x="8858535" y="1295136"/>
                </a:lnTo>
                <a:lnTo>
                  <a:pt x="8900026" y="1267161"/>
                </a:lnTo>
                <a:lnTo>
                  <a:pt x="8928001" y="1225670"/>
                </a:lnTo>
                <a:lnTo>
                  <a:pt x="8938260" y="1174864"/>
                </a:lnTo>
                <a:lnTo>
                  <a:pt x="8938260" y="130530"/>
                </a:lnTo>
                <a:lnTo>
                  <a:pt x="8928001" y="79718"/>
                </a:lnTo>
                <a:lnTo>
                  <a:pt x="8900026" y="38228"/>
                </a:lnTo>
                <a:lnTo>
                  <a:pt x="8858535" y="10256"/>
                </a:lnTo>
                <a:lnTo>
                  <a:pt x="880772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1825625"/>
            <a:ext cx="8933815" cy="1304925"/>
          </a:xfrm>
          <a:custGeom>
            <a:avLst/>
            <a:gdLst/>
            <a:ahLst/>
            <a:cxnLst/>
            <a:rect l="l" t="t" r="r" b="b"/>
            <a:pathLst>
              <a:path w="8933815" h="1304925">
                <a:moveTo>
                  <a:pt x="0" y="130469"/>
                </a:moveTo>
                <a:lnTo>
                  <a:pt x="10252" y="79684"/>
                </a:lnTo>
                <a:lnTo>
                  <a:pt x="38213" y="38213"/>
                </a:lnTo>
                <a:lnTo>
                  <a:pt x="79684" y="10252"/>
                </a:lnTo>
                <a:lnTo>
                  <a:pt x="130468" y="0"/>
                </a:lnTo>
                <a:lnTo>
                  <a:pt x="8803232" y="0"/>
                </a:lnTo>
                <a:lnTo>
                  <a:pt x="8854016" y="10252"/>
                </a:lnTo>
                <a:lnTo>
                  <a:pt x="8895488" y="38213"/>
                </a:lnTo>
                <a:lnTo>
                  <a:pt x="8923448" y="79684"/>
                </a:lnTo>
                <a:lnTo>
                  <a:pt x="8933701" y="130469"/>
                </a:lnTo>
                <a:lnTo>
                  <a:pt x="8933701" y="1174265"/>
                </a:lnTo>
                <a:lnTo>
                  <a:pt x="8923448" y="1225050"/>
                </a:lnTo>
                <a:lnTo>
                  <a:pt x="8895488" y="1266521"/>
                </a:lnTo>
                <a:lnTo>
                  <a:pt x="8854016" y="1294482"/>
                </a:lnTo>
                <a:lnTo>
                  <a:pt x="8803232" y="1304735"/>
                </a:lnTo>
                <a:lnTo>
                  <a:pt x="130468" y="1304735"/>
                </a:lnTo>
                <a:lnTo>
                  <a:pt x="79684" y="1294482"/>
                </a:lnTo>
                <a:lnTo>
                  <a:pt x="38213" y="1266521"/>
                </a:lnTo>
                <a:lnTo>
                  <a:pt x="10252" y="1225050"/>
                </a:lnTo>
                <a:lnTo>
                  <a:pt x="0" y="1174265"/>
                </a:lnTo>
                <a:lnTo>
                  <a:pt x="0" y="13046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6868" y="3348586"/>
            <a:ext cx="8938260" cy="1305560"/>
          </a:xfrm>
          <a:custGeom>
            <a:avLst/>
            <a:gdLst/>
            <a:ahLst/>
            <a:cxnLst/>
            <a:rect l="l" t="t" r="r" b="b"/>
            <a:pathLst>
              <a:path w="8938260" h="1305560">
                <a:moveTo>
                  <a:pt x="8807729" y="0"/>
                </a:moveTo>
                <a:lnTo>
                  <a:pt x="130530" y="0"/>
                </a:lnTo>
                <a:lnTo>
                  <a:pt x="79724" y="10258"/>
                </a:lnTo>
                <a:lnTo>
                  <a:pt x="38233" y="38234"/>
                </a:lnTo>
                <a:lnTo>
                  <a:pt x="10258" y="79729"/>
                </a:lnTo>
                <a:lnTo>
                  <a:pt x="0" y="130543"/>
                </a:lnTo>
                <a:lnTo>
                  <a:pt x="0" y="1174877"/>
                </a:lnTo>
                <a:lnTo>
                  <a:pt x="10258" y="1225683"/>
                </a:lnTo>
                <a:lnTo>
                  <a:pt x="38233" y="1267174"/>
                </a:lnTo>
                <a:lnTo>
                  <a:pt x="79724" y="1295149"/>
                </a:lnTo>
                <a:lnTo>
                  <a:pt x="130530" y="1305407"/>
                </a:lnTo>
                <a:lnTo>
                  <a:pt x="8807729" y="1305407"/>
                </a:lnTo>
                <a:lnTo>
                  <a:pt x="8858535" y="1295149"/>
                </a:lnTo>
                <a:lnTo>
                  <a:pt x="8900026" y="1267174"/>
                </a:lnTo>
                <a:lnTo>
                  <a:pt x="8928001" y="1225683"/>
                </a:lnTo>
                <a:lnTo>
                  <a:pt x="8938260" y="1174877"/>
                </a:lnTo>
                <a:lnTo>
                  <a:pt x="8938260" y="130543"/>
                </a:lnTo>
                <a:lnTo>
                  <a:pt x="8928001" y="79729"/>
                </a:lnTo>
                <a:lnTo>
                  <a:pt x="8900026" y="38234"/>
                </a:lnTo>
                <a:lnTo>
                  <a:pt x="8858535" y="10258"/>
                </a:lnTo>
                <a:lnTo>
                  <a:pt x="880772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26868" y="3348592"/>
            <a:ext cx="8933815" cy="1304925"/>
          </a:xfrm>
          <a:custGeom>
            <a:avLst/>
            <a:gdLst/>
            <a:ahLst/>
            <a:cxnLst/>
            <a:rect l="l" t="t" r="r" b="b"/>
            <a:pathLst>
              <a:path w="8933815" h="1304925">
                <a:moveTo>
                  <a:pt x="0" y="130469"/>
                </a:moveTo>
                <a:lnTo>
                  <a:pt x="10252" y="79684"/>
                </a:lnTo>
                <a:lnTo>
                  <a:pt x="38213" y="38213"/>
                </a:lnTo>
                <a:lnTo>
                  <a:pt x="79684" y="10252"/>
                </a:lnTo>
                <a:lnTo>
                  <a:pt x="130468" y="0"/>
                </a:lnTo>
                <a:lnTo>
                  <a:pt x="8803232" y="0"/>
                </a:lnTo>
                <a:lnTo>
                  <a:pt x="8854016" y="10252"/>
                </a:lnTo>
                <a:lnTo>
                  <a:pt x="8895488" y="38213"/>
                </a:lnTo>
                <a:lnTo>
                  <a:pt x="8923448" y="79684"/>
                </a:lnTo>
                <a:lnTo>
                  <a:pt x="8933701" y="130469"/>
                </a:lnTo>
                <a:lnTo>
                  <a:pt x="8933701" y="1174265"/>
                </a:lnTo>
                <a:lnTo>
                  <a:pt x="8923448" y="1225050"/>
                </a:lnTo>
                <a:lnTo>
                  <a:pt x="8895488" y="1266521"/>
                </a:lnTo>
                <a:lnTo>
                  <a:pt x="8854016" y="1294482"/>
                </a:lnTo>
                <a:lnTo>
                  <a:pt x="8803232" y="1304735"/>
                </a:lnTo>
                <a:lnTo>
                  <a:pt x="130468" y="1304735"/>
                </a:lnTo>
                <a:lnTo>
                  <a:pt x="79684" y="1294482"/>
                </a:lnTo>
                <a:lnTo>
                  <a:pt x="38213" y="1266521"/>
                </a:lnTo>
                <a:lnTo>
                  <a:pt x="10252" y="1225050"/>
                </a:lnTo>
                <a:lnTo>
                  <a:pt x="0" y="1174265"/>
                </a:lnTo>
                <a:lnTo>
                  <a:pt x="0" y="13046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15538" y="4871566"/>
            <a:ext cx="8938260" cy="1305560"/>
          </a:xfrm>
          <a:custGeom>
            <a:avLst/>
            <a:gdLst/>
            <a:ahLst/>
            <a:cxnLst/>
            <a:rect l="l" t="t" r="r" b="b"/>
            <a:pathLst>
              <a:path w="8938260" h="1305560">
                <a:moveTo>
                  <a:pt x="8807729" y="0"/>
                </a:moveTo>
                <a:lnTo>
                  <a:pt x="130530" y="0"/>
                </a:lnTo>
                <a:lnTo>
                  <a:pt x="79724" y="10256"/>
                </a:lnTo>
                <a:lnTo>
                  <a:pt x="38233" y="38228"/>
                </a:lnTo>
                <a:lnTo>
                  <a:pt x="10258" y="79718"/>
                </a:lnTo>
                <a:lnTo>
                  <a:pt x="0" y="130530"/>
                </a:lnTo>
                <a:lnTo>
                  <a:pt x="0" y="1174864"/>
                </a:lnTo>
                <a:lnTo>
                  <a:pt x="10258" y="1225670"/>
                </a:lnTo>
                <a:lnTo>
                  <a:pt x="38233" y="1267161"/>
                </a:lnTo>
                <a:lnTo>
                  <a:pt x="79724" y="1295136"/>
                </a:lnTo>
                <a:lnTo>
                  <a:pt x="130530" y="1305394"/>
                </a:lnTo>
                <a:lnTo>
                  <a:pt x="8807729" y="1305394"/>
                </a:lnTo>
                <a:lnTo>
                  <a:pt x="8858535" y="1295136"/>
                </a:lnTo>
                <a:lnTo>
                  <a:pt x="8900026" y="1267161"/>
                </a:lnTo>
                <a:lnTo>
                  <a:pt x="8928001" y="1225670"/>
                </a:lnTo>
                <a:lnTo>
                  <a:pt x="8938260" y="1174864"/>
                </a:lnTo>
                <a:lnTo>
                  <a:pt x="8938260" y="130530"/>
                </a:lnTo>
                <a:lnTo>
                  <a:pt x="8928001" y="79718"/>
                </a:lnTo>
                <a:lnTo>
                  <a:pt x="8900026" y="38228"/>
                </a:lnTo>
                <a:lnTo>
                  <a:pt x="8858535" y="10256"/>
                </a:lnTo>
                <a:lnTo>
                  <a:pt x="8807729" y="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5538" y="4871561"/>
            <a:ext cx="8933815" cy="1304925"/>
          </a:xfrm>
          <a:custGeom>
            <a:avLst/>
            <a:gdLst/>
            <a:ahLst/>
            <a:cxnLst/>
            <a:rect l="l" t="t" r="r" b="b"/>
            <a:pathLst>
              <a:path w="8933815" h="1304925">
                <a:moveTo>
                  <a:pt x="0" y="130469"/>
                </a:moveTo>
                <a:lnTo>
                  <a:pt x="10252" y="79684"/>
                </a:lnTo>
                <a:lnTo>
                  <a:pt x="38213" y="38213"/>
                </a:lnTo>
                <a:lnTo>
                  <a:pt x="79684" y="10252"/>
                </a:lnTo>
                <a:lnTo>
                  <a:pt x="130468" y="0"/>
                </a:lnTo>
                <a:lnTo>
                  <a:pt x="8803232" y="0"/>
                </a:lnTo>
                <a:lnTo>
                  <a:pt x="8854016" y="10252"/>
                </a:lnTo>
                <a:lnTo>
                  <a:pt x="8895488" y="38213"/>
                </a:lnTo>
                <a:lnTo>
                  <a:pt x="8923448" y="79684"/>
                </a:lnTo>
                <a:lnTo>
                  <a:pt x="8933701" y="130469"/>
                </a:lnTo>
                <a:lnTo>
                  <a:pt x="8933701" y="1174265"/>
                </a:lnTo>
                <a:lnTo>
                  <a:pt x="8923448" y="1225050"/>
                </a:lnTo>
                <a:lnTo>
                  <a:pt x="8895488" y="1266521"/>
                </a:lnTo>
                <a:lnTo>
                  <a:pt x="8854016" y="1294482"/>
                </a:lnTo>
                <a:lnTo>
                  <a:pt x="8803232" y="1304735"/>
                </a:lnTo>
                <a:lnTo>
                  <a:pt x="130468" y="1304735"/>
                </a:lnTo>
                <a:lnTo>
                  <a:pt x="79684" y="1294482"/>
                </a:lnTo>
                <a:lnTo>
                  <a:pt x="38213" y="1266521"/>
                </a:lnTo>
                <a:lnTo>
                  <a:pt x="10252" y="1225050"/>
                </a:lnTo>
                <a:lnTo>
                  <a:pt x="0" y="1174265"/>
                </a:lnTo>
                <a:lnTo>
                  <a:pt x="0" y="13046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51364" y="1784576"/>
            <a:ext cx="8493760" cy="424243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Correlations between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Grindr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casual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sex</a:t>
            </a:r>
            <a:endParaRPr sz="2300">
              <a:latin typeface="Calibri"/>
              <a:cs typeface="Calibri"/>
            </a:endParaRPr>
          </a:p>
          <a:p>
            <a:pPr marL="127000" indent="-114300">
              <a:lnSpc>
                <a:spcPct val="100000"/>
              </a:lnSpc>
              <a:spcBef>
                <a:spcPts val="840"/>
              </a:spcBef>
              <a:buSzPct val="94444"/>
              <a:buChar char="•"/>
              <a:tabLst>
                <a:tab pos="127635" algn="l"/>
              </a:tabLst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Effective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promoting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HIV testing,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PrEP</a:t>
            </a:r>
            <a:r>
              <a:rPr sz="18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  <a:p>
            <a:pPr marL="298450" lvl="1" indent="-114300">
              <a:lnSpc>
                <a:spcPct val="100000"/>
              </a:lnSpc>
              <a:spcBef>
                <a:spcPts val="140"/>
              </a:spcBef>
              <a:buSzPct val="94444"/>
              <a:buChar char="•"/>
              <a:tabLst>
                <a:tab pos="29908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Negatively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correlated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loneliness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sexual-minority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men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buClr>
                <a:srgbClr val="FFFFFF"/>
              </a:buClr>
              <a:buFont typeface="Calibri"/>
              <a:buChar char="•"/>
            </a:pPr>
            <a:endParaRPr sz="2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Calibri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800735" marR="1646555">
              <a:lnSpc>
                <a:spcPts val="2500"/>
              </a:lnSpc>
              <a:spcBef>
                <a:spcPts val="5"/>
              </a:spcBef>
            </a:pP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Correlation between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Tinder use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higher odds of  reporting nonconsenual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sex,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5+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partners</a:t>
            </a:r>
            <a:endParaRPr sz="23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 marL="1589405" marR="5080">
              <a:lnSpc>
                <a:spcPts val="2500"/>
              </a:lnSpc>
              <a:spcBef>
                <a:spcPts val="2290"/>
              </a:spcBef>
            </a:pP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Tinder </a:t>
            </a:r>
            <a:r>
              <a:rPr sz="2300" spc="-15" dirty="0">
                <a:solidFill>
                  <a:srgbClr val="FFFFFF"/>
                </a:solidFill>
                <a:latin typeface="Calibri"/>
                <a:cs typeface="Calibri"/>
              </a:rPr>
              <a:t>users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reported lower levels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satisfaction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300" spc="-35" dirty="0">
                <a:solidFill>
                  <a:srgbClr val="FFFFFF"/>
                </a:solidFill>
                <a:latin typeface="Calibri"/>
                <a:cs typeface="Calibri"/>
              </a:rPr>
              <a:t>self,  </a:t>
            </a:r>
            <a:r>
              <a:rPr sz="2300" spc="-5" dirty="0">
                <a:solidFill>
                  <a:srgbClr val="FFFFFF"/>
                </a:solidFill>
                <a:latin typeface="Calibri"/>
                <a:cs typeface="Calibri"/>
              </a:rPr>
              <a:t>higher shame, surveillance,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comparisons,</a:t>
            </a:r>
            <a:r>
              <a:rPr sz="23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-10" dirty="0">
                <a:solidFill>
                  <a:srgbClr val="FFFFFF"/>
                </a:solidFill>
                <a:latin typeface="Calibri"/>
                <a:cs typeface="Calibri"/>
              </a:rPr>
              <a:t>internalizations</a:t>
            </a:r>
            <a:endParaRPr sz="2300">
              <a:latin typeface="Calibri"/>
              <a:cs typeface="Calibri"/>
            </a:endParaRPr>
          </a:p>
          <a:p>
            <a:pPr marL="1761489" lvl="2" indent="-171450">
              <a:lnSpc>
                <a:spcPct val="100000"/>
              </a:lnSpc>
              <a:spcBef>
                <a:spcPts val="790"/>
              </a:spcBef>
              <a:buChar char="•"/>
              <a:tabLst>
                <a:tab pos="1761489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Especially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males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27948" y="2815559"/>
            <a:ext cx="848994" cy="848994"/>
          </a:xfrm>
          <a:custGeom>
            <a:avLst/>
            <a:gdLst/>
            <a:ahLst/>
            <a:cxnLst/>
            <a:rect l="l" t="t" r="r" b="b"/>
            <a:pathLst>
              <a:path w="848995" h="848995">
                <a:moveTo>
                  <a:pt x="848512" y="466674"/>
                </a:moveTo>
                <a:lnTo>
                  <a:pt x="0" y="466674"/>
                </a:lnTo>
                <a:lnTo>
                  <a:pt x="424256" y="848499"/>
                </a:lnTo>
                <a:lnTo>
                  <a:pt x="848512" y="466674"/>
                </a:lnTo>
                <a:close/>
              </a:path>
              <a:path w="848995" h="848995">
                <a:moveTo>
                  <a:pt x="657593" y="0"/>
                </a:moveTo>
                <a:lnTo>
                  <a:pt x="190919" y="0"/>
                </a:lnTo>
                <a:lnTo>
                  <a:pt x="190919" y="466674"/>
                </a:lnTo>
                <a:lnTo>
                  <a:pt x="657593" y="466674"/>
                </a:lnTo>
                <a:lnTo>
                  <a:pt x="657593" y="0"/>
                </a:lnTo>
                <a:close/>
              </a:path>
            </a:pathLst>
          </a:custGeom>
          <a:solidFill>
            <a:srgbClr val="CDE3DB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27948" y="2815554"/>
            <a:ext cx="848360" cy="848360"/>
          </a:xfrm>
          <a:custGeom>
            <a:avLst/>
            <a:gdLst/>
            <a:ahLst/>
            <a:cxnLst/>
            <a:rect l="l" t="t" r="r" b="b"/>
            <a:pathLst>
              <a:path w="848359" h="848360">
                <a:moveTo>
                  <a:pt x="0" y="466442"/>
                </a:moveTo>
                <a:lnTo>
                  <a:pt x="190817" y="466442"/>
                </a:lnTo>
                <a:lnTo>
                  <a:pt x="190817" y="0"/>
                </a:lnTo>
                <a:lnTo>
                  <a:pt x="657259" y="0"/>
                </a:lnTo>
                <a:lnTo>
                  <a:pt x="657259" y="466442"/>
                </a:lnTo>
                <a:lnTo>
                  <a:pt x="848077" y="466442"/>
                </a:lnTo>
                <a:lnTo>
                  <a:pt x="424038" y="848077"/>
                </a:lnTo>
                <a:lnTo>
                  <a:pt x="0" y="466442"/>
                </a:lnTo>
                <a:close/>
              </a:path>
            </a:pathLst>
          </a:custGeom>
          <a:ln w="12693">
            <a:solidFill>
              <a:srgbClr val="CDE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16618" y="4329813"/>
            <a:ext cx="848994" cy="848994"/>
          </a:xfrm>
          <a:custGeom>
            <a:avLst/>
            <a:gdLst/>
            <a:ahLst/>
            <a:cxnLst/>
            <a:rect l="l" t="t" r="r" b="b"/>
            <a:pathLst>
              <a:path w="848995" h="848995">
                <a:moveTo>
                  <a:pt x="848512" y="466686"/>
                </a:moveTo>
                <a:lnTo>
                  <a:pt x="0" y="466686"/>
                </a:lnTo>
                <a:lnTo>
                  <a:pt x="424256" y="848512"/>
                </a:lnTo>
                <a:lnTo>
                  <a:pt x="848512" y="466686"/>
                </a:lnTo>
                <a:close/>
              </a:path>
              <a:path w="848995" h="848995">
                <a:moveTo>
                  <a:pt x="657593" y="0"/>
                </a:moveTo>
                <a:lnTo>
                  <a:pt x="190919" y="0"/>
                </a:lnTo>
                <a:lnTo>
                  <a:pt x="190919" y="466686"/>
                </a:lnTo>
                <a:lnTo>
                  <a:pt x="657593" y="466686"/>
                </a:lnTo>
                <a:lnTo>
                  <a:pt x="657593" y="0"/>
                </a:lnTo>
                <a:close/>
              </a:path>
            </a:pathLst>
          </a:custGeom>
          <a:solidFill>
            <a:srgbClr val="CDE3DB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16618" y="4329819"/>
            <a:ext cx="848360" cy="848360"/>
          </a:xfrm>
          <a:custGeom>
            <a:avLst/>
            <a:gdLst/>
            <a:ahLst/>
            <a:cxnLst/>
            <a:rect l="l" t="t" r="r" b="b"/>
            <a:pathLst>
              <a:path w="848359" h="848360">
                <a:moveTo>
                  <a:pt x="0" y="466442"/>
                </a:moveTo>
                <a:lnTo>
                  <a:pt x="190817" y="466442"/>
                </a:lnTo>
                <a:lnTo>
                  <a:pt x="190817" y="0"/>
                </a:lnTo>
                <a:lnTo>
                  <a:pt x="657259" y="0"/>
                </a:lnTo>
                <a:lnTo>
                  <a:pt x="657259" y="466442"/>
                </a:lnTo>
                <a:lnTo>
                  <a:pt x="848077" y="466442"/>
                </a:lnTo>
                <a:lnTo>
                  <a:pt x="424038" y="848077"/>
                </a:lnTo>
                <a:lnTo>
                  <a:pt x="0" y="466442"/>
                </a:lnTo>
                <a:close/>
              </a:path>
            </a:pathLst>
          </a:custGeom>
          <a:ln w="12693">
            <a:solidFill>
              <a:srgbClr val="CDE3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129" y="476783"/>
            <a:ext cx="7212965" cy="5920740"/>
          </a:xfrm>
          <a:custGeom>
            <a:avLst/>
            <a:gdLst/>
            <a:ahLst/>
            <a:cxnLst/>
            <a:rect l="l" t="t" r="r" b="b"/>
            <a:pathLst>
              <a:path w="7212965" h="5920740">
                <a:moveTo>
                  <a:pt x="0" y="5920651"/>
                </a:moveTo>
                <a:lnTo>
                  <a:pt x="7212444" y="5920651"/>
                </a:lnTo>
                <a:lnTo>
                  <a:pt x="7212444" y="0"/>
                </a:lnTo>
                <a:lnTo>
                  <a:pt x="0" y="0"/>
                </a:lnTo>
                <a:lnTo>
                  <a:pt x="0" y="5920651"/>
                </a:lnTo>
                <a:close/>
              </a:path>
            </a:pathLst>
          </a:custGeom>
          <a:solidFill>
            <a:srgbClr val="29769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79" y="4424905"/>
            <a:ext cx="3656329" cy="0"/>
          </a:xfrm>
          <a:custGeom>
            <a:avLst/>
            <a:gdLst/>
            <a:ahLst/>
            <a:cxnLst/>
            <a:rect l="l" t="t" r="r" b="b"/>
            <a:pathLst>
              <a:path w="3656329">
                <a:moveTo>
                  <a:pt x="0" y="0"/>
                </a:moveTo>
                <a:lnTo>
                  <a:pt x="3655734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51457" y="476783"/>
            <a:ext cx="3864610" cy="5920740"/>
          </a:xfrm>
          <a:custGeom>
            <a:avLst/>
            <a:gdLst/>
            <a:ahLst/>
            <a:cxnLst/>
            <a:rect l="l" t="t" r="r" b="b"/>
            <a:pathLst>
              <a:path w="3864609" h="5920740">
                <a:moveTo>
                  <a:pt x="0" y="5920651"/>
                </a:moveTo>
                <a:lnTo>
                  <a:pt x="3864381" y="5920651"/>
                </a:lnTo>
                <a:lnTo>
                  <a:pt x="3864381" y="0"/>
                </a:lnTo>
                <a:lnTo>
                  <a:pt x="0" y="0"/>
                </a:lnTo>
                <a:lnTo>
                  <a:pt x="0" y="592065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84493" y="3382771"/>
            <a:ext cx="44100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latin typeface="Calibri Light"/>
                <a:cs typeface="Calibri Light"/>
              </a:rPr>
              <a:t>The</a:t>
            </a:r>
            <a:r>
              <a:rPr sz="5400" spc="-85" dirty="0">
                <a:latin typeface="Calibri Light"/>
                <a:cs typeface="Calibri Light"/>
              </a:rPr>
              <a:t> </a:t>
            </a:r>
            <a:r>
              <a:rPr sz="5400" spc="-50" dirty="0">
                <a:latin typeface="Calibri Light"/>
                <a:cs typeface="Calibri Light"/>
              </a:rPr>
              <a:t>controversy</a:t>
            </a:r>
            <a:endParaRPr sz="5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389" y="501396"/>
            <a:ext cx="9023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95" dirty="0">
                <a:latin typeface="Papyrus"/>
                <a:cs typeface="Papyrus"/>
              </a:rPr>
              <a:t>P</a:t>
            </a:r>
            <a:r>
              <a:rPr sz="4400" b="0" spc="35" dirty="0">
                <a:latin typeface="Papyrus"/>
                <a:cs typeface="Papyrus"/>
              </a:rPr>
              <a:t>o</a:t>
            </a:r>
            <a:r>
              <a:rPr sz="4400" b="0" spc="90" dirty="0">
                <a:latin typeface="Papyrus"/>
                <a:cs typeface="Papyrus"/>
              </a:rPr>
              <a:t>l</a:t>
            </a:r>
            <a:r>
              <a:rPr sz="4400" b="0" spc="85" dirty="0">
                <a:latin typeface="Papyrus"/>
                <a:cs typeface="Papyrus"/>
              </a:rPr>
              <a:t>l</a:t>
            </a:r>
            <a:endParaRPr sz="4400">
              <a:latin typeface="Papyrus"/>
              <a:cs typeface="Papyru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650" y="1825625"/>
            <a:ext cx="7882890" cy="0"/>
          </a:xfrm>
          <a:custGeom>
            <a:avLst/>
            <a:gdLst/>
            <a:ahLst/>
            <a:cxnLst/>
            <a:rect l="l" t="t" r="r" b="b"/>
            <a:pathLst>
              <a:path w="7882890">
                <a:moveTo>
                  <a:pt x="0" y="0"/>
                </a:moveTo>
                <a:lnTo>
                  <a:pt x="7882678" y="0"/>
                </a:lnTo>
              </a:path>
            </a:pathLst>
          </a:custGeom>
          <a:ln w="6346">
            <a:solidFill>
              <a:srgbClr val="C17E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53310" y="1900428"/>
            <a:ext cx="7315834" cy="4016375"/>
          </a:xfrm>
          <a:prstGeom prst="rect">
            <a:avLst/>
          </a:prstGeom>
        </p:spPr>
        <p:txBody>
          <a:bodyPr vert="horz" wrap="square" lIns="0" tIns="81915" rIns="0" bIns="0" rtlCol="0">
            <a:spAutoFit/>
          </a:bodyPr>
          <a:lstStyle/>
          <a:p>
            <a:pPr marL="12700" marR="5080">
              <a:lnSpc>
                <a:spcPct val="91900"/>
              </a:lnSpc>
              <a:spcBef>
                <a:spcPts val="645"/>
              </a:spcBef>
              <a:tabLst>
                <a:tab pos="569595" algn="l"/>
                <a:tab pos="2026920" algn="l"/>
              </a:tabLst>
            </a:pPr>
            <a:r>
              <a:rPr sz="5600" dirty="0">
                <a:solidFill>
                  <a:srgbClr val="FFFFFF"/>
                </a:solidFill>
                <a:latin typeface="Calibri"/>
                <a:cs typeface="Calibri"/>
              </a:rPr>
              <a:t>If	</a:t>
            </a:r>
            <a:r>
              <a:rPr sz="5600" spc="-20" dirty="0">
                <a:solidFill>
                  <a:srgbClr val="FFFFFF"/>
                </a:solidFill>
                <a:latin typeface="Calibri"/>
                <a:cs typeface="Calibri"/>
              </a:rPr>
              <a:t>your current/most  </a:t>
            </a:r>
            <a:r>
              <a:rPr sz="5600" spc="-25" dirty="0">
                <a:solidFill>
                  <a:srgbClr val="FFFFFF"/>
                </a:solidFill>
                <a:latin typeface="Calibri"/>
                <a:cs typeface="Calibri"/>
              </a:rPr>
              <a:t>recent	</a:t>
            </a:r>
            <a:r>
              <a:rPr sz="5600" spc="-20" dirty="0">
                <a:solidFill>
                  <a:srgbClr val="FFFFFF"/>
                </a:solidFill>
                <a:latin typeface="Calibri"/>
                <a:cs typeface="Calibri"/>
              </a:rPr>
              <a:t>lover </a:t>
            </a:r>
            <a:r>
              <a:rPr sz="5600" spc="-5" dirty="0">
                <a:solidFill>
                  <a:srgbClr val="FFFFFF"/>
                </a:solidFill>
                <a:latin typeface="Calibri"/>
                <a:cs typeface="Calibri"/>
              </a:rPr>
              <a:t>describe</a:t>
            </a:r>
            <a:r>
              <a:rPr sz="5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600" spc="-30" dirty="0">
                <a:solidFill>
                  <a:srgbClr val="FFFFFF"/>
                </a:solidFill>
                <a:latin typeface="Calibri"/>
                <a:cs typeface="Calibri"/>
              </a:rPr>
              <a:t>you  </a:t>
            </a:r>
            <a:r>
              <a:rPr sz="5600" dirty="0">
                <a:solidFill>
                  <a:srgbClr val="FFFFFF"/>
                </a:solidFill>
                <a:latin typeface="Calibri"/>
                <a:cs typeface="Calibri"/>
              </a:rPr>
              <a:t>as a </a:t>
            </a:r>
            <a:r>
              <a:rPr sz="5600" spc="-5" dirty="0">
                <a:solidFill>
                  <a:srgbClr val="FFFFFF"/>
                </a:solidFill>
                <a:latin typeface="Calibri"/>
                <a:cs typeface="Calibri"/>
              </a:rPr>
              <a:t>piece of fruit, </a:t>
            </a:r>
            <a:r>
              <a:rPr sz="5600" spc="-15" dirty="0">
                <a:solidFill>
                  <a:srgbClr val="FFFFFF"/>
                </a:solidFill>
                <a:latin typeface="Calibri"/>
                <a:cs typeface="Calibri"/>
              </a:rPr>
              <a:t>what  </a:t>
            </a:r>
            <a:r>
              <a:rPr sz="5600" dirty="0">
                <a:solidFill>
                  <a:srgbClr val="FFFFFF"/>
                </a:solidFill>
                <a:latin typeface="Calibri"/>
                <a:cs typeface="Calibri"/>
              </a:rPr>
              <a:t>kind </a:t>
            </a:r>
            <a:r>
              <a:rPr sz="5600" spc="-5" dirty="0">
                <a:solidFill>
                  <a:srgbClr val="FFFFFF"/>
                </a:solidFill>
                <a:latin typeface="Calibri"/>
                <a:cs typeface="Calibri"/>
              </a:rPr>
              <a:t>of fruit </a:t>
            </a:r>
            <a:r>
              <a:rPr sz="5600" spc="-15" dirty="0">
                <a:solidFill>
                  <a:srgbClr val="FFFFFF"/>
                </a:solidFill>
                <a:latin typeface="Calibri"/>
                <a:cs typeface="Calibri"/>
              </a:rPr>
              <a:t>would </a:t>
            </a:r>
            <a:r>
              <a:rPr sz="5600" spc="-30" dirty="0">
                <a:solidFill>
                  <a:srgbClr val="FFFFFF"/>
                </a:solidFill>
                <a:latin typeface="Calibri"/>
                <a:cs typeface="Calibri"/>
              </a:rPr>
              <a:t>you  </a:t>
            </a:r>
            <a:r>
              <a:rPr sz="5600" spc="-5" dirty="0">
                <a:solidFill>
                  <a:srgbClr val="FFFFFF"/>
                </a:solidFill>
                <a:latin typeface="Calibri"/>
                <a:cs typeface="Calibri"/>
              </a:rPr>
              <a:t>be?</a:t>
            </a:r>
            <a:endParaRPr sz="5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6007" y="5367907"/>
            <a:ext cx="3176270" cy="1490345"/>
          </a:xfrm>
          <a:custGeom>
            <a:avLst/>
            <a:gdLst/>
            <a:ahLst/>
            <a:cxnLst/>
            <a:rect l="l" t="t" r="r" b="b"/>
            <a:pathLst>
              <a:path w="3176270" h="1490345">
                <a:moveTo>
                  <a:pt x="3175990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175990" y="1490091"/>
                </a:lnTo>
                <a:lnTo>
                  <a:pt x="3175990" y="0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67907"/>
            <a:ext cx="9549130" cy="1490345"/>
          </a:xfrm>
          <a:custGeom>
            <a:avLst/>
            <a:gdLst/>
            <a:ahLst/>
            <a:cxnLst/>
            <a:rect l="l" t="t" r="r" b="b"/>
            <a:pathLst>
              <a:path w="9549130" h="1490345">
                <a:moveTo>
                  <a:pt x="9549038" y="0"/>
                </a:moveTo>
                <a:lnTo>
                  <a:pt x="0" y="0"/>
                </a:lnTo>
                <a:lnTo>
                  <a:pt x="0" y="1490091"/>
                </a:lnTo>
                <a:lnTo>
                  <a:pt x="8858920" y="1490091"/>
                </a:lnTo>
                <a:lnTo>
                  <a:pt x="9549038" y="0"/>
                </a:lnTo>
                <a:close/>
              </a:path>
            </a:pathLst>
          </a:custGeom>
          <a:solidFill>
            <a:srgbClr val="333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523483"/>
            <a:ext cx="6210300" cy="1001394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sz="3400" b="0" spc="-55" dirty="0">
                <a:solidFill>
                  <a:srgbClr val="FFFFFF"/>
                </a:solidFill>
                <a:latin typeface="Calibri Light"/>
                <a:cs typeface="Calibri Light"/>
              </a:rPr>
              <a:t>Youth </a:t>
            </a:r>
            <a:r>
              <a:rPr sz="3400" b="0" dirty="0">
                <a:solidFill>
                  <a:srgbClr val="FFFFFF"/>
                </a:solidFill>
                <a:latin typeface="Calibri Light"/>
                <a:cs typeface="Calibri Light"/>
              </a:rPr>
              <a:t>serving </a:t>
            </a:r>
            <a:r>
              <a:rPr sz="3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professionals </a:t>
            </a:r>
            <a:r>
              <a:rPr sz="3400" b="0" dirty="0">
                <a:solidFill>
                  <a:srgbClr val="FFFFFF"/>
                </a:solidFill>
                <a:latin typeface="Calibri Light"/>
                <a:cs typeface="Calibri Light"/>
              </a:rPr>
              <a:t>/ </a:t>
            </a:r>
            <a:r>
              <a:rPr sz="3400" b="0" spc="-20" dirty="0">
                <a:solidFill>
                  <a:srgbClr val="FFFFFF"/>
                </a:solidFill>
                <a:latin typeface="Calibri Light"/>
                <a:cs typeface="Calibri Light"/>
              </a:rPr>
              <a:t>parent  </a:t>
            </a:r>
            <a:r>
              <a:rPr sz="3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perspective</a:t>
            </a:r>
            <a:endParaRPr sz="3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1653" y="3966643"/>
            <a:ext cx="2811780" cy="1174750"/>
          </a:xfrm>
          <a:prstGeom prst="rect">
            <a:avLst/>
          </a:prstGeom>
          <a:solidFill>
            <a:srgbClr val="97BE49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150">
              <a:latin typeface="Times New Roman"/>
              <a:cs typeface="Times New Roman"/>
            </a:endParaRPr>
          </a:p>
          <a:p>
            <a:pPr marL="227329" marR="219710" indent="257810">
              <a:lnSpc>
                <a:spcPts val="2020"/>
              </a:lnSpc>
              <a:spcBef>
                <a:spcPts val="5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Limits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how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youth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educators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tackle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TMS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13267" y="3966643"/>
            <a:ext cx="8398510" cy="1174750"/>
          </a:xfrm>
          <a:prstGeom prst="rect">
            <a:avLst/>
          </a:prstGeom>
          <a:solidFill>
            <a:srgbClr val="DDE8CF">
              <a:alpha val="901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sz="1400" spc="-20" dirty="0">
                <a:latin typeface="Calibri"/>
                <a:cs typeface="Calibri"/>
              </a:rPr>
              <a:t>“We’re </a:t>
            </a:r>
            <a:r>
              <a:rPr sz="1400" spc="-5" dirty="0">
                <a:latin typeface="Calibri"/>
                <a:cs typeface="Calibri"/>
              </a:rPr>
              <a:t>only allowed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address </a:t>
            </a:r>
            <a:r>
              <a:rPr sz="1400" dirty="0">
                <a:latin typeface="Calibri"/>
                <a:cs typeface="Calibri"/>
              </a:rPr>
              <a:t>it if </a:t>
            </a:r>
            <a:r>
              <a:rPr sz="1400" spc="-5" dirty="0">
                <a:latin typeface="Calibri"/>
                <a:cs typeface="Calibri"/>
              </a:rPr>
              <a:t>students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ask”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998" y="2202806"/>
            <a:ext cx="2800350" cy="1788160"/>
          </a:xfrm>
          <a:custGeom>
            <a:avLst/>
            <a:gdLst/>
            <a:ahLst/>
            <a:cxnLst/>
            <a:rect l="l" t="t" r="r" b="b"/>
            <a:pathLst>
              <a:path w="2800350" h="1788160">
                <a:moveTo>
                  <a:pt x="1578940" y="1519478"/>
                </a:moveTo>
                <a:lnTo>
                  <a:pt x="1221409" y="1519478"/>
                </a:lnTo>
                <a:lnTo>
                  <a:pt x="1400175" y="1787613"/>
                </a:lnTo>
                <a:lnTo>
                  <a:pt x="1578940" y="1519478"/>
                </a:lnTo>
                <a:close/>
              </a:path>
              <a:path w="2800350" h="1788160">
                <a:moveTo>
                  <a:pt x="1444866" y="1161541"/>
                </a:moveTo>
                <a:lnTo>
                  <a:pt x="1355483" y="1161541"/>
                </a:lnTo>
                <a:lnTo>
                  <a:pt x="1355483" y="1519478"/>
                </a:lnTo>
                <a:lnTo>
                  <a:pt x="1444866" y="1519478"/>
                </a:lnTo>
                <a:lnTo>
                  <a:pt x="1444866" y="1161541"/>
                </a:lnTo>
                <a:close/>
              </a:path>
              <a:path w="2800350" h="1788160">
                <a:moveTo>
                  <a:pt x="2800350" y="0"/>
                </a:moveTo>
                <a:lnTo>
                  <a:pt x="0" y="0"/>
                </a:lnTo>
                <a:lnTo>
                  <a:pt x="0" y="1161541"/>
                </a:lnTo>
                <a:lnTo>
                  <a:pt x="2800350" y="1161541"/>
                </a:lnTo>
                <a:lnTo>
                  <a:pt x="2800350" y="0"/>
                </a:lnTo>
                <a:close/>
              </a:path>
            </a:pathLst>
          </a:custGeom>
          <a:solidFill>
            <a:srgbClr val="43C5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9427" y="2203722"/>
            <a:ext cx="2799080" cy="1786889"/>
          </a:xfrm>
          <a:custGeom>
            <a:avLst/>
            <a:gdLst/>
            <a:ahLst/>
            <a:cxnLst/>
            <a:rect l="l" t="t" r="r" b="b"/>
            <a:pathLst>
              <a:path w="2799079" h="1786889">
                <a:moveTo>
                  <a:pt x="2798920" y="1160944"/>
                </a:moveTo>
                <a:lnTo>
                  <a:pt x="1444129" y="1160944"/>
                </a:lnTo>
                <a:lnTo>
                  <a:pt x="1444129" y="1518695"/>
                </a:lnTo>
                <a:lnTo>
                  <a:pt x="1578130" y="1518695"/>
                </a:lnTo>
                <a:lnTo>
                  <a:pt x="1399460" y="1786702"/>
                </a:lnTo>
                <a:lnTo>
                  <a:pt x="1220790" y="1518695"/>
                </a:lnTo>
                <a:lnTo>
                  <a:pt x="1354791" y="1518695"/>
                </a:lnTo>
                <a:lnTo>
                  <a:pt x="1354791" y="1160944"/>
                </a:lnTo>
                <a:lnTo>
                  <a:pt x="0" y="1160944"/>
                </a:lnTo>
                <a:lnTo>
                  <a:pt x="0" y="0"/>
                </a:lnTo>
                <a:lnTo>
                  <a:pt x="2798920" y="0"/>
                </a:lnTo>
                <a:lnTo>
                  <a:pt x="2798920" y="1160944"/>
                </a:lnTo>
                <a:close/>
              </a:path>
            </a:pathLst>
          </a:custGeom>
          <a:ln w="12693">
            <a:solidFill>
              <a:srgbClr val="43C5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48474" y="2480564"/>
            <a:ext cx="2319655" cy="5562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541655" marR="5080" indent="-529590">
              <a:lnSpc>
                <a:spcPts val="2020"/>
              </a:lnSpc>
              <a:spcBef>
                <a:spcPts val="28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Behaviors prompting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least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concern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02001" y="2196464"/>
            <a:ext cx="8409940" cy="1174115"/>
          </a:xfrm>
          <a:prstGeom prst="rect">
            <a:avLst/>
          </a:prstGeom>
          <a:solidFill>
            <a:srgbClr val="CFEADB">
              <a:alpha val="901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176530" marR="4322445">
              <a:lnSpc>
                <a:spcPct val="124200"/>
              </a:lnSpc>
            </a:pPr>
            <a:r>
              <a:rPr sz="1400" spc="-5" dirty="0">
                <a:latin typeface="Calibri"/>
                <a:cs typeface="Calibri"/>
              </a:rPr>
              <a:t>Using TMS </a:t>
            </a:r>
            <a:r>
              <a:rPr sz="1400" spc="-10" dirty="0">
                <a:latin typeface="Calibri"/>
                <a:cs typeface="Calibri"/>
              </a:rPr>
              <a:t>to </a:t>
            </a:r>
            <a:r>
              <a:rPr sz="1400" spc="-5" dirty="0">
                <a:latin typeface="Calibri"/>
                <a:cs typeface="Calibri"/>
              </a:rPr>
              <a:t>find </a:t>
            </a:r>
            <a:r>
              <a:rPr sz="1400" spc="-10" dirty="0">
                <a:latin typeface="Calibri"/>
                <a:cs typeface="Calibri"/>
              </a:rPr>
              <a:t>information related to sexual </a:t>
            </a:r>
            <a:r>
              <a:rPr sz="1400" spc="-5" dirty="0">
                <a:latin typeface="Calibri"/>
                <a:cs typeface="Calibri"/>
              </a:rPr>
              <a:t>health  Looking </a:t>
            </a:r>
            <a:r>
              <a:rPr sz="1400" spc="-10" dirty="0">
                <a:latin typeface="Calibri"/>
                <a:cs typeface="Calibri"/>
              </a:rPr>
              <a:t>at erotic photos </a:t>
            </a:r>
            <a:r>
              <a:rPr sz="1400" spc="-5" dirty="0">
                <a:latin typeface="Calibri"/>
                <a:cs typeface="Calibri"/>
              </a:rPr>
              <a:t>or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videos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7998" y="432625"/>
            <a:ext cx="2800350" cy="1788160"/>
          </a:xfrm>
          <a:custGeom>
            <a:avLst/>
            <a:gdLst/>
            <a:ahLst/>
            <a:cxnLst/>
            <a:rect l="l" t="t" r="r" b="b"/>
            <a:pathLst>
              <a:path w="2800350" h="1788160">
                <a:moveTo>
                  <a:pt x="1578940" y="1519478"/>
                </a:moveTo>
                <a:lnTo>
                  <a:pt x="1221409" y="1519478"/>
                </a:lnTo>
                <a:lnTo>
                  <a:pt x="1400175" y="1787613"/>
                </a:lnTo>
                <a:lnTo>
                  <a:pt x="1578940" y="1519478"/>
                </a:lnTo>
                <a:close/>
              </a:path>
              <a:path w="2800350" h="1788160">
                <a:moveTo>
                  <a:pt x="1444866" y="1161541"/>
                </a:moveTo>
                <a:lnTo>
                  <a:pt x="1355483" y="1161541"/>
                </a:lnTo>
                <a:lnTo>
                  <a:pt x="1355483" y="1519478"/>
                </a:lnTo>
                <a:lnTo>
                  <a:pt x="1444866" y="1519478"/>
                </a:lnTo>
                <a:lnTo>
                  <a:pt x="1444866" y="1161541"/>
                </a:lnTo>
                <a:close/>
              </a:path>
              <a:path w="2800350" h="1788160">
                <a:moveTo>
                  <a:pt x="2800350" y="0"/>
                </a:moveTo>
                <a:lnTo>
                  <a:pt x="0" y="0"/>
                </a:lnTo>
                <a:lnTo>
                  <a:pt x="0" y="1161541"/>
                </a:lnTo>
                <a:lnTo>
                  <a:pt x="2800350" y="1161541"/>
                </a:lnTo>
                <a:lnTo>
                  <a:pt x="2800350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9427" y="433542"/>
            <a:ext cx="2799080" cy="1786889"/>
          </a:xfrm>
          <a:custGeom>
            <a:avLst/>
            <a:gdLst/>
            <a:ahLst/>
            <a:cxnLst/>
            <a:rect l="l" t="t" r="r" b="b"/>
            <a:pathLst>
              <a:path w="2799079" h="1786889">
                <a:moveTo>
                  <a:pt x="2798920" y="1160944"/>
                </a:moveTo>
                <a:lnTo>
                  <a:pt x="1444129" y="1160944"/>
                </a:lnTo>
                <a:lnTo>
                  <a:pt x="1444129" y="1518695"/>
                </a:lnTo>
                <a:lnTo>
                  <a:pt x="1578130" y="1518695"/>
                </a:lnTo>
                <a:lnTo>
                  <a:pt x="1399460" y="1786702"/>
                </a:lnTo>
                <a:lnTo>
                  <a:pt x="1220790" y="1518695"/>
                </a:lnTo>
                <a:lnTo>
                  <a:pt x="1354791" y="1518695"/>
                </a:lnTo>
                <a:lnTo>
                  <a:pt x="1354791" y="1160944"/>
                </a:lnTo>
                <a:lnTo>
                  <a:pt x="0" y="1160944"/>
                </a:lnTo>
                <a:lnTo>
                  <a:pt x="0" y="0"/>
                </a:lnTo>
                <a:lnTo>
                  <a:pt x="2798920" y="0"/>
                </a:lnTo>
                <a:lnTo>
                  <a:pt x="2798920" y="1160944"/>
                </a:lnTo>
                <a:close/>
              </a:path>
            </a:pathLst>
          </a:custGeom>
          <a:ln w="12693">
            <a:solidFill>
              <a:srgbClr val="3D9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748474" y="584708"/>
            <a:ext cx="2319655" cy="7969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 algn="ctr">
              <a:lnSpc>
                <a:spcPct val="90500"/>
              </a:lnSpc>
              <a:spcBef>
                <a:spcPts val="305"/>
              </a:spcBef>
            </a:pPr>
            <a:r>
              <a:rPr sz="1800" b="0" spc="-10" dirty="0">
                <a:latin typeface="Calibri"/>
                <a:cs typeface="Calibri"/>
              </a:rPr>
              <a:t>Behaviors prompting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the  </a:t>
            </a:r>
            <a:r>
              <a:rPr sz="1800" b="0" spc="-5" dirty="0">
                <a:latin typeface="Calibri"/>
                <a:cs typeface="Calibri"/>
              </a:rPr>
              <a:t>most concerns </a:t>
            </a:r>
            <a:r>
              <a:rPr sz="1800" b="0" dirty="0">
                <a:latin typeface="Calibri"/>
                <a:cs typeface="Calibri"/>
              </a:rPr>
              <a:t>about  </a:t>
            </a:r>
            <a:r>
              <a:rPr sz="1800" b="0" spc="-10" dirty="0">
                <a:latin typeface="Calibri"/>
                <a:cs typeface="Calibri"/>
              </a:rPr>
              <a:t>young </a:t>
            </a:r>
            <a:r>
              <a:rPr sz="1800" b="0" dirty="0">
                <a:latin typeface="Calibri"/>
                <a:cs typeface="Calibri"/>
              </a:rPr>
              <a:t>adults + </a:t>
            </a:r>
            <a:r>
              <a:rPr sz="1800" b="0" spc="-5" dirty="0">
                <a:latin typeface="Calibri"/>
                <a:cs typeface="Calibri"/>
              </a:rPr>
              <a:t>TMS</a:t>
            </a:r>
            <a:r>
              <a:rPr sz="1800" b="0" spc="-80" dirty="0">
                <a:latin typeface="Calibri"/>
                <a:cs typeface="Calibri"/>
              </a:rPr>
              <a:t> </a:t>
            </a:r>
            <a:r>
              <a:rPr sz="1800" b="0" spc="-5" dirty="0">
                <a:latin typeface="Calibri"/>
                <a:cs typeface="Calibri"/>
              </a:rPr>
              <a:t>use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02001" y="426283"/>
            <a:ext cx="8409940" cy="1174115"/>
          </a:xfrm>
          <a:prstGeom prst="rect">
            <a:avLst/>
          </a:prstGeom>
          <a:solidFill>
            <a:srgbClr val="CEDEEC">
              <a:alpha val="90199"/>
            </a:srgbClr>
          </a:solidFill>
        </p:spPr>
        <p:txBody>
          <a:bodyPr vert="horz" wrap="square" lIns="0" tIns="142875" rIns="0" bIns="0" rtlCol="0">
            <a:spAutoFit/>
          </a:bodyPr>
          <a:lstStyle/>
          <a:p>
            <a:pPr marL="176530" marR="4438015">
              <a:lnSpc>
                <a:spcPct val="124200"/>
              </a:lnSpc>
              <a:spcBef>
                <a:spcPts val="1125"/>
              </a:spcBef>
            </a:pPr>
            <a:r>
              <a:rPr sz="1400" spc="-10" dirty="0">
                <a:latin typeface="Calibri"/>
                <a:cs typeface="Calibri"/>
              </a:rPr>
              <a:t>Interacting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online </a:t>
            </a:r>
            <a:r>
              <a:rPr sz="1400" spc="-10" dirty="0">
                <a:latin typeface="Calibri"/>
                <a:cs typeface="Calibri"/>
              </a:rPr>
              <a:t>partners </a:t>
            </a:r>
            <a:r>
              <a:rPr sz="1400" spc="-5" dirty="0">
                <a:latin typeface="Calibri"/>
                <a:cs typeface="Calibri"/>
              </a:rPr>
              <a:t>(online or </a:t>
            </a:r>
            <a:r>
              <a:rPr sz="1400" dirty="0">
                <a:latin typeface="Calibri"/>
                <a:cs typeface="Calibri"/>
              </a:rPr>
              <a:t>in </a:t>
            </a:r>
            <a:r>
              <a:rPr sz="1400" spc="-10" dirty="0">
                <a:latin typeface="Calibri"/>
                <a:cs typeface="Calibri"/>
              </a:rPr>
              <a:t>person)  </a:t>
            </a:r>
            <a:r>
              <a:rPr sz="1400" spc="-15" dirty="0">
                <a:latin typeface="Calibri"/>
                <a:cs typeface="Calibri"/>
              </a:rPr>
              <a:t>Paying </a:t>
            </a:r>
            <a:r>
              <a:rPr sz="1400" spc="-10" dirty="0">
                <a:latin typeface="Calibri"/>
                <a:cs typeface="Calibri"/>
              </a:rPr>
              <a:t>for </a:t>
            </a:r>
            <a:r>
              <a:rPr sz="1400" dirty="0">
                <a:latin typeface="Calibri"/>
                <a:cs typeface="Calibri"/>
              </a:rPr>
              <a:t>services </a:t>
            </a:r>
            <a:r>
              <a:rPr sz="1400" spc="-5" dirty="0">
                <a:latin typeface="Calibri"/>
                <a:cs typeface="Calibri"/>
              </a:rPr>
              <a:t>(online </a:t>
            </a:r>
            <a:r>
              <a:rPr sz="1400" dirty="0">
                <a:latin typeface="Calibri"/>
                <a:cs typeface="Calibri"/>
              </a:rPr>
              <a:t>or 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person)</a:t>
            </a:r>
            <a:endParaRPr sz="1400">
              <a:latin typeface="Calibri"/>
              <a:cs typeface="Calibri"/>
            </a:endParaRPr>
          </a:p>
          <a:p>
            <a:pPr marL="176530">
              <a:lnSpc>
                <a:spcPct val="100000"/>
              </a:lnSpc>
              <a:spcBef>
                <a:spcPts val="430"/>
              </a:spcBef>
            </a:pPr>
            <a:r>
              <a:rPr sz="1400" spc="-5" dirty="0">
                <a:latin typeface="Calibri"/>
                <a:cs typeface="Calibri"/>
              </a:rPr>
              <a:t>Sexting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6008" y="0"/>
            <a:ext cx="7556500" cy="6858000"/>
          </a:xfrm>
          <a:custGeom>
            <a:avLst/>
            <a:gdLst/>
            <a:ahLst/>
            <a:cxnLst/>
            <a:rect l="l" t="t" r="r" b="b"/>
            <a:pathLst>
              <a:path w="7556500" h="6858000">
                <a:moveTo>
                  <a:pt x="0" y="6858000"/>
                </a:moveTo>
                <a:lnTo>
                  <a:pt x="7555992" y="6858000"/>
                </a:lnTo>
                <a:lnTo>
                  <a:pt x="75559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636135" cy="6858000"/>
          </a:xfrm>
          <a:custGeom>
            <a:avLst/>
            <a:gdLst/>
            <a:ahLst/>
            <a:cxnLst/>
            <a:rect l="l" t="t" r="r" b="b"/>
            <a:pathLst>
              <a:path w="4636135" h="6858000">
                <a:moveTo>
                  <a:pt x="0" y="6858000"/>
                </a:moveTo>
                <a:lnTo>
                  <a:pt x="4636008" y="6858000"/>
                </a:lnTo>
                <a:lnTo>
                  <a:pt x="4636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9AF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000" y="2972266"/>
            <a:ext cx="0" cy="914400"/>
          </a:xfrm>
          <a:custGeom>
            <a:avLst/>
            <a:gdLst/>
            <a:ahLst/>
            <a:cxnLst/>
            <a:rect l="l" t="t" r="r" b="b"/>
            <a:pathLst>
              <a:path h="914400">
                <a:moveTo>
                  <a:pt x="0" y="913933"/>
                </a:moveTo>
                <a:lnTo>
                  <a:pt x="0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22017" y="2442971"/>
            <a:ext cx="1943735" cy="190309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25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College  </a:t>
            </a:r>
            <a:r>
              <a:rPr sz="4400" b="0" spc="-15" dirty="0">
                <a:solidFill>
                  <a:srgbClr val="FFFFFF"/>
                </a:solidFill>
                <a:latin typeface="Calibri Light"/>
                <a:cs typeface="Calibri Light"/>
              </a:rPr>
              <a:t>student  </a:t>
            </a:r>
            <a:r>
              <a:rPr sz="4400" b="0" spc="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p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ini</a:t>
            </a:r>
            <a:r>
              <a:rPr sz="4400" b="0" spc="5" dirty="0">
                <a:solidFill>
                  <a:srgbClr val="FFFFFF"/>
                </a:solidFill>
                <a:latin typeface="Calibri Light"/>
                <a:cs typeface="Calibri Light"/>
              </a:rPr>
              <a:t>o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n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80025" y="1548288"/>
            <a:ext cx="6266180" cy="3759835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244475" rIns="0" bIns="0" rtlCol="0">
            <a:spAutoFit/>
          </a:bodyPr>
          <a:lstStyle/>
          <a:p>
            <a:pPr marL="306705">
              <a:lnSpc>
                <a:spcPct val="100000"/>
              </a:lnSpc>
              <a:spcBef>
                <a:spcPts val="1925"/>
              </a:spcBef>
            </a:pPr>
            <a:r>
              <a:rPr sz="3400" b="1" spc="-15" dirty="0">
                <a:solidFill>
                  <a:srgbClr val="FFFFFF"/>
                </a:solidFill>
                <a:latin typeface="Calibri"/>
                <a:cs typeface="Calibri"/>
              </a:rPr>
              <a:t>Positive</a:t>
            </a:r>
            <a:r>
              <a:rPr sz="34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400" b="1" spc="-20" dirty="0">
                <a:solidFill>
                  <a:srgbClr val="FFFFFF"/>
                </a:solidFill>
                <a:latin typeface="Calibri"/>
                <a:cs typeface="Calibri"/>
              </a:rPr>
              <a:t>effects</a:t>
            </a:r>
            <a:endParaRPr sz="3400">
              <a:latin typeface="Calibri"/>
              <a:cs typeface="Calibri"/>
            </a:endParaRPr>
          </a:p>
          <a:p>
            <a:pPr marL="535305" marR="938530" indent="-228600">
              <a:lnSpc>
                <a:spcPts val="3000"/>
              </a:lnSpc>
              <a:spcBef>
                <a:spcPts val="1530"/>
              </a:spcBef>
              <a:buChar char="•"/>
              <a:tabLst>
                <a:tab pos="535940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Assists in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exploring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sexual 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identity, 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attraction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tips</a:t>
            </a:r>
            <a:endParaRPr sz="2700">
              <a:latin typeface="Calibri"/>
              <a:cs typeface="Calibri"/>
            </a:endParaRPr>
          </a:p>
          <a:p>
            <a:pPr marL="535305" indent="-228600">
              <a:lnSpc>
                <a:spcPct val="100000"/>
              </a:lnSpc>
              <a:spcBef>
                <a:spcPts val="204"/>
              </a:spcBef>
              <a:buChar char="•"/>
              <a:tabLst>
                <a:tab pos="535940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Access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to accurate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endParaRPr sz="2700">
              <a:latin typeface="Calibri"/>
              <a:cs typeface="Calibri"/>
            </a:endParaRPr>
          </a:p>
          <a:p>
            <a:pPr marL="535305" marR="619125" indent="-228600">
              <a:lnSpc>
                <a:spcPts val="3000"/>
              </a:lnSpc>
              <a:spcBef>
                <a:spcPts val="465"/>
              </a:spcBef>
              <a:buChar char="•"/>
              <a:tabLst>
                <a:tab pos="535940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Good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long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distance relationships:  allows </a:t>
            </a: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sz="2700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7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connection</a:t>
            </a:r>
            <a:endParaRPr sz="2700">
              <a:latin typeface="Calibri"/>
              <a:cs typeface="Calibri"/>
            </a:endParaRPr>
          </a:p>
          <a:p>
            <a:pPr marL="535305" indent="-228600">
              <a:lnSpc>
                <a:spcPct val="100000"/>
              </a:lnSpc>
              <a:spcBef>
                <a:spcPts val="85"/>
              </a:spcBef>
              <a:buChar char="•"/>
              <a:tabLst>
                <a:tab pos="535940" algn="l"/>
              </a:tabLst>
            </a:pPr>
            <a:r>
              <a:rPr sz="2700" spc="-5" dirty="0">
                <a:solidFill>
                  <a:srgbClr val="FFFFFF"/>
                </a:solidFill>
                <a:latin typeface="Calibri"/>
                <a:cs typeface="Calibri"/>
              </a:rPr>
              <a:t>Can enhance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 pleasure</a:t>
            </a:r>
            <a:endParaRPr sz="2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34909" cy="6858000"/>
          </a:xfrm>
          <a:custGeom>
            <a:avLst/>
            <a:gdLst/>
            <a:ahLst/>
            <a:cxnLst/>
            <a:rect l="l" t="t" r="r" b="b"/>
            <a:pathLst>
              <a:path w="7534909" h="6858000">
                <a:moveTo>
                  <a:pt x="0" y="6858000"/>
                </a:moveTo>
                <a:lnTo>
                  <a:pt x="7534656" y="6858000"/>
                </a:lnTo>
                <a:lnTo>
                  <a:pt x="753465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232140" y="2159508"/>
            <a:ext cx="1943735" cy="190309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625"/>
              </a:spcBef>
            </a:pPr>
            <a:r>
              <a:rPr sz="4400" spc="-5" dirty="0">
                <a:latin typeface="Calibri Light"/>
                <a:cs typeface="Calibri Light"/>
              </a:rPr>
              <a:t>College  </a:t>
            </a:r>
            <a:r>
              <a:rPr sz="4400" spc="-15" dirty="0">
                <a:latin typeface="Calibri Light"/>
                <a:cs typeface="Calibri Light"/>
              </a:rPr>
              <a:t>student  </a:t>
            </a:r>
            <a:r>
              <a:rPr sz="4400" spc="5" dirty="0">
                <a:latin typeface="Calibri Light"/>
                <a:cs typeface="Calibri Light"/>
              </a:rPr>
              <a:t>o</a:t>
            </a:r>
            <a:r>
              <a:rPr sz="4400" spc="-5" dirty="0">
                <a:latin typeface="Calibri Light"/>
                <a:cs typeface="Calibri Light"/>
              </a:rPr>
              <a:t>p</a:t>
            </a:r>
            <a:r>
              <a:rPr sz="4400" dirty="0">
                <a:latin typeface="Calibri Light"/>
                <a:cs typeface="Calibri Light"/>
              </a:rPr>
              <a:t>ini</a:t>
            </a:r>
            <a:r>
              <a:rPr sz="4400" spc="5" dirty="0">
                <a:latin typeface="Calibri Light"/>
                <a:cs typeface="Calibri Light"/>
              </a:rPr>
              <a:t>o</a:t>
            </a:r>
            <a:r>
              <a:rPr sz="4400" spc="-5" dirty="0">
                <a:latin typeface="Calibri Light"/>
                <a:cs typeface="Calibri Light"/>
              </a:rPr>
              <a:t>n</a:t>
            </a:r>
            <a:r>
              <a:rPr sz="4400" dirty="0">
                <a:latin typeface="Calibri Light"/>
                <a:cs typeface="Calibri Light"/>
              </a:rPr>
              <a:t>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0119" y="1744676"/>
            <a:ext cx="5612130" cy="3367404"/>
          </a:xfrm>
          <a:prstGeom prst="rect">
            <a:avLst/>
          </a:prstGeom>
          <a:solidFill>
            <a:srgbClr val="29AF8C"/>
          </a:solidFill>
          <a:ln w="12693">
            <a:solidFill>
              <a:srgbClr val="FFFFFF"/>
            </a:solidFill>
          </a:ln>
        </p:spPr>
        <p:txBody>
          <a:bodyPr vert="horz" wrap="square" lIns="0" tIns="236854" rIns="0" bIns="0" rtlCol="0">
            <a:spAutoFit/>
          </a:bodyPr>
          <a:lstStyle/>
          <a:p>
            <a:pPr marL="274955">
              <a:lnSpc>
                <a:spcPct val="100000"/>
              </a:lnSpc>
              <a:spcBef>
                <a:spcPts val="1864"/>
              </a:spcBef>
            </a:pPr>
            <a:r>
              <a:rPr sz="2300" b="1" spc="-15" dirty="0">
                <a:solidFill>
                  <a:srgbClr val="FFFFFF"/>
                </a:solidFill>
                <a:latin typeface="Calibri"/>
                <a:cs typeface="Calibri"/>
              </a:rPr>
              <a:t>Negative</a:t>
            </a:r>
            <a:r>
              <a:rPr sz="2300" b="1" spc="-10" dirty="0">
                <a:solidFill>
                  <a:srgbClr val="FFFFFF"/>
                </a:solidFill>
                <a:latin typeface="Calibri"/>
                <a:cs typeface="Calibri"/>
              </a:rPr>
              <a:t> effects</a:t>
            </a:r>
            <a:endParaRPr sz="2300">
              <a:latin typeface="Calibri"/>
              <a:cs typeface="Calibri"/>
            </a:endParaRPr>
          </a:p>
          <a:p>
            <a:pPr marL="446405" marR="554990" indent="-171450">
              <a:lnSpc>
                <a:spcPts val="2020"/>
              </a:lnSpc>
              <a:spcBef>
                <a:spcPts val="1019"/>
              </a:spcBef>
              <a:buChar char="•"/>
              <a:tabLst>
                <a:tab pos="44704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Sets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unrealistic standards: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relationships,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partners,  sex, expectations</a:t>
            </a:r>
            <a:endParaRPr sz="1800">
              <a:latin typeface="Calibri"/>
              <a:cs typeface="Calibri"/>
            </a:endParaRPr>
          </a:p>
          <a:p>
            <a:pPr marL="446405" indent="-171450">
              <a:lnSpc>
                <a:spcPct val="100000"/>
              </a:lnSpc>
              <a:spcBef>
                <a:spcPts val="95"/>
              </a:spcBef>
              <a:buChar char="•"/>
              <a:tabLst>
                <a:tab pos="44704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Feelings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inadequacy,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feel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bad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about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their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bodies</a:t>
            </a:r>
            <a:endParaRPr sz="1800">
              <a:latin typeface="Calibri"/>
              <a:cs typeface="Calibri"/>
            </a:endParaRPr>
          </a:p>
          <a:p>
            <a:pPr marL="446405" indent="-171450">
              <a:lnSpc>
                <a:spcPct val="100000"/>
              </a:lnSpc>
              <a:spcBef>
                <a:spcPts val="120"/>
              </a:spcBef>
              <a:buChar char="•"/>
              <a:tabLst>
                <a:tab pos="44704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More pressure to move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faster: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skip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sex</a:t>
            </a:r>
            <a:endParaRPr sz="1800">
              <a:latin typeface="Calibri"/>
              <a:cs typeface="Calibri"/>
            </a:endParaRPr>
          </a:p>
          <a:p>
            <a:pPr marL="446405" indent="-171450">
              <a:lnSpc>
                <a:spcPct val="100000"/>
              </a:lnSpc>
              <a:spcBef>
                <a:spcPts val="145"/>
              </a:spcBef>
              <a:buChar char="•"/>
              <a:tabLst>
                <a:tab pos="44704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Can lead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addiction and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violence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toward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others</a:t>
            </a:r>
            <a:endParaRPr sz="1800">
              <a:latin typeface="Calibri"/>
              <a:cs typeface="Calibri"/>
            </a:endParaRPr>
          </a:p>
          <a:p>
            <a:pPr marL="446405" marR="404495" indent="-171450">
              <a:lnSpc>
                <a:spcPct val="92800"/>
              </a:lnSpc>
              <a:spcBef>
                <a:spcPts val="300"/>
              </a:spcBef>
              <a:buChar char="•"/>
              <a:tabLst>
                <a:tab pos="44704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TMS has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reversed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cycle of relationships: Earlier 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days,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relationships led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 sex: 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now,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sex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leads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relationships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320040"/>
            <a:ext cx="11549380" cy="6217920"/>
          </a:xfrm>
          <a:custGeom>
            <a:avLst/>
            <a:gdLst/>
            <a:ahLst/>
            <a:cxnLst/>
            <a:rect l="l" t="t" r="r" b="b"/>
            <a:pathLst>
              <a:path w="11549380" h="6217920">
                <a:moveTo>
                  <a:pt x="0" y="6217920"/>
                </a:moveTo>
                <a:lnTo>
                  <a:pt x="11548872" y="6217920"/>
                </a:lnTo>
                <a:lnTo>
                  <a:pt x="11548872" y="0"/>
                </a:lnTo>
                <a:lnTo>
                  <a:pt x="0" y="0"/>
                </a:lnTo>
                <a:lnTo>
                  <a:pt x="0" y="6217920"/>
                </a:lnTo>
                <a:close/>
              </a:path>
            </a:pathLst>
          </a:custGeom>
          <a:solidFill>
            <a:srgbClr val="FFFFFF">
              <a:alpha val="78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4296" y="2057400"/>
            <a:ext cx="0" cy="2741930"/>
          </a:xfrm>
          <a:custGeom>
            <a:avLst/>
            <a:gdLst/>
            <a:ahLst/>
            <a:cxnLst/>
            <a:rect l="l" t="t" r="r" b="b"/>
            <a:pathLst>
              <a:path h="2741929">
                <a:moveTo>
                  <a:pt x="0" y="0"/>
                </a:moveTo>
                <a:lnTo>
                  <a:pt x="0" y="2741801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85342" y="1805940"/>
            <a:ext cx="3286760" cy="3110230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5080" indent="377190" algn="just">
              <a:lnSpc>
                <a:spcPct val="90000"/>
              </a:lnSpc>
              <a:spcBef>
                <a:spcPts val="625"/>
              </a:spcBef>
            </a:pPr>
            <a:r>
              <a:rPr sz="4400" b="0" spc="-125" dirty="0">
                <a:solidFill>
                  <a:srgbClr val="D58C2E"/>
                </a:solidFill>
                <a:latin typeface="Footlight MT Light"/>
                <a:cs typeface="Footlight MT Light"/>
              </a:rPr>
              <a:t>How </a:t>
            </a:r>
            <a:r>
              <a:rPr sz="4400" b="0" spc="-80" dirty="0">
                <a:solidFill>
                  <a:srgbClr val="D58C2E"/>
                </a:solidFill>
                <a:latin typeface="Footlight MT Light"/>
                <a:cs typeface="Footlight MT Light"/>
              </a:rPr>
              <a:t>do </a:t>
            </a:r>
            <a:r>
              <a:rPr sz="4400" b="0" spc="-105" dirty="0">
                <a:solidFill>
                  <a:srgbClr val="D58C2E"/>
                </a:solidFill>
                <a:latin typeface="Footlight MT Light"/>
                <a:cs typeface="Footlight MT Light"/>
              </a:rPr>
              <a:t>all</a:t>
            </a:r>
            <a:r>
              <a:rPr sz="4400" b="0" spc="-785" dirty="0">
                <a:solidFill>
                  <a:srgbClr val="D58C2E"/>
                </a:solidFill>
                <a:latin typeface="Footlight MT Light"/>
                <a:cs typeface="Footlight MT Light"/>
              </a:rPr>
              <a:t> </a:t>
            </a:r>
            <a:r>
              <a:rPr sz="4400" b="0" spc="-80" dirty="0">
                <a:solidFill>
                  <a:srgbClr val="D58C2E"/>
                </a:solidFill>
                <a:latin typeface="Footlight MT Light"/>
                <a:cs typeface="Footlight MT Light"/>
              </a:rPr>
              <a:t>of  </a:t>
            </a:r>
            <a:r>
              <a:rPr sz="4400" b="0" spc="-105" dirty="0">
                <a:solidFill>
                  <a:srgbClr val="D58C2E"/>
                </a:solidFill>
                <a:latin typeface="Footlight MT Light"/>
                <a:cs typeface="Footlight MT Light"/>
              </a:rPr>
              <a:t>the </a:t>
            </a:r>
            <a:r>
              <a:rPr sz="4400" b="0" spc="-125" dirty="0">
                <a:solidFill>
                  <a:srgbClr val="D58C2E"/>
                </a:solidFill>
                <a:latin typeface="Footlight MT Light"/>
                <a:cs typeface="Footlight MT Light"/>
              </a:rPr>
              <a:t>new </a:t>
            </a:r>
            <a:r>
              <a:rPr sz="4400" b="0" spc="-140" dirty="0">
                <a:solidFill>
                  <a:srgbClr val="D58C2E"/>
                </a:solidFill>
                <a:latin typeface="Footlight MT Light"/>
                <a:cs typeface="Footlight MT Light"/>
              </a:rPr>
              <a:t>tech </a:t>
            </a:r>
            <a:r>
              <a:rPr sz="4400" b="0" dirty="0">
                <a:solidFill>
                  <a:srgbClr val="D58C2E"/>
                </a:solidFill>
                <a:latin typeface="Footlight MT Light"/>
                <a:cs typeface="Footlight MT Light"/>
              </a:rPr>
              <a:t>x  </a:t>
            </a:r>
            <a:r>
              <a:rPr sz="4400" b="0" spc="-145" dirty="0">
                <a:solidFill>
                  <a:srgbClr val="D58C2E"/>
                </a:solidFill>
                <a:latin typeface="Footlight MT Light"/>
                <a:cs typeface="Footlight MT Light"/>
              </a:rPr>
              <a:t>sex</a:t>
            </a:r>
            <a:r>
              <a:rPr sz="4400" b="0" spc="-350" dirty="0">
                <a:solidFill>
                  <a:srgbClr val="D58C2E"/>
                </a:solidFill>
                <a:latin typeface="Footlight MT Light"/>
                <a:cs typeface="Footlight MT Light"/>
              </a:rPr>
              <a:t> </a:t>
            </a:r>
            <a:r>
              <a:rPr sz="4400" b="0" spc="-145" dirty="0">
                <a:solidFill>
                  <a:srgbClr val="D58C2E"/>
                </a:solidFill>
                <a:latin typeface="Footlight MT Light"/>
                <a:cs typeface="Footlight MT Light"/>
              </a:rPr>
              <a:t>affordances</a:t>
            </a:r>
            <a:endParaRPr sz="4400">
              <a:latin typeface="Footlight MT Light"/>
              <a:cs typeface="Footlight MT Light"/>
            </a:endParaRPr>
          </a:p>
          <a:p>
            <a:pPr marL="314325" marR="5715" indent="1791335">
              <a:lnSpc>
                <a:spcPts val="4700"/>
              </a:lnSpc>
              <a:spcBef>
                <a:spcPts val="160"/>
              </a:spcBef>
            </a:pPr>
            <a:r>
              <a:rPr sz="4400" b="0" spc="-150" dirty="0">
                <a:solidFill>
                  <a:srgbClr val="D58C2E"/>
                </a:solidFill>
                <a:latin typeface="Footlight MT Light"/>
                <a:cs typeface="Footlight MT Light"/>
              </a:rPr>
              <a:t>af</a:t>
            </a:r>
            <a:r>
              <a:rPr sz="4400" b="0" spc="-215" dirty="0">
                <a:solidFill>
                  <a:srgbClr val="D58C2E"/>
                </a:solidFill>
                <a:latin typeface="Footlight MT Light"/>
                <a:cs typeface="Footlight MT Light"/>
              </a:rPr>
              <a:t>f</a:t>
            </a:r>
            <a:r>
              <a:rPr sz="4400" b="0" spc="-150" dirty="0">
                <a:solidFill>
                  <a:srgbClr val="D58C2E"/>
                </a:solidFill>
                <a:latin typeface="Footlight MT Light"/>
                <a:cs typeface="Footlight MT Light"/>
              </a:rPr>
              <a:t>e</a:t>
            </a:r>
            <a:r>
              <a:rPr sz="4400" b="0" spc="-145" dirty="0">
                <a:solidFill>
                  <a:srgbClr val="D58C2E"/>
                </a:solidFill>
                <a:latin typeface="Footlight MT Light"/>
                <a:cs typeface="Footlight MT Light"/>
              </a:rPr>
              <a:t>c</a:t>
            </a:r>
            <a:r>
              <a:rPr sz="4400" b="0" dirty="0">
                <a:solidFill>
                  <a:srgbClr val="D58C2E"/>
                </a:solidFill>
                <a:latin typeface="Footlight MT Light"/>
                <a:cs typeface="Footlight MT Light"/>
              </a:rPr>
              <a:t>t  </a:t>
            </a:r>
            <a:r>
              <a:rPr sz="4400" b="0" spc="-155" dirty="0">
                <a:solidFill>
                  <a:srgbClr val="D58C2E"/>
                </a:solidFill>
                <a:latin typeface="Footlight MT Light"/>
                <a:cs typeface="Footlight MT Light"/>
              </a:rPr>
              <a:t>d</a:t>
            </a:r>
            <a:r>
              <a:rPr sz="4400" b="0" spc="-215" dirty="0">
                <a:solidFill>
                  <a:srgbClr val="D58C2E"/>
                </a:solidFill>
                <a:latin typeface="Footlight MT Light"/>
                <a:cs typeface="Footlight MT Light"/>
              </a:rPr>
              <a:t>e</a:t>
            </a:r>
            <a:r>
              <a:rPr sz="4400" b="0" spc="-204" dirty="0">
                <a:solidFill>
                  <a:srgbClr val="D58C2E"/>
                </a:solidFill>
                <a:latin typeface="Footlight MT Light"/>
                <a:cs typeface="Footlight MT Light"/>
              </a:rPr>
              <a:t>v</a:t>
            </a:r>
            <a:r>
              <a:rPr sz="4400" b="0" spc="-150" dirty="0">
                <a:solidFill>
                  <a:srgbClr val="D58C2E"/>
                </a:solidFill>
                <a:latin typeface="Footlight MT Light"/>
                <a:cs typeface="Footlight MT Light"/>
              </a:rPr>
              <a:t>e</a:t>
            </a:r>
            <a:r>
              <a:rPr sz="4400" b="0" spc="-155" dirty="0">
                <a:solidFill>
                  <a:srgbClr val="D58C2E"/>
                </a:solidFill>
                <a:latin typeface="Footlight MT Light"/>
                <a:cs typeface="Footlight MT Light"/>
              </a:rPr>
              <a:t>lop</a:t>
            </a:r>
            <a:r>
              <a:rPr sz="4400" b="0" spc="-160" dirty="0">
                <a:solidFill>
                  <a:srgbClr val="D58C2E"/>
                </a:solidFill>
                <a:latin typeface="Footlight MT Light"/>
                <a:cs typeface="Footlight MT Light"/>
              </a:rPr>
              <a:t>m</a:t>
            </a:r>
            <a:r>
              <a:rPr sz="4400" b="0" spc="-155" dirty="0">
                <a:solidFill>
                  <a:srgbClr val="D58C2E"/>
                </a:solidFill>
                <a:latin typeface="Footlight MT Light"/>
                <a:cs typeface="Footlight MT Light"/>
              </a:rPr>
              <a:t>e</a:t>
            </a:r>
            <a:r>
              <a:rPr sz="4400" b="0" spc="-160" dirty="0">
                <a:solidFill>
                  <a:srgbClr val="D58C2E"/>
                </a:solidFill>
                <a:latin typeface="Footlight MT Light"/>
                <a:cs typeface="Footlight MT Light"/>
              </a:rPr>
              <a:t>n</a:t>
            </a:r>
            <a:r>
              <a:rPr sz="4400" b="0" spc="-150" dirty="0">
                <a:solidFill>
                  <a:srgbClr val="D58C2E"/>
                </a:solidFill>
                <a:latin typeface="Footlight MT Light"/>
                <a:cs typeface="Footlight MT Light"/>
              </a:rPr>
              <a:t>t</a:t>
            </a:r>
            <a:r>
              <a:rPr sz="4400" b="0" dirty="0">
                <a:solidFill>
                  <a:srgbClr val="D58C2E"/>
                </a:solidFill>
                <a:latin typeface="Footlight MT Light"/>
                <a:cs typeface="Footlight MT Light"/>
              </a:rPr>
              <a:t>?</a:t>
            </a:r>
            <a:endParaRPr sz="4400">
              <a:latin typeface="Footlight MT Light"/>
              <a:cs typeface="Footlight MT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7570" rIns="0" bIns="0" rtlCol="0">
            <a:spAutoFit/>
          </a:bodyPr>
          <a:lstStyle/>
          <a:p>
            <a:pPr marL="4217670" marR="5080">
              <a:lnSpc>
                <a:spcPts val="2590"/>
              </a:lnSpc>
              <a:spcBef>
                <a:spcPts val="425"/>
              </a:spcBef>
            </a:pPr>
            <a:r>
              <a:rPr sz="2400" b="0" spc="110" dirty="0">
                <a:latin typeface="Times New Roman"/>
                <a:cs typeface="Times New Roman"/>
              </a:rPr>
              <a:t>It </a:t>
            </a:r>
            <a:r>
              <a:rPr sz="2400" b="0" spc="-5" dirty="0">
                <a:latin typeface="Times New Roman"/>
                <a:cs typeface="Times New Roman"/>
              </a:rPr>
              <a:t>seems </a:t>
            </a:r>
            <a:r>
              <a:rPr sz="2400" b="0" spc="35" dirty="0">
                <a:latin typeface="Times New Roman"/>
                <a:cs typeface="Times New Roman"/>
              </a:rPr>
              <a:t>to </a:t>
            </a:r>
            <a:r>
              <a:rPr sz="2400" b="0" spc="40" dirty="0">
                <a:latin typeface="Times New Roman"/>
                <a:cs typeface="Times New Roman"/>
              </a:rPr>
              <a:t>be </a:t>
            </a:r>
            <a:r>
              <a:rPr sz="2400" b="0" spc="45" dirty="0">
                <a:latin typeface="Times New Roman"/>
                <a:cs typeface="Times New Roman"/>
              </a:rPr>
              <a:t>a </a:t>
            </a:r>
            <a:r>
              <a:rPr sz="2400" b="0" spc="15" dirty="0">
                <a:latin typeface="Times New Roman"/>
                <a:cs typeface="Times New Roman"/>
              </a:rPr>
              <a:t>mixed </a:t>
            </a:r>
            <a:r>
              <a:rPr sz="2400" b="0" spc="30" dirty="0">
                <a:latin typeface="Times New Roman"/>
                <a:cs typeface="Times New Roman"/>
              </a:rPr>
              <a:t>bag. </a:t>
            </a:r>
            <a:r>
              <a:rPr sz="2400" b="0" spc="55" dirty="0">
                <a:latin typeface="Times New Roman"/>
                <a:cs typeface="Times New Roman"/>
              </a:rPr>
              <a:t>There </a:t>
            </a:r>
            <a:r>
              <a:rPr sz="2400" b="0" spc="60" dirty="0">
                <a:latin typeface="Times New Roman"/>
                <a:cs typeface="Times New Roman"/>
              </a:rPr>
              <a:t>are</a:t>
            </a:r>
            <a:r>
              <a:rPr sz="2400" b="0" spc="-375" dirty="0">
                <a:latin typeface="Times New Roman"/>
                <a:cs typeface="Times New Roman"/>
              </a:rPr>
              <a:t> </a:t>
            </a:r>
            <a:r>
              <a:rPr sz="2400" b="0" spc="-15" dirty="0">
                <a:latin typeface="Times New Roman"/>
                <a:cs typeface="Times New Roman"/>
              </a:rPr>
              <a:t>still  </a:t>
            </a:r>
            <a:r>
              <a:rPr sz="2400" b="0" spc="50" dirty="0">
                <a:latin typeface="Times New Roman"/>
                <a:cs typeface="Times New Roman"/>
              </a:rPr>
              <a:t>important </a:t>
            </a:r>
            <a:r>
              <a:rPr sz="2400" b="0" spc="30" dirty="0">
                <a:latin typeface="Times New Roman"/>
                <a:cs typeface="Times New Roman"/>
              </a:rPr>
              <a:t>questions </a:t>
            </a:r>
            <a:r>
              <a:rPr sz="2400" b="0" spc="40" dirty="0">
                <a:latin typeface="Times New Roman"/>
                <a:cs typeface="Times New Roman"/>
              </a:rPr>
              <a:t>related</a:t>
            </a:r>
            <a:r>
              <a:rPr sz="2400" b="0" spc="-105" dirty="0">
                <a:latin typeface="Times New Roman"/>
                <a:cs typeface="Times New Roman"/>
              </a:rPr>
              <a:t> </a:t>
            </a:r>
            <a:r>
              <a:rPr sz="2400" b="0" dirty="0">
                <a:latin typeface="Times New Roman"/>
                <a:cs typeface="Times New Roman"/>
              </a:rPr>
              <a:t>to: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11971" y="2108708"/>
            <a:ext cx="5586730" cy="32867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41300" marR="821055" indent="-228600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Capacity 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intimacy 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authentic  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relationships</a:t>
            </a:r>
            <a:endParaRPr sz="2400">
              <a:latin typeface="Times New Roman"/>
              <a:cs typeface="Times New Roman"/>
            </a:endParaRPr>
          </a:p>
          <a:p>
            <a:pPr marL="241300" marR="299085" indent="-228600">
              <a:lnSpc>
                <a:spcPts val="2620"/>
              </a:lnSpc>
              <a:spcBef>
                <a:spcPts val="484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Vulnerability 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2400" spc="60" dirty="0">
                <a:solidFill>
                  <a:srgbClr val="FFFFFF"/>
                </a:solidFill>
                <a:latin typeface="Times New Roman"/>
                <a:cs typeface="Times New Roman"/>
              </a:rPr>
              <a:t>predatory </a:t>
            </a:r>
            <a:r>
              <a:rPr sz="2400" spc="65" dirty="0">
                <a:solidFill>
                  <a:srgbClr val="FFFFFF"/>
                </a:solidFill>
                <a:latin typeface="Times New Roman"/>
                <a:cs typeface="Times New Roman"/>
              </a:rPr>
              <a:t>or</a:t>
            </a:r>
            <a:r>
              <a:rPr sz="2400" spc="-114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Times New Roman"/>
                <a:cs typeface="Times New Roman"/>
              </a:rPr>
              <a:t>trafficking  </a:t>
            </a:r>
            <a:r>
              <a:rPr sz="2400" spc="35" dirty="0">
                <a:solidFill>
                  <a:srgbClr val="FFFFFF"/>
                </a:solidFill>
                <a:latin typeface="Times New Roman"/>
                <a:cs typeface="Times New Roman"/>
              </a:rPr>
              <a:t>behavior</a:t>
            </a:r>
            <a:endParaRPr sz="2400">
              <a:latin typeface="Times New Roman"/>
              <a:cs typeface="Times New Roman"/>
            </a:endParaRPr>
          </a:p>
          <a:p>
            <a:pPr marL="241300" marR="1389380" indent="-228600">
              <a:lnSpc>
                <a:spcPts val="2590"/>
              </a:lnSpc>
              <a:spcBef>
                <a:spcPts val="495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Developmental trajectories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vulnerabilities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Involvement </a:t>
            </a:r>
            <a:r>
              <a:rPr sz="2400" spc="40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legal</a:t>
            </a:r>
            <a:r>
              <a:rPr sz="24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system</a:t>
            </a:r>
            <a:endParaRPr sz="24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2590"/>
              </a:lnSpc>
              <a:spcBef>
                <a:spcPts val="570"/>
              </a:spcBef>
              <a:buFont typeface="Arial"/>
              <a:buChar char="•"/>
              <a:tabLst>
                <a:tab pos="241300" algn="l"/>
              </a:tabLst>
            </a:pPr>
            <a:r>
              <a:rPr sz="2400" spc="45" dirty="0">
                <a:solidFill>
                  <a:srgbClr val="FFFFFF"/>
                </a:solidFill>
                <a:latin typeface="Times New Roman"/>
                <a:cs typeface="Times New Roman"/>
              </a:rPr>
              <a:t>Expectations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of self 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55" dirty="0">
                <a:solidFill>
                  <a:srgbClr val="FFFFFF"/>
                </a:solidFill>
                <a:latin typeface="Times New Roman"/>
                <a:cs typeface="Times New Roman"/>
              </a:rPr>
              <a:t>other 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400" spc="-2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Times New Roman"/>
                <a:cs typeface="Times New Roman"/>
              </a:rPr>
              <a:t>what  </a:t>
            </a:r>
            <a:r>
              <a:rPr sz="2400" spc="25" dirty="0">
                <a:solidFill>
                  <a:srgbClr val="FFFFFF"/>
                </a:solidFill>
                <a:latin typeface="Times New Roman"/>
                <a:cs typeface="Times New Roman"/>
              </a:rPr>
              <a:t>relationships </a:t>
            </a:r>
            <a:r>
              <a:rPr sz="2400" spc="15" dirty="0">
                <a:solidFill>
                  <a:srgbClr val="FFFFFF"/>
                </a:solidFill>
                <a:latin typeface="Times New Roman"/>
                <a:cs typeface="Times New Roman"/>
              </a:rPr>
              <a:t>consist 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2400" spc="70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24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30" dirty="0">
                <a:solidFill>
                  <a:srgbClr val="FFFFFF"/>
                </a:solidFill>
                <a:latin typeface="Times New Roman"/>
                <a:cs typeface="Times New Roman"/>
              </a:rPr>
              <a:t>mean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25" y="12"/>
            <a:ext cx="9143974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8322" y="530352"/>
            <a:ext cx="333756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20" dirty="0">
                <a:latin typeface="Calibri Light"/>
                <a:cs typeface="Calibri Light"/>
              </a:rPr>
              <a:t>Porn </a:t>
            </a:r>
            <a:r>
              <a:rPr sz="3500" spc="-5" dirty="0">
                <a:latin typeface="Calibri Light"/>
                <a:cs typeface="Calibri Light"/>
              </a:rPr>
              <a:t>and the</a:t>
            </a:r>
            <a:r>
              <a:rPr sz="3500" spc="-80" dirty="0">
                <a:latin typeface="Calibri Light"/>
                <a:cs typeface="Calibri Light"/>
              </a:rPr>
              <a:t> </a:t>
            </a:r>
            <a:r>
              <a:rPr sz="3500" spc="-15" dirty="0">
                <a:latin typeface="Calibri Light"/>
                <a:cs typeface="Calibri Light"/>
              </a:rPr>
              <a:t>brain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5403" y="1457452"/>
            <a:ext cx="5188585" cy="454914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41300" marR="403225" indent="-228600" algn="just">
              <a:lnSpc>
                <a:spcPct val="91200"/>
              </a:lnSpc>
              <a:spcBef>
                <a:spcPts val="265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fMRI evidence shows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that problematic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users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have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higher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"wanting" activation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than non-problematic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porn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users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241300" marR="5715" indent="-228600">
              <a:lnSpc>
                <a:spcPct val="90800"/>
              </a:lnSpc>
              <a:spcBef>
                <a:spcPts val="14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Men and women show similar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activation patterns across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multiple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brain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regions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involved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reward,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amygdala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hypothalamus are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strongly activated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in men. In this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context,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greater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amygdala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activation reflects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greater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appetitive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incentive value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visual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sexual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stimuli,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either  intrinsic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learned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241300" marR="5080" indent="-228600">
              <a:lnSpc>
                <a:spcPts val="1800"/>
              </a:lnSpc>
              <a:spcBef>
                <a:spcPts val="14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There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significant negative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association between reported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pornography hours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per week and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gray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matter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volume.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1900">
              <a:latin typeface="Times New Roman"/>
              <a:cs typeface="Times New Roman"/>
            </a:endParaRPr>
          </a:p>
          <a:p>
            <a:pPr marL="241300" marR="167640" indent="-228600" algn="just">
              <a:lnSpc>
                <a:spcPct val="90600"/>
              </a:lnSpc>
              <a:spcBef>
                <a:spcPts val="1435"/>
              </a:spcBef>
              <a:buFont typeface="Arial"/>
              <a:buChar char="•"/>
              <a:tabLst>
                <a:tab pos="24130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Much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brain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response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when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viewing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identical to  "disgust"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response.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Negative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implicit associations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towards 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actually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higher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activation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6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women.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315585" cy="6858000"/>
          </a:xfrm>
          <a:custGeom>
            <a:avLst/>
            <a:gdLst/>
            <a:ahLst/>
            <a:cxnLst/>
            <a:rect l="l" t="t" r="r" b="b"/>
            <a:pathLst>
              <a:path w="5315585" h="6858000">
                <a:moveTo>
                  <a:pt x="0" y="6858000"/>
                </a:moveTo>
                <a:lnTo>
                  <a:pt x="5315064" y="6858000"/>
                </a:lnTo>
                <a:lnTo>
                  <a:pt x="531506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9E7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5064" y="0"/>
            <a:ext cx="6877050" cy="6858000"/>
          </a:xfrm>
          <a:custGeom>
            <a:avLst/>
            <a:gdLst/>
            <a:ahLst/>
            <a:cxnLst/>
            <a:rect l="l" t="t" r="r" b="b"/>
            <a:pathLst>
              <a:path w="6877050" h="6858000">
                <a:moveTo>
                  <a:pt x="0" y="6858000"/>
                </a:moveTo>
                <a:lnTo>
                  <a:pt x="6876935" y="6858000"/>
                </a:lnTo>
                <a:lnTo>
                  <a:pt x="68769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9780" y="2745736"/>
            <a:ext cx="3696970" cy="1365885"/>
          </a:xfrm>
          <a:prstGeom prst="rect">
            <a:avLst/>
          </a:prstGeom>
          <a:solidFill>
            <a:srgbClr val="FFFFFF">
              <a:alpha val="50199"/>
            </a:srgbClr>
          </a:solidFill>
          <a:ln w="25387">
            <a:solidFill>
              <a:srgbClr val="000000"/>
            </a:solidFill>
          </a:ln>
        </p:spPr>
        <p:txBody>
          <a:bodyPr vert="horz" wrap="square" lIns="0" tIns="217804" rIns="0" bIns="0" rtlCol="0">
            <a:spAutoFit/>
          </a:bodyPr>
          <a:lstStyle/>
          <a:p>
            <a:pPr marL="1177290" marR="174625" indent="-993775">
              <a:lnSpc>
                <a:spcPts val="3500"/>
              </a:lnSpc>
              <a:spcBef>
                <a:spcPts val="1714"/>
              </a:spcBef>
            </a:pPr>
            <a:r>
              <a:rPr sz="3200" b="0" dirty="0">
                <a:latin typeface="Calibri Light"/>
                <a:cs typeface="Calibri Light"/>
              </a:rPr>
              <a:t>Does it </a:t>
            </a:r>
            <a:r>
              <a:rPr sz="3200" b="0" spc="-5" dirty="0">
                <a:latin typeface="Calibri Light"/>
                <a:cs typeface="Calibri Light"/>
              </a:rPr>
              <a:t>support</a:t>
            </a:r>
            <a:r>
              <a:rPr sz="3200" b="0" spc="-60" dirty="0">
                <a:latin typeface="Calibri Light"/>
                <a:cs typeface="Calibri Light"/>
              </a:rPr>
              <a:t> </a:t>
            </a:r>
            <a:r>
              <a:rPr sz="3200" b="0" spc="-20" dirty="0">
                <a:latin typeface="Calibri Light"/>
                <a:cs typeface="Calibri Light"/>
              </a:rPr>
              <a:t>rape  </a:t>
            </a:r>
            <a:r>
              <a:rPr sz="3200" b="0" spc="-10" dirty="0">
                <a:latin typeface="Calibri Light"/>
                <a:cs typeface="Calibri Light"/>
              </a:rPr>
              <a:t>culture?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78796" y="633476"/>
            <a:ext cx="5812155" cy="165925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5080" indent="-228600">
              <a:lnSpc>
                <a:spcPts val="1900"/>
              </a:lnSpc>
              <a:spcBef>
                <a:spcPts val="3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304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sex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scenes in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top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selling porn movies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were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reviewed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physical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verbal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aggression:</a:t>
            </a:r>
            <a:endParaRPr sz="1800">
              <a:latin typeface="Calibri"/>
              <a:cs typeface="Calibri"/>
            </a:endParaRPr>
          </a:p>
          <a:p>
            <a:pPr marL="698500" marR="405130" lvl="1" indent="-228600">
              <a:lnSpc>
                <a:spcPts val="1900"/>
              </a:lnSpc>
              <a:spcBef>
                <a:spcPts val="61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88%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contained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strong physical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aggression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(physical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beating).</a:t>
            </a:r>
            <a:endParaRPr sz="1800">
              <a:latin typeface="Calibri"/>
              <a:cs typeface="Calibri"/>
            </a:endParaRPr>
          </a:p>
          <a:p>
            <a:pPr marL="698500" marR="127000" lvl="1" indent="-228600">
              <a:lnSpc>
                <a:spcPts val="1989"/>
              </a:lnSpc>
              <a:spcBef>
                <a:spcPts val="42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49%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contained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verbal aggression (primarily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extremely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crude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name-calling).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8796" y="2614523"/>
            <a:ext cx="5363210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5080" indent="-228600">
              <a:lnSpc>
                <a:spcPts val="1900"/>
              </a:lnSpc>
              <a:spcBef>
                <a:spcPts val="38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Male adolescent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porn use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predicted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reports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sexually  harassing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someone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later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50196" y="3480003"/>
            <a:ext cx="6097905" cy="266255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469900" marR="5080" indent="-228600">
              <a:lnSpc>
                <a:spcPts val="1989"/>
              </a:lnSpc>
              <a:spcBef>
                <a:spcPts val="305"/>
              </a:spcBef>
              <a:buFont typeface="Arial"/>
              <a:buChar char="•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Violent porn significantly increased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likelihood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(6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fold)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self-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reported sexually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aggressive behavior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1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endParaRPr sz="1800">
              <a:latin typeface="Calibri"/>
              <a:cs typeface="Calibri"/>
            </a:endParaRPr>
          </a:p>
          <a:p>
            <a:pPr marL="9271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association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nonviolent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porn</a:t>
            </a:r>
            <a:endParaRPr sz="1800">
              <a:latin typeface="Calibri"/>
              <a:cs typeface="Calibri"/>
            </a:endParaRPr>
          </a:p>
          <a:p>
            <a:pPr marL="927100" marR="42545" lvl="1" indent="-228600">
              <a:lnSpc>
                <a:spcPts val="1989"/>
              </a:lnSpc>
              <a:spcBef>
                <a:spcPts val="450"/>
              </a:spcBef>
              <a:buFont typeface="Arial"/>
              <a:buChar char="•"/>
              <a:tabLst>
                <a:tab pos="926465" algn="l"/>
                <a:tab pos="9271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Number 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modalities,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frequency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use, significant  in prediction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sexually coercive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behaviors</a:t>
            </a:r>
            <a:endParaRPr sz="1800">
              <a:latin typeface="Calibri"/>
              <a:cs typeface="Calibri"/>
            </a:endParaRPr>
          </a:p>
          <a:p>
            <a:pPr marL="241300" marR="76200" indent="-228600">
              <a:lnSpc>
                <a:spcPct val="91100"/>
              </a:lnSpc>
              <a:spcBef>
                <a:spcPts val="191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recent study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Italian youth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12</a:t>
            </a:r>
            <a:r>
              <a:rPr sz="1800" spc="-7" baseline="23148" dirty="0">
                <a:solidFill>
                  <a:srgbClr val="FFFFFF"/>
                </a:solidFill>
                <a:latin typeface="Calibri"/>
                <a:cs typeface="Calibri"/>
              </a:rPr>
              <a:t>th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grade,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42% of males and  32% of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reported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viewing porn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features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which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violence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against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women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featured (Romito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Beltramini,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2011).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000"/>
            <a:ext cx="12192000" cy="2286000"/>
          </a:xfrm>
          <a:custGeom>
            <a:avLst/>
            <a:gdLst/>
            <a:ahLst/>
            <a:cxnLst/>
            <a:rect l="l" t="t" r="r" b="b"/>
            <a:pathLst>
              <a:path w="12192000" h="2286000">
                <a:moveTo>
                  <a:pt x="0" y="2286000"/>
                </a:moveTo>
                <a:lnTo>
                  <a:pt x="12192000" y="2286000"/>
                </a:lnTo>
                <a:lnTo>
                  <a:pt x="121920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0">
                <a:moveTo>
                  <a:pt x="0" y="4572000"/>
                </a:moveTo>
                <a:lnTo>
                  <a:pt x="12192000" y="4572000"/>
                </a:lnTo>
                <a:lnTo>
                  <a:pt x="12192000" y="0"/>
                </a:lnTo>
                <a:lnTo>
                  <a:pt x="0" y="0"/>
                </a:lnTo>
                <a:lnTo>
                  <a:pt x="0" y="4572000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9079" y="277368"/>
            <a:ext cx="5739384" cy="4056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1563" y="320840"/>
            <a:ext cx="5614035" cy="3930650"/>
          </a:xfrm>
          <a:custGeom>
            <a:avLst/>
            <a:gdLst/>
            <a:ahLst/>
            <a:cxnLst/>
            <a:rect l="l" t="t" r="r" b="b"/>
            <a:pathLst>
              <a:path w="5614035" h="3930650">
                <a:moveTo>
                  <a:pt x="0" y="3930319"/>
                </a:moveTo>
                <a:lnTo>
                  <a:pt x="5613565" y="3930319"/>
                </a:lnTo>
                <a:lnTo>
                  <a:pt x="5613565" y="0"/>
                </a:lnTo>
                <a:lnTo>
                  <a:pt x="0" y="0"/>
                </a:lnTo>
                <a:lnTo>
                  <a:pt x="0" y="3930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1563" y="320842"/>
            <a:ext cx="5610860" cy="3928745"/>
          </a:xfrm>
          <a:custGeom>
            <a:avLst/>
            <a:gdLst/>
            <a:ahLst/>
            <a:cxnLst/>
            <a:rect l="l" t="t" r="r" b="b"/>
            <a:pathLst>
              <a:path w="5610860" h="3928745">
                <a:moveTo>
                  <a:pt x="0" y="0"/>
                </a:moveTo>
                <a:lnTo>
                  <a:pt x="5610706" y="0"/>
                </a:lnTo>
                <a:lnTo>
                  <a:pt x="5610706" y="3928310"/>
                </a:lnTo>
                <a:lnTo>
                  <a:pt x="0" y="3928310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0488" y="277368"/>
            <a:ext cx="5742432" cy="4056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54750" y="320840"/>
            <a:ext cx="5614035" cy="3930650"/>
          </a:xfrm>
          <a:custGeom>
            <a:avLst/>
            <a:gdLst/>
            <a:ahLst/>
            <a:cxnLst/>
            <a:rect l="l" t="t" r="r" b="b"/>
            <a:pathLst>
              <a:path w="5614034" h="3930650">
                <a:moveTo>
                  <a:pt x="0" y="3930319"/>
                </a:moveTo>
                <a:lnTo>
                  <a:pt x="5613565" y="3930319"/>
                </a:lnTo>
                <a:lnTo>
                  <a:pt x="5613565" y="0"/>
                </a:lnTo>
                <a:lnTo>
                  <a:pt x="0" y="0"/>
                </a:lnTo>
                <a:lnTo>
                  <a:pt x="0" y="3930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54748" y="320842"/>
            <a:ext cx="5610860" cy="3928745"/>
          </a:xfrm>
          <a:custGeom>
            <a:avLst/>
            <a:gdLst/>
            <a:ahLst/>
            <a:cxnLst/>
            <a:rect l="l" t="t" r="r" b="b"/>
            <a:pathLst>
              <a:path w="5610859" h="3928745">
                <a:moveTo>
                  <a:pt x="0" y="0"/>
                </a:moveTo>
                <a:lnTo>
                  <a:pt x="5610706" y="0"/>
                </a:lnTo>
                <a:lnTo>
                  <a:pt x="5610706" y="3928310"/>
                </a:lnTo>
                <a:lnTo>
                  <a:pt x="0" y="3928310"/>
                </a:lnTo>
                <a:lnTo>
                  <a:pt x="0" y="0"/>
                </a:lnTo>
                <a:close/>
              </a:path>
            </a:pathLst>
          </a:custGeom>
          <a:ln w="9520">
            <a:solidFill>
              <a:srgbClr val="4454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1184" y="671798"/>
            <a:ext cx="4974336" cy="3228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21195" y="640080"/>
            <a:ext cx="4280662" cy="3291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479163" y="4720844"/>
            <a:ext cx="32327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0" dirty="0">
                <a:latin typeface="Calibri Light"/>
                <a:cs typeface="Calibri Light"/>
              </a:rPr>
              <a:t>The</a:t>
            </a:r>
            <a:r>
              <a:rPr sz="6000" spc="-85" dirty="0">
                <a:latin typeface="Calibri Light"/>
                <a:cs typeface="Calibri Light"/>
              </a:rPr>
              <a:t> </a:t>
            </a:r>
            <a:r>
              <a:rPr sz="6000" spc="-20" dirty="0">
                <a:latin typeface="Calibri Light"/>
                <a:cs typeface="Calibri Light"/>
              </a:rPr>
              <a:t>future</a:t>
            </a:r>
            <a:endParaRPr sz="60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8129" y="476783"/>
            <a:ext cx="7212965" cy="5920740"/>
          </a:xfrm>
          <a:custGeom>
            <a:avLst/>
            <a:gdLst/>
            <a:ahLst/>
            <a:cxnLst/>
            <a:rect l="l" t="t" r="r" b="b"/>
            <a:pathLst>
              <a:path w="7212965" h="5920740">
                <a:moveTo>
                  <a:pt x="0" y="5920651"/>
                </a:moveTo>
                <a:lnTo>
                  <a:pt x="7212444" y="5920651"/>
                </a:lnTo>
                <a:lnTo>
                  <a:pt x="7212444" y="0"/>
                </a:lnTo>
                <a:lnTo>
                  <a:pt x="0" y="0"/>
                </a:lnTo>
                <a:lnTo>
                  <a:pt x="0" y="5920651"/>
                </a:lnTo>
                <a:close/>
              </a:path>
            </a:pathLst>
          </a:custGeom>
          <a:solidFill>
            <a:srgbClr val="29769D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79" y="4424905"/>
            <a:ext cx="3656329" cy="0"/>
          </a:xfrm>
          <a:custGeom>
            <a:avLst/>
            <a:gdLst/>
            <a:ahLst/>
            <a:cxnLst/>
            <a:rect l="l" t="t" r="r" b="b"/>
            <a:pathLst>
              <a:path w="3656329">
                <a:moveTo>
                  <a:pt x="0" y="0"/>
                </a:moveTo>
                <a:lnTo>
                  <a:pt x="3655734" y="0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51457" y="476783"/>
            <a:ext cx="3864610" cy="5920740"/>
          </a:xfrm>
          <a:custGeom>
            <a:avLst/>
            <a:gdLst/>
            <a:ahLst/>
            <a:cxnLst/>
            <a:rect l="l" t="t" r="r" b="b"/>
            <a:pathLst>
              <a:path w="3864609" h="5920740">
                <a:moveTo>
                  <a:pt x="0" y="5920651"/>
                </a:moveTo>
                <a:lnTo>
                  <a:pt x="3864381" y="5920651"/>
                </a:lnTo>
                <a:lnTo>
                  <a:pt x="3864381" y="0"/>
                </a:lnTo>
                <a:lnTo>
                  <a:pt x="0" y="0"/>
                </a:lnTo>
                <a:lnTo>
                  <a:pt x="0" y="5920651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906692" y="2642108"/>
            <a:ext cx="4090035" cy="158305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768985" marR="5080" indent="-756920">
              <a:lnSpc>
                <a:spcPts val="5780"/>
              </a:lnSpc>
              <a:spcBef>
                <a:spcPts val="875"/>
              </a:spcBef>
            </a:pPr>
            <a:r>
              <a:rPr sz="5400" spc="-10" dirty="0">
                <a:latin typeface="Calibri Light"/>
                <a:cs typeface="Calibri Light"/>
              </a:rPr>
              <a:t>Discussion and  </a:t>
            </a:r>
            <a:r>
              <a:rPr sz="5400" spc="-5" dirty="0">
                <a:latin typeface="Calibri Light"/>
                <a:cs typeface="Calibri Light"/>
              </a:rPr>
              <a:t>i</a:t>
            </a:r>
            <a:r>
              <a:rPr sz="5400" spc="5" dirty="0">
                <a:latin typeface="Calibri Light"/>
                <a:cs typeface="Calibri Light"/>
              </a:rPr>
              <a:t>m</a:t>
            </a:r>
            <a:r>
              <a:rPr sz="5400" spc="-5" dirty="0">
                <a:latin typeface="Calibri Light"/>
                <a:cs typeface="Calibri Light"/>
              </a:rPr>
              <a:t>pli</a:t>
            </a:r>
            <a:r>
              <a:rPr sz="5400" spc="-50" dirty="0">
                <a:latin typeface="Calibri Light"/>
                <a:cs typeface="Calibri Light"/>
              </a:rPr>
              <a:t>c</a:t>
            </a:r>
            <a:r>
              <a:rPr sz="5400" spc="-60" dirty="0">
                <a:latin typeface="Calibri Light"/>
                <a:cs typeface="Calibri Light"/>
              </a:rPr>
              <a:t>a</a:t>
            </a:r>
            <a:r>
              <a:rPr sz="5400" dirty="0">
                <a:latin typeface="Calibri Light"/>
                <a:cs typeface="Calibri Light"/>
              </a:rPr>
              <a:t>t</a:t>
            </a:r>
            <a:r>
              <a:rPr sz="5400" spc="-5" dirty="0">
                <a:latin typeface="Calibri Light"/>
                <a:cs typeface="Calibri Light"/>
              </a:rPr>
              <a:t>i</a:t>
            </a:r>
            <a:r>
              <a:rPr sz="5400" dirty="0">
                <a:latin typeface="Calibri Light"/>
                <a:cs typeface="Calibri Light"/>
              </a:rPr>
              <a:t>o</a:t>
            </a:r>
            <a:r>
              <a:rPr sz="5400" spc="-5" dirty="0">
                <a:latin typeface="Calibri Light"/>
                <a:cs typeface="Calibri Light"/>
              </a:rPr>
              <a:t>ns</a:t>
            </a:r>
            <a:endParaRPr sz="5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21" y="0"/>
            <a:ext cx="11219180" cy="6858000"/>
          </a:xfrm>
          <a:custGeom>
            <a:avLst/>
            <a:gdLst/>
            <a:ahLst/>
            <a:cxnLst/>
            <a:rect l="l" t="t" r="r" b="b"/>
            <a:pathLst>
              <a:path w="11219180" h="6858000">
                <a:moveTo>
                  <a:pt x="11218659" y="0"/>
                </a:moveTo>
                <a:lnTo>
                  <a:pt x="0" y="0"/>
                </a:lnTo>
                <a:lnTo>
                  <a:pt x="3176155" y="6858000"/>
                </a:lnTo>
                <a:lnTo>
                  <a:pt x="11218659" y="6858000"/>
                </a:lnTo>
                <a:lnTo>
                  <a:pt x="11218659" y="0"/>
                </a:lnTo>
                <a:close/>
              </a:path>
            </a:pathLst>
          </a:custGeom>
          <a:solidFill>
            <a:srgbClr val="262626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7035" y="0"/>
            <a:ext cx="10772140" cy="6858000"/>
          </a:xfrm>
          <a:custGeom>
            <a:avLst/>
            <a:gdLst/>
            <a:ahLst/>
            <a:cxnLst/>
            <a:rect l="l" t="t" r="r" b="b"/>
            <a:pathLst>
              <a:path w="10772140" h="6858000">
                <a:moveTo>
                  <a:pt x="10771746" y="0"/>
                </a:moveTo>
                <a:lnTo>
                  <a:pt x="0" y="0"/>
                </a:lnTo>
                <a:lnTo>
                  <a:pt x="3176143" y="6858000"/>
                </a:lnTo>
                <a:lnTo>
                  <a:pt x="10771746" y="6858000"/>
                </a:lnTo>
                <a:lnTo>
                  <a:pt x="10771746" y="0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536" y="1712976"/>
            <a:ext cx="3429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23767" y="592835"/>
            <a:ext cx="68465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 Light"/>
                <a:cs typeface="Calibri Light"/>
              </a:rPr>
              <a:t>What </a:t>
            </a:r>
            <a:r>
              <a:rPr sz="4400" dirty="0">
                <a:latin typeface="Calibri Light"/>
                <a:cs typeface="Calibri Light"/>
              </a:rPr>
              <a:t>do </a:t>
            </a:r>
            <a:r>
              <a:rPr sz="4400" spc="-10" dirty="0">
                <a:latin typeface="Calibri Light"/>
                <a:cs typeface="Calibri Light"/>
              </a:rPr>
              <a:t>youth </a:t>
            </a:r>
            <a:r>
              <a:rPr sz="4400" dirty="0">
                <a:latin typeface="Calibri Light"/>
                <a:cs typeface="Calibri Light"/>
              </a:rPr>
              <a:t>need </a:t>
            </a:r>
            <a:r>
              <a:rPr sz="4400" spc="-20" dirty="0">
                <a:latin typeface="Calibri Light"/>
                <a:cs typeface="Calibri Light"/>
              </a:rPr>
              <a:t>to</a:t>
            </a:r>
            <a:r>
              <a:rPr sz="4400" spc="5" dirty="0">
                <a:latin typeface="Calibri Light"/>
                <a:cs typeface="Calibri Light"/>
              </a:rPr>
              <a:t> </a:t>
            </a:r>
            <a:r>
              <a:rPr sz="4400" spc="-10" dirty="0">
                <a:latin typeface="Calibri Light"/>
                <a:cs typeface="Calibri Light"/>
              </a:rPr>
              <a:t>know?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84757" y="1649476"/>
            <a:ext cx="7264400" cy="418020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Media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literacy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Skills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identify 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reputable</a:t>
            </a:r>
            <a:r>
              <a:rPr sz="16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sources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Benefits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educational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 sites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young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as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possible!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25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65" dirty="0">
                <a:solidFill>
                  <a:srgbClr val="FFFFFF"/>
                </a:solidFill>
                <a:latin typeface="Times New Roman"/>
                <a:cs typeface="Times New Roman"/>
              </a:rPr>
              <a:t>Not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reality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Difference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between </a:t>
            </a:r>
            <a:r>
              <a:rPr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porn 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real,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intimate,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loving</a:t>
            </a:r>
            <a:r>
              <a:rPr sz="1600" spc="-1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relationships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2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Unrealistic 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false</a:t>
            </a:r>
            <a:r>
              <a:rPr sz="16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expectations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Safety/risk/danger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Perpetuity</a:t>
            </a:r>
            <a:endParaRPr sz="1600">
              <a:latin typeface="Times New Roman"/>
              <a:cs typeface="Times New Roman"/>
            </a:endParaRPr>
          </a:p>
          <a:p>
            <a:pPr marL="698500" lvl="1" indent="-228600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600" spc="60" dirty="0">
                <a:solidFill>
                  <a:srgbClr val="FFFFFF"/>
                </a:solidFill>
                <a:latin typeface="Times New Roman"/>
                <a:cs typeface="Times New Roman"/>
              </a:rPr>
              <a:t>Future</a:t>
            </a:r>
            <a:endParaRPr sz="16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265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Less common, </a:t>
            </a:r>
            <a:r>
              <a:rPr sz="1600" spc="55" dirty="0">
                <a:solidFill>
                  <a:srgbClr val="FFFFFF"/>
                </a:solidFill>
                <a:latin typeface="Times New Roman"/>
                <a:cs typeface="Times New Roman"/>
              </a:rPr>
              <a:t>but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interesting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responses: </a:t>
            </a:r>
            <a:r>
              <a:rPr sz="1600" spc="-10" dirty="0">
                <a:solidFill>
                  <a:srgbClr val="FFFFFF"/>
                </a:solidFill>
                <a:latin typeface="Times New Roman"/>
                <a:cs typeface="Times New Roman"/>
              </a:rPr>
              <a:t>legal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repercussions, potential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6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addiction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6007" y="5367907"/>
            <a:ext cx="3176270" cy="1490345"/>
          </a:xfrm>
          <a:custGeom>
            <a:avLst/>
            <a:gdLst/>
            <a:ahLst/>
            <a:cxnLst/>
            <a:rect l="l" t="t" r="r" b="b"/>
            <a:pathLst>
              <a:path w="3176270" h="1490345">
                <a:moveTo>
                  <a:pt x="3175990" y="0"/>
                </a:moveTo>
                <a:lnTo>
                  <a:pt x="690105" y="0"/>
                </a:lnTo>
                <a:lnTo>
                  <a:pt x="0" y="1490091"/>
                </a:lnTo>
                <a:lnTo>
                  <a:pt x="3175990" y="1490091"/>
                </a:lnTo>
                <a:lnTo>
                  <a:pt x="3175990" y="0"/>
                </a:lnTo>
                <a:close/>
              </a:path>
            </a:pathLst>
          </a:custGeom>
          <a:solidFill>
            <a:srgbClr val="4454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67907"/>
            <a:ext cx="9549130" cy="1490345"/>
          </a:xfrm>
          <a:custGeom>
            <a:avLst/>
            <a:gdLst/>
            <a:ahLst/>
            <a:cxnLst/>
            <a:rect l="l" t="t" r="r" b="b"/>
            <a:pathLst>
              <a:path w="9549130" h="1490345">
                <a:moveTo>
                  <a:pt x="9549038" y="0"/>
                </a:moveTo>
                <a:lnTo>
                  <a:pt x="0" y="0"/>
                </a:lnTo>
                <a:lnTo>
                  <a:pt x="0" y="1490091"/>
                </a:lnTo>
                <a:lnTo>
                  <a:pt x="8858920" y="1490091"/>
                </a:lnTo>
                <a:lnTo>
                  <a:pt x="9549038" y="0"/>
                </a:lnTo>
                <a:close/>
              </a:path>
            </a:pathLst>
          </a:custGeom>
          <a:solidFill>
            <a:srgbClr val="333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5661659"/>
            <a:ext cx="3679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The MOUSE</a:t>
            </a:r>
            <a:r>
              <a:rPr sz="4400" b="0" spc="-6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4400" b="0" spc="-30" dirty="0">
                <a:solidFill>
                  <a:srgbClr val="FFFFFF"/>
                </a:solidFill>
                <a:latin typeface="Calibri Light"/>
                <a:cs typeface="Calibri Light"/>
              </a:rPr>
              <a:t>test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38200" y="643472"/>
            <a:ext cx="8097520" cy="734695"/>
          </a:xfrm>
          <a:custGeom>
            <a:avLst/>
            <a:gdLst/>
            <a:ahLst/>
            <a:cxnLst/>
            <a:rect l="l" t="t" r="r" b="b"/>
            <a:pathLst>
              <a:path w="8097520" h="734694">
                <a:moveTo>
                  <a:pt x="8023555" y="0"/>
                </a:moveTo>
                <a:lnTo>
                  <a:pt x="73456" y="0"/>
                </a:lnTo>
                <a:lnTo>
                  <a:pt x="44866" y="5771"/>
                </a:lnTo>
                <a:lnTo>
                  <a:pt x="21516" y="21512"/>
                </a:lnTo>
                <a:lnTo>
                  <a:pt x="5773" y="44860"/>
                </a:lnTo>
                <a:lnTo>
                  <a:pt x="0" y="73456"/>
                </a:lnTo>
                <a:lnTo>
                  <a:pt x="0" y="661111"/>
                </a:lnTo>
                <a:lnTo>
                  <a:pt x="21533" y="713062"/>
                </a:lnTo>
                <a:lnTo>
                  <a:pt x="73456" y="734567"/>
                </a:lnTo>
                <a:lnTo>
                  <a:pt x="8023555" y="734580"/>
                </a:lnTo>
                <a:lnTo>
                  <a:pt x="8052164" y="728794"/>
                </a:lnTo>
                <a:lnTo>
                  <a:pt x="8075502" y="713051"/>
                </a:lnTo>
                <a:lnTo>
                  <a:pt x="8091240" y="689701"/>
                </a:lnTo>
                <a:lnTo>
                  <a:pt x="8097011" y="661111"/>
                </a:lnTo>
                <a:lnTo>
                  <a:pt x="8097024" y="73456"/>
                </a:lnTo>
                <a:lnTo>
                  <a:pt x="8091251" y="44860"/>
                </a:lnTo>
                <a:lnTo>
                  <a:pt x="8075506" y="21512"/>
                </a:lnTo>
                <a:lnTo>
                  <a:pt x="8052153" y="5771"/>
                </a:lnTo>
                <a:lnTo>
                  <a:pt x="8023555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643467"/>
            <a:ext cx="8093075" cy="734695"/>
          </a:xfrm>
          <a:custGeom>
            <a:avLst/>
            <a:gdLst/>
            <a:ahLst/>
            <a:cxnLst/>
            <a:rect l="l" t="t" r="r" b="b"/>
            <a:pathLst>
              <a:path w="8093075" h="734694">
                <a:moveTo>
                  <a:pt x="0" y="73424"/>
                </a:moveTo>
                <a:lnTo>
                  <a:pt x="5769" y="44844"/>
                </a:lnTo>
                <a:lnTo>
                  <a:pt x="21505" y="21505"/>
                </a:lnTo>
                <a:lnTo>
                  <a:pt x="44843" y="5770"/>
                </a:lnTo>
                <a:lnTo>
                  <a:pt x="73423" y="0"/>
                </a:lnTo>
                <a:lnTo>
                  <a:pt x="8019467" y="0"/>
                </a:lnTo>
                <a:lnTo>
                  <a:pt x="8048047" y="5770"/>
                </a:lnTo>
                <a:lnTo>
                  <a:pt x="8071385" y="21505"/>
                </a:lnTo>
                <a:lnTo>
                  <a:pt x="8087120" y="44844"/>
                </a:lnTo>
                <a:lnTo>
                  <a:pt x="8092890" y="73424"/>
                </a:lnTo>
                <a:lnTo>
                  <a:pt x="8092882" y="660784"/>
                </a:lnTo>
                <a:lnTo>
                  <a:pt x="8087112" y="689364"/>
                </a:lnTo>
                <a:lnTo>
                  <a:pt x="8071377" y="712703"/>
                </a:lnTo>
                <a:lnTo>
                  <a:pt x="8048038" y="728439"/>
                </a:lnTo>
                <a:lnTo>
                  <a:pt x="8019459" y="734209"/>
                </a:lnTo>
                <a:lnTo>
                  <a:pt x="73423" y="734200"/>
                </a:lnTo>
                <a:lnTo>
                  <a:pt x="44843" y="728430"/>
                </a:lnTo>
                <a:lnTo>
                  <a:pt x="21505" y="712694"/>
                </a:lnTo>
                <a:lnTo>
                  <a:pt x="5769" y="689356"/>
                </a:lnTo>
                <a:lnTo>
                  <a:pt x="0" y="660775"/>
                </a:lnTo>
                <a:lnTo>
                  <a:pt x="0" y="73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7975" y="847852"/>
            <a:ext cx="691895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0" spc="-5" dirty="0">
                <a:latin typeface="Calibri"/>
                <a:cs typeface="Calibri"/>
              </a:rPr>
              <a:t>Do </a:t>
            </a:r>
            <a:r>
              <a:rPr sz="1600" b="0" spc="-10" dirty="0">
                <a:latin typeface="Calibri"/>
                <a:cs typeface="Calibri"/>
              </a:rPr>
              <a:t>you </a:t>
            </a:r>
            <a:r>
              <a:rPr sz="1600" b="0" spc="-5" dirty="0">
                <a:latin typeface="Calibri"/>
                <a:cs typeface="Calibri"/>
              </a:rPr>
              <a:t>find </a:t>
            </a:r>
            <a:r>
              <a:rPr sz="1600" b="0" spc="-10" dirty="0">
                <a:latin typeface="Calibri"/>
                <a:cs typeface="Calibri"/>
              </a:rPr>
              <a:t>yourself </a:t>
            </a:r>
            <a:r>
              <a:rPr sz="1600" b="0" spc="-5" dirty="0">
                <a:latin typeface="Calibri"/>
                <a:cs typeface="Calibri"/>
              </a:rPr>
              <a:t>spending </a:t>
            </a:r>
            <a:r>
              <a:rPr sz="1600" b="0" spc="-10" dirty="0">
                <a:latin typeface="Calibri"/>
                <a:cs typeface="Calibri"/>
              </a:rPr>
              <a:t>considerably (more) </a:t>
            </a:r>
            <a:r>
              <a:rPr sz="1600" b="0" spc="-5" dirty="0">
                <a:latin typeface="Calibri"/>
                <a:cs typeface="Calibri"/>
              </a:rPr>
              <a:t>amounts of </a:t>
            </a:r>
            <a:r>
              <a:rPr sz="1600" b="0" dirty="0">
                <a:latin typeface="Calibri"/>
                <a:cs typeface="Calibri"/>
              </a:rPr>
              <a:t>time </a:t>
            </a:r>
            <a:r>
              <a:rPr sz="1600" b="0" spc="-5" dirty="0">
                <a:latin typeface="Calibri"/>
                <a:cs typeface="Calibri"/>
              </a:rPr>
              <a:t>on-line?</a:t>
            </a:r>
            <a:r>
              <a:rPr sz="1600" b="0" spc="65" dirty="0">
                <a:latin typeface="Calibri"/>
                <a:cs typeface="Calibri"/>
              </a:rPr>
              <a:t> </a:t>
            </a:r>
            <a:r>
              <a:rPr sz="1600" b="0" spc="-10" dirty="0">
                <a:latin typeface="Calibri"/>
                <a:cs typeface="Calibri"/>
              </a:rPr>
              <a:t>(More)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42847" y="1480070"/>
            <a:ext cx="8097520" cy="734695"/>
          </a:xfrm>
          <a:custGeom>
            <a:avLst/>
            <a:gdLst/>
            <a:ahLst/>
            <a:cxnLst/>
            <a:rect l="l" t="t" r="r" b="b"/>
            <a:pathLst>
              <a:path w="8097520" h="734694">
                <a:moveTo>
                  <a:pt x="8023555" y="0"/>
                </a:moveTo>
                <a:lnTo>
                  <a:pt x="73456" y="0"/>
                </a:lnTo>
                <a:lnTo>
                  <a:pt x="44866" y="5771"/>
                </a:lnTo>
                <a:lnTo>
                  <a:pt x="21516" y="21512"/>
                </a:lnTo>
                <a:lnTo>
                  <a:pt x="5773" y="44860"/>
                </a:lnTo>
                <a:lnTo>
                  <a:pt x="0" y="73456"/>
                </a:lnTo>
                <a:lnTo>
                  <a:pt x="0" y="661111"/>
                </a:lnTo>
                <a:lnTo>
                  <a:pt x="21533" y="713062"/>
                </a:lnTo>
                <a:lnTo>
                  <a:pt x="73456" y="734567"/>
                </a:lnTo>
                <a:lnTo>
                  <a:pt x="8023555" y="734580"/>
                </a:lnTo>
                <a:lnTo>
                  <a:pt x="8052164" y="728794"/>
                </a:lnTo>
                <a:lnTo>
                  <a:pt x="8075502" y="713051"/>
                </a:lnTo>
                <a:lnTo>
                  <a:pt x="8091240" y="689701"/>
                </a:lnTo>
                <a:lnTo>
                  <a:pt x="8097011" y="661111"/>
                </a:lnTo>
                <a:lnTo>
                  <a:pt x="8097024" y="73456"/>
                </a:lnTo>
                <a:lnTo>
                  <a:pt x="8091251" y="44860"/>
                </a:lnTo>
                <a:lnTo>
                  <a:pt x="8075506" y="21512"/>
                </a:lnTo>
                <a:lnTo>
                  <a:pt x="8052153" y="5771"/>
                </a:lnTo>
                <a:lnTo>
                  <a:pt x="8023555" y="0"/>
                </a:lnTo>
                <a:close/>
              </a:path>
            </a:pathLst>
          </a:custGeom>
          <a:solidFill>
            <a:srgbClr val="5AC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42847" y="1480065"/>
            <a:ext cx="8093075" cy="734695"/>
          </a:xfrm>
          <a:custGeom>
            <a:avLst/>
            <a:gdLst/>
            <a:ahLst/>
            <a:cxnLst/>
            <a:rect l="l" t="t" r="r" b="b"/>
            <a:pathLst>
              <a:path w="8093075" h="734694">
                <a:moveTo>
                  <a:pt x="0" y="73424"/>
                </a:moveTo>
                <a:lnTo>
                  <a:pt x="5769" y="44844"/>
                </a:lnTo>
                <a:lnTo>
                  <a:pt x="21505" y="21505"/>
                </a:lnTo>
                <a:lnTo>
                  <a:pt x="44843" y="5770"/>
                </a:lnTo>
                <a:lnTo>
                  <a:pt x="73423" y="0"/>
                </a:lnTo>
                <a:lnTo>
                  <a:pt x="8019467" y="0"/>
                </a:lnTo>
                <a:lnTo>
                  <a:pt x="8048047" y="5770"/>
                </a:lnTo>
                <a:lnTo>
                  <a:pt x="8071385" y="21505"/>
                </a:lnTo>
                <a:lnTo>
                  <a:pt x="8087120" y="44844"/>
                </a:lnTo>
                <a:lnTo>
                  <a:pt x="8092890" y="73424"/>
                </a:lnTo>
                <a:lnTo>
                  <a:pt x="8092882" y="660784"/>
                </a:lnTo>
                <a:lnTo>
                  <a:pt x="8087112" y="689364"/>
                </a:lnTo>
                <a:lnTo>
                  <a:pt x="8071377" y="712703"/>
                </a:lnTo>
                <a:lnTo>
                  <a:pt x="8048038" y="728439"/>
                </a:lnTo>
                <a:lnTo>
                  <a:pt x="8019459" y="734209"/>
                </a:lnTo>
                <a:lnTo>
                  <a:pt x="73423" y="734200"/>
                </a:lnTo>
                <a:lnTo>
                  <a:pt x="44843" y="728430"/>
                </a:lnTo>
                <a:lnTo>
                  <a:pt x="21505" y="712694"/>
                </a:lnTo>
                <a:lnTo>
                  <a:pt x="5769" y="689356"/>
                </a:lnTo>
                <a:lnTo>
                  <a:pt x="0" y="660775"/>
                </a:lnTo>
                <a:lnTo>
                  <a:pt x="0" y="73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7492" y="2316670"/>
            <a:ext cx="8097520" cy="734695"/>
          </a:xfrm>
          <a:custGeom>
            <a:avLst/>
            <a:gdLst/>
            <a:ahLst/>
            <a:cxnLst/>
            <a:rect l="l" t="t" r="r" b="b"/>
            <a:pathLst>
              <a:path w="8097520" h="734694">
                <a:moveTo>
                  <a:pt x="8023555" y="0"/>
                </a:moveTo>
                <a:lnTo>
                  <a:pt x="73456" y="0"/>
                </a:lnTo>
                <a:lnTo>
                  <a:pt x="44866" y="5771"/>
                </a:lnTo>
                <a:lnTo>
                  <a:pt x="21516" y="21512"/>
                </a:lnTo>
                <a:lnTo>
                  <a:pt x="5773" y="44860"/>
                </a:lnTo>
                <a:lnTo>
                  <a:pt x="0" y="73456"/>
                </a:lnTo>
                <a:lnTo>
                  <a:pt x="0" y="661111"/>
                </a:lnTo>
                <a:lnTo>
                  <a:pt x="21533" y="713062"/>
                </a:lnTo>
                <a:lnTo>
                  <a:pt x="73456" y="734567"/>
                </a:lnTo>
                <a:lnTo>
                  <a:pt x="8023555" y="734580"/>
                </a:lnTo>
                <a:lnTo>
                  <a:pt x="8052164" y="728794"/>
                </a:lnTo>
                <a:lnTo>
                  <a:pt x="8075502" y="713051"/>
                </a:lnTo>
                <a:lnTo>
                  <a:pt x="8091240" y="689701"/>
                </a:lnTo>
                <a:lnTo>
                  <a:pt x="8097011" y="661111"/>
                </a:lnTo>
                <a:lnTo>
                  <a:pt x="8097024" y="73456"/>
                </a:lnTo>
                <a:lnTo>
                  <a:pt x="8091251" y="44860"/>
                </a:lnTo>
                <a:lnTo>
                  <a:pt x="8075506" y="21512"/>
                </a:lnTo>
                <a:lnTo>
                  <a:pt x="8052153" y="5771"/>
                </a:lnTo>
                <a:lnTo>
                  <a:pt x="8023555" y="0"/>
                </a:lnTo>
                <a:close/>
              </a:path>
            </a:pathLst>
          </a:custGeom>
          <a:solidFill>
            <a:srgbClr val="43C56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7492" y="2316665"/>
            <a:ext cx="8093075" cy="734695"/>
          </a:xfrm>
          <a:custGeom>
            <a:avLst/>
            <a:gdLst/>
            <a:ahLst/>
            <a:cxnLst/>
            <a:rect l="l" t="t" r="r" b="b"/>
            <a:pathLst>
              <a:path w="8093075" h="734694">
                <a:moveTo>
                  <a:pt x="0" y="73424"/>
                </a:moveTo>
                <a:lnTo>
                  <a:pt x="5769" y="44844"/>
                </a:lnTo>
                <a:lnTo>
                  <a:pt x="21505" y="21505"/>
                </a:lnTo>
                <a:lnTo>
                  <a:pt x="44843" y="5770"/>
                </a:lnTo>
                <a:lnTo>
                  <a:pt x="73423" y="0"/>
                </a:lnTo>
                <a:lnTo>
                  <a:pt x="8019467" y="0"/>
                </a:lnTo>
                <a:lnTo>
                  <a:pt x="8048047" y="5770"/>
                </a:lnTo>
                <a:lnTo>
                  <a:pt x="8071385" y="21505"/>
                </a:lnTo>
                <a:lnTo>
                  <a:pt x="8087120" y="44844"/>
                </a:lnTo>
                <a:lnTo>
                  <a:pt x="8092890" y="73424"/>
                </a:lnTo>
                <a:lnTo>
                  <a:pt x="8092882" y="660784"/>
                </a:lnTo>
                <a:lnTo>
                  <a:pt x="8087112" y="689364"/>
                </a:lnTo>
                <a:lnTo>
                  <a:pt x="8071377" y="712703"/>
                </a:lnTo>
                <a:lnTo>
                  <a:pt x="8048038" y="728439"/>
                </a:lnTo>
                <a:lnTo>
                  <a:pt x="8019459" y="734209"/>
                </a:lnTo>
                <a:lnTo>
                  <a:pt x="73423" y="734200"/>
                </a:lnTo>
                <a:lnTo>
                  <a:pt x="44843" y="728430"/>
                </a:lnTo>
                <a:lnTo>
                  <a:pt x="21505" y="712694"/>
                </a:lnTo>
                <a:lnTo>
                  <a:pt x="5769" y="689356"/>
                </a:lnTo>
                <a:lnTo>
                  <a:pt x="0" y="660775"/>
                </a:lnTo>
                <a:lnTo>
                  <a:pt x="0" y="73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52139" y="3153271"/>
            <a:ext cx="8097520" cy="734695"/>
          </a:xfrm>
          <a:custGeom>
            <a:avLst/>
            <a:gdLst/>
            <a:ahLst/>
            <a:cxnLst/>
            <a:rect l="l" t="t" r="r" b="b"/>
            <a:pathLst>
              <a:path w="8097520" h="734695">
                <a:moveTo>
                  <a:pt x="8023555" y="0"/>
                </a:moveTo>
                <a:lnTo>
                  <a:pt x="73456" y="0"/>
                </a:lnTo>
                <a:lnTo>
                  <a:pt x="44866" y="5771"/>
                </a:lnTo>
                <a:lnTo>
                  <a:pt x="21516" y="21512"/>
                </a:lnTo>
                <a:lnTo>
                  <a:pt x="5773" y="44860"/>
                </a:lnTo>
                <a:lnTo>
                  <a:pt x="0" y="73456"/>
                </a:lnTo>
                <a:lnTo>
                  <a:pt x="0" y="661111"/>
                </a:lnTo>
                <a:lnTo>
                  <a:pt x="21533" y="713062"/>
                </a:lnTo>
                <a:lnTo>
                  <a:pt x="73456" y="734567"/>
                </a:lnTo>
                <a:lnTo>
                  <a:pt x="8023555" y="734580"/>
                </a:lnTo>
                <a:lnTo>
                  <a:pt x="8052164" y="728794"/>
                </a:lnTo>
                <a:lnTo>
                  <a:pt x="8075502" y="713051"/>
                </a:lnTo>
                <a:lnTo>
                  <a:pt x="8091240" y="689701"/>
                </a:lnTo>
                <a:lnTo>
                  <a:pt x="8097011" y="661111"/>
                </a:lnTo>
                <a:lnTo>
                  <a:pt x="8097024" y="73456"/>
                </a:lnTo>
                <a:lnTo>
                  <a:pt x="8091251" y="44860"/>
                </a:lnTo>
                <a:lnTo>
                  <a:pt x="8075506" y="21512"/>
                </a:lnTo>
                <a:lnTo>
                  <a:pt x="8052153" y="5771"/>
                </a:lnTo>
                <a:lnTo>
                  <a:pt x="8023555" y="0"/>
                </a:lnTo>
                <a:close/>
              </a:path>
            </a:pathLst>
          </a:custGeom>
          <a:solidFill>
            <a:srgbClr val="40C9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52139" y="3153266"/>
            <a:ext cx="8093075" cy="734695"/>
          </a:xfrm>
          <a:custGeom>
            <a:avLst/>
            <a:gdLst/>
            <a:ahLst/>
            <a:cxnLst/>
            <a:rect l="l" t="t" r="r" b="b"/>
            <a:pathLst>
              <a:path w="8093075" h="734695">
                <a:moveTo>
                  <a:pt x="0" y="73424"/>
                </a:moveTo>
                <a:lnTo>
                  <a:pt x="5769" y="44844"/>
                </a:lnTo>
                <a:lnTo>
                  <a:pt x="21505" y="21505"/>
                </a:lnTo>
                <a:lnTo>
                  <a:pt x="44843" y="5770"/>
                </a:lnTo>
                <a:lnTo>
                  <a:pt x="73423" y="0"/>
                </a:lnTo>
                <a:lnTo>
                  <a:pt x="8019467" y="0"/>
                </a:lnTo>
                <a:lnTo>
                  <a:pt x="8048047" y="5770"/>
                </a:lnTo>
                <a:lnTo>
                  <a:pt x="8071385" y="21505"/>
                </a:lnTo>
                <a:lnTo>
                  <a:pt x="8087120" y="44844"/>
                </a:lnTo>
                <a:lnTo>
                  <a:pt x="8092890" y="73424"/>
                </a:lnTo>
                <a:lnTo>
                  <a:pt x="8092882" y="660784"/>
                </a:lnTo>
                <a:lnTo>
                  <a:pt x="8087112" y="689364"/>
                </a:lnTo>
                <a:lnTo>
                  <a:pt x="8071377" y="712703"/>
                </a:lnTo>
                <a:lnTo>
                  <a:pt x="8048038" y="728439"/>
                </a:lnTo>
                <a:lnTo>
                  <a:pt x="8019459" y="734209"/>
                </a:lnTo>
                <a:lnTo>
                  <a:pt x="73423" y="734200"/>
                </a:lnTo>
                <a:lnTo>
                  <a:pt x="44843" y="728430"/>
                </a:lnTo>
                <a:lnTo>
                  <a:pt x="21505" y="712694"/>
                </a:lnTo>
                <a:lnTo>
                  <a:pt x="5769" y="689356"/>
                </a:lnTo>
                <a:lnTo>
                  <a:pt x="0" y="660775"/>
                </a:lnTo>
                <a:lnTo>
                  <a:pt x="0" y="73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56786" y="3989870"/>
            <a:ext cx="8097520" cy="734695"/>
          </a:xfrm>
          <a:custGeom>
            <a:avLst/>
            <a:gdLst/>
            <a:ahLst/>
            <a:cxnLst/>
            <a:rect l="l" t="t" r="r" b="b"/>
            <a:pathLst>
              <a:path w="8097520" h="734695">
                <a:moveTo>
                  <a:pt x="8023555" y="0"/>
                </a:moveTo>
                <a:lnTo>
                  <a:pt x="73456" y="0"/>
                </a:lnTo>
                <a:lnTo>
                  <a:pt x="44866" y="5771"/>
                </a:lnTo>
                <a:lnTo>
                  <a:pt x="21516" y="21512"/>
                </a:lnTo>
                <a:lnTo>
                  <a:pt x="5773" y="44860"/>
                </a:lnTo>
                <a:lnTo>
                  <a:pt x="0" y="73456"/>
                </a:lnTo>
                <a:lnTo>
                  <a:pt x="0" y="661111"/>
                </a:lnTo>
                <a:lnTo>
                  <a:pt x="21533" y="713062"/>
                </a:lnTo>
                <a:lnTo>
                  <a:pt x="73456" y="734567"/>
                </a:lnTo>
                <a:lnTo>
                  <a:pt x="8023555" y="734580"/>
                </a:lnTo>
                <a:lnTo>
                  <a:pt x="8052164" y="728794"/>
                </a:lnTo>
                <a:lnTo>
                  <a:pt x="8075502" y="713051"/>
                </a:lnTo>
                <a:lnTo>
                  <a:pt x="8091240" y="689701"/>
                </a:lnTo>
                <a:lnTo>
                  <a:pt x="8097011" y="661111"/>
                </a:lnTo>
                <a:lnTo>
                  <a:pt x="8097024" y="73456"/>
                </a:lnTo>
                <a:lnTo>
                  <a:pt x="8091251" y="44860"/>
                </a:lnTo>
                <a:lnTo>
                  <a:pt x="8075506" y="21512"/>
                </a:lnTo>
                <a:lnTo>
                  <a:pt x="8052153" y="5771"/>
                </a:lnTo>
                <a:lnTo>
                  <a:pt x="8023555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56786" y="3989864"/>
            <a:ext cx="8093075" cy="734695"/>
          </a:xfrm>
          <a:custGeom>
            <a:avLst/>
            <a:gdLst/>
            <a:ahLst/>
            <a:cxnLst/>
            <a:rect l="l" t="t" r="r" b="b"/>
            <a:pathLst>
              <a:path w="8093075" h="734695">
                <a:moveTo>
                  <a:pt x="0" y="73424"/>
                </a:moveTo>
                <a:lnTo>
                  <a:pt x="5769" y="44844"/>
                </a:lnTo>
                <a:lnTo>
                  <a:pt x="21505" y="21505"/>
                </a:lnTo>
                <a:lnTo>
                  <a:pt x="44843" y="5770"/>
                </a:lnTo>
                <a:lnTo>
                  <a:pt x="73423" y="0"/>
                </a:lnTo>
                <a:lnTo>
                  <a:pt x="8019467" y="0"/>
                </a:lnTo>
                <a:lnTo>
                  <a:pt x="8048047" y="5770"/>
                </a:lnTo>
                <a:lnTo>
                  <a:pt x="8071385" y="21505"/>
                </a:lnTo>
                <a:lnTo>
                  <a:pt x="8087120" y="44844"/>
                </a:lnTo>
                <a:lnTo>
                  <a:pt x="8092890" y="73424"/>
                </a:lnTo>
                <a:lnTo>
                  <a:pt x="8092882" y="660784"/>
                </a:lnTo>
                <a:lnTo>
                  <a:pt x="8087112" y="689364"/>
                </a:lnTo>
                <a:lnTo>
                  <a:pt x="8071377" y="712703"/>
                </a:lnTo>
                <a:lnTo>
                  <a:pt x="8048038" y="728439"/>
                </a:lnTo>
                <a:lnTo>
                  <a:pt x="8019459" y="734209"/>
                </a:lnTo>
                <a:lnTo>
                  <a:pt x="73423" y="734200"/>
                </a:lnTo>
                <a:lnTo>
                  <a:pt x="44843" y="728430"/>
                </a:lnTo>
                <a:lnTo>
                  <a:pt x="21505" y="712694"/>
                </a:lnTo>
                <a:lnTo>
                  <a:pt x="5769" y="689356"/>
                </a:lnTo>
                <a:lnTo>
                  <a:pt x="0" y="660775"/>
                </a:lnTo>
                <a:lnTo>
                  <a:pt x="0" y="73424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12622" y="1573276"/>
            <a:ext cx="8465185" cy="30067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1849120">
              <a:lnSpc>
                <a:spcPts val="1800"/>
              </a:lnSpc>
              <a:spcBef>
                <a:spcPts val="260"/>
              </a:spcBef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Are you intentionally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unintentionally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neglecting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your personal responsibilities 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your significant others,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deem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important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every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day life?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(Other)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617220" marR="1454785">
              <a:lnSpc>
                <a:spcPts val="1800"/>
              </a:lnSpc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Do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find it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difficult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futile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to reduce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amount of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spend  online?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(Unsuccessful)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21740" marR="431165">
              <a:lnSpc>
                <a:spcPts val="1800"/>
              </a:lnSpc>
              <a:spcBef>
                <a:spcPts val="5"/>
              </a:spcBef>
            </a:pP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You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experiencing considerable relational problems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your significant others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as a 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result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your Internet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use?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(Significant)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50">
              <a:latin typeface="Times New Roman"/>
              <a:cs typeface="Times New Roman"/>
            </a:endParaRPr>
          </a:p>
          <a:p>
            <a:pPr marL="1826260" marR="5080">
              <a:lnSpc>
                <a:spcPts val="18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Are you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overwhelmed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anxiety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preoccupied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unrealistic that’s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when  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you’re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online?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(Excessive)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457738" y="1180114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19">
                <a:moveTo>
                  <a:pt x="477469" y="262610"/>
                </a:moveTo>
                <a:lnTo>
                  <a:pt x="0" y="262610"/>
                </a:lnTo>
                <a:lnTo>
                  <a:pt x="238734" y="477469"/>
                </a:lnTo>
                <a:lnTo>
                  <a:pt x="477469" y="262610"/>
                </a:lnTo>
                <a:close/>
              </a:path>
              <a:path w="477520" h="477519">
                <a:moveTo>
                  <a:pt x="370039" y="0"/>
                </a:moveTo>
                <a:lnTo>
                  <a:pt x="107429" y="0"/>
                </a:lnTo>
                <a:lnTo>
                  <a:pt x="107429" y="262610"/>
                </a:lnTo>
                <a:lnTo>
                  <a:pt x="370039" y="262610"/>
                </a:lnTo>
                <a:lnTo>
                  <a:pt x="370039" y="0"/>
                </a:lnTo>
                <a:close/>
              </a:path>
            </a:pathLst>
          </a:custGeom>
          <a:solidFill>
            <a:srgbClr val="DDE8CF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457738" y="1180114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19">
                <a:moveTo>
                  <a:pt x="0" y="262476"/>
                </a:moveTo>
                <a:lnTo>
                  <a:pt x="107376" y="262476"/>
                </a:lnTo>
                <a:lnTo>
                  <a:pt x="107376" y="0"/>
                </a:lnTo>
                <a:lnTo>
                  <a:pt x="369852" y="0"/>
                </a:lnTo>
                <a:lnTo>
                  <a:pt x="369852" y="262476"/>
                </a:lnTo>
                <a:lnTo>
                  <a:pt x="477229" y="262476"/>
                </a:lnTo>
                <a:lnTo>
                  <a:pt x="238614" y="477229"/>
                </a:lnTo>
                <a:lnTo>
                  <a:pt x="0" y="262476"/>
                </a:lnTo>
                <a:close/>
              </a:path>
            </a:pathLst>
          </a:custGeom>
          <a:ln w="12693">
            <a:solidFill>
              <a:srgbClr val="DDE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62384" y="2016712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19">
                <a:moveTo>
                  <a:pt x="477469" y="262610"/>
                </a:moveTo>
                <a:lnTo>
                  <a:pt x="0" y="262610"/>
                </a:lnTo>
                <a:lnTo>
                  <a:pt x="238734" y="477469"/>
                </a:lnTo>
                <a:lnTo>
                  <a:pt x="477469" y="262610"/>
                </a:lnTo>
                <a:close/>
              </a:path>
              <a:path w="477520" h="477519">
                <a:moveTo>
                  <a:pt x="370039" y="0"/>
                </a:moveTo>
                <a:lnTo>
                  <a:pt x="107429" y="0"/>
                </a:lnTo>
                <a:lnTo>
                  <a:pt x="107429" y="262610"/>
                </a:lnTo>
                <a:lnTo>
                  <a:pt x="370039" y="262610"/>
                </a:lnTo>
                <a:lnTo>
                  <a:pt x="370039" y="0"/>
                </a:lnTo>
                <a:close/>
              </a:path>
            </a:pathLst>
          </a:custGeom>
          <a:solidFill>
            <a:srgbClr val="CFE9D2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62384" y="2016714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19">
                <a:moveTo>
                  <a:pt x="0" y="262476"/>
                </a:moveTo>
                <a:lnTo>
                  <a:pt x="107376" y="262476"/>
                </a:lnTo>
                <a:lnTo>
                  <a:pt x="107376" y="0"/>
                </a:lnTo>
                <a:lnTo>
                  <a:pt x="369852" y="0"/>
                </a:lnTo>
                <a:lnTo>
                  <a:pt x="369852" y="262476"/>
                </a:lnTo>
                <a:lnTo>
                  <a:pt x="477229" y="262476"/>
                </a:lnTo>
                <a:lnTo>
                  <a:pt x="238614" y="477229"/>
                </a:lnTo>
                <a:lnTo>
                  <a:pt x="0" y="262476"/>
                </a:lnTo>
                <a:close/>
              </a:path>
            </a:pathLst>
          </a:custGeom>
          <a:ln w="12693">
            <a:solidFill>
              <a:srgbClr val="CFE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67031" y="2841069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477469" y="262610"/>
                </a:moveTo>
                <a:lnTo>
                  <a:pt x="0" y="262610"/>
                </a:lnTo>
                <a:lnTo>
                  <a:pt x="238734" y="477469"/>
                </a:lnTo>
                <a:lnTo>
                  <a:pt x="477469" y="262610"/>
                </a:lnTo>
                <a:close/>
              </a:path>
              <a:path w="477520" h="477520">
                <a:moveTo>
                  <a:pt x="370039" y="0"/>
                </a:moveTo>
                <a:lnTo>
                  <a:pt x="107429" y="0"/>
                </a:lnTo>
                <a:lnTo>
                  <a:pt x="107429" y="262610"/>
                </a:lnTo>
                <a:lnTo>
                  <a:pt x="370039" y="262610"/>
                </a:lnTo>
                <a:lnTo>
                  <a:pt x="370039" y="0"/>
                </a:lnTo>
                <a:close/>
              </a:path>
            </a:pathLst>
          </a:custGeom>
          <a:solidFill>
            <a:srgbClr val="CFEBE5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67031" y="2841071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0" y="262476"/>
                </a:moveTo>
                <a:lnTo>
                  <a:pt x="107376" y="262476"/>
                </a:lnTo>
                <a:lnTo>
                  <a:pt x="107376" y="0"/>
                </a:lnTo>
                <a:lnTo>
                  <a:pt x="369852" y="0"/>
                </a:lnTo>
                <a:lnTo>
                  <a:pt x="369852" y="262476"/>
                </a:lnTo>
                <a:lnTo>
                  <a:pt x="477229" y="262476"/>
                </a:lnTo>
                <a:lnTo>
                  <a:pt x="238614" y="477229"/>
                </a:lnTo>
                <a:lnTo>
                  <a:pt x="0" y="262476"/>
                </a:lnTo>
                <a:close/>
              </a:path>
            </a:pathLst>
          </a:custGeom>
          <a:ln w="12693">
            <a:solidFill>
              <a:srgbClr val="CFEB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271678" y="3685831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477469" y="262610"/>
                </a:moveTo>
                <a:lnTo>
                  <a:pt x="0" y="262610"/>
                </a:lnTo>
                <a:lnTo>
                  <a:pt x="238734" y="477469"/>
                </a:lnTo>
                <a:lnTo>
                  <a:pt x="477469" y="262610"/>
                </a:lnTo>
                <a:close/>
              </a:path>
              <a:path w="477520" h="477520">
                <a:moveTo>
                  <a:pt x="370039" y="0"/>
                </a:moveTo>
                <a:lnTo>
                  <a:pt x="107429" y="0"/>
                </a:lnTo>
                <a:lnTo>
                  <a:pt x="107429" y="262610"/>
                </a:lnTo>
                <a:lnTo>
                  <a:pt x="370039" y="262610"/>
                </a:lnTo>
                <a:lnTo>
                  <a:pt x="370039" y="0"/>
                </a:lnTo>
                <a:close/>
              </a:path>
            </a:pathLst>
          </a:custGeom>
          <a:solidFill>
            <a:srgbClr val="CEDEEC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271678" y="3685833"/>
            <a:ext cx="477520" cy="477520"/>
          </a:xfrm>
          <a:custGeom>
            <a:avLst/>
            <a:gdLst/>
            <a:ahLst/>
            <a:cxnLst/>
            <a:rect l="l" t="t" r="r" b="b"/>
            <a:pathLst>
              <a:path w="477520" h="477520">
                <a:moveTo>
                  <a:pt x="0" y="262476"/>
                </a:moveTo>
                <a:lnTo>
                  <a:pt x="107376" y="262476"/>
                </a:lnTo>
                <a:lnTo>
                  <a:pt x="107376" y="0"/>
                </a:lnTo>
                <a:lnTo>
                  <a:pt x="369852" y="0"/>
                </a:lnTo>
                <a:lnTo>
                  <a:pt x="369852" y="262476"/>
                </a:lnTo>
                <a:lnTo>
                  <a:pt x="477229" y="262476"/>
                </a:lnTo>
                <a:lnTo>
                  <a:pt x="238614" y="477229"/>
                </a:lnTo>
                <a:lnTo>
                  <a:pt x="0" y="262476"/>
                </a:lnTo>
                <a:close/>
              </a:path>
            </a:pathLst>
          </a:custGeom>
          <a:ln w="12693">
            <a:solidFill>
              <a:srgbClr val="CEDE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8052" y="4830571"/>
            <a:ext cx="45935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latin typeface="Calibri Light"/>
                <a:cs typeface="Calibri Light"/>
              </a:rPr>
              <a:t>The big</a:t>
            </a:r>
            <a:r>
              <a:rPr sz="6000" spc="-50" dirty="0">
                <a:latin typeface="Calibri Light"/>
                <a:cs typeface="Calibri Light"/>
              </a:rPr>
              <a:t> </a:t>
            </a:r>
            <a:r>
              <a:rPr sz="6000" spc="-20" dirty="0">
                <a:latin typeface="Calibri Light"/>
                <a:cs typeface="Calibri Light"/>
              </a:rPr>
              <a:t>picture</a:t>
            </a:r>
            <a:endParaRPr sz="60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567" y="620485"/>
            <a:ext cx="2244090" cy="2244090"/>
          </a:xfrm>
          <a:custGeom>
            <a:avLst/>
            <a:gdLst/>
            <a:ahLst/>
            <a:cxnLst/>
            <a:rect l="l" t="t" r="r" b="b"/>
            <a:pathLst>
              <a:path w="2244090" h="2244090">
                <a:moveTo>
                  <a:pt x="1121905" y="0"/>
                </a:moveTo>
                <a:lnTo>
                  <a:pt x="1073239" y="1036"/>
                </a:lnTo>
                <a:lnTo>
                  <a:pt x="1025103" y="4117"/>
                </a:lnTo>
                <a:lnTo>
                  <a:pt x="977539" y="9202"/>
                </a:lnTo>
                <a:lnTo>
                  <a:pt x="930588" y="16247"/>
                </a:lnTo>
                <a:lnTo>
                  <a:pt x="884293" y="25211"/>
                </a:lnTo>
                <a:lnTo>
                  <a:pt x="838696" y="36051"/>
                </a:lnTo>
                <a:lnTo>
                  <a:pt x="793839" y="48726"/>
                </a:lnTo>
                <a:lnTo>
                  <a:pt x="749764" y="63193"/>
                </a:lnTo>
                <a:lnTo>
                  <a:pt x="706513" y="79411"/>
                </a:lnTo>
                <a:lnTo>
                  <a:pt x="664129" y="97337"/>
                </a:lnTo>
                <a:lnTo>
                  <a:pt x="622653" y="116929"/>
                </a:lnTo>
                <a:lnTo>
                  <a:pt x="582127" y="138145"/>
                </a:lnTo>
                <a:lnTo>
                  <a:pt x="542595" y="160942"/>
                </a:lnTo>
                <a:lnTo>
                  <a:pt x="504096" y="185280"/>
                </a:lnTo>
                <a:lnTo>
                  <a:pt x="466675" y="211116"/>
                </a:lnTo>
                <a:lnTo>
                  <a:pt x="430373" y="238407"/>
                </a:lnTo>
                <a:lnTo>
                  <a:pt x="395231" y="267111"/>
                </a:lnTo>
                <a:lnTo>
                  <a:pt x="361293" y="297187"/>
                </a:lnTo>
                <a:lnTo>
                  <a:pt x="328599" y="328593"/>
                </a:lnTo>
                <a:lnTo>
                  <a:pt x="297193" y="361286"/>
                </a:lnTo>
                <a:lnTo>
                  <a:pt x="267117" y="395224"/>
                </a:lnTo>
                <a:lnTo>
                  <a:pt x="238412" y="430365"/>
                </a:lnTo>
                <a:lnTo>
                  <a:pt x="211120" y="466667"/>
                </a:lnTo>
                <a:lnTo>
                  <a:pt x="185284" y="504088"/>
                </a:lnTo>
                <a:lnTo>
                  <a:pt x="160946" y="542585"/>
                </a:lnTo>
                <a:lnTo>
                  <a:pt x="138148" y="582118"/>
                </a:lnTo>
                <a:lnTo>
                  <a:pt x="116931" y="622643"/>
                </a:lnTo>
                <a:lnTo>
                  <a:pt x="97339" y="664118"/>
                </a:lnTo>
                <a:lnTo>
                  <a:pt x="79413" y="706502"/>
                </a:lnTo>
                <a:lnTo>
                  <a:pt x="63195" y="749753"/>
                </a:lnTo>
                <a:lnTo>
                  <a:pt x="48727" y="793827"/>
                </a:lnTo>
                <a:lnTo>
                  <a:pt x="36052" y="838684"/>
                </a:lnTo>
                <a:lnTo>
                  <a:pt x="25211" y="884281"/>
                </a:lnTo>
                <a:lnTo>
                  <a:pt x="16247" y="930575"/>
                </a:lnTo>
                <a:lnTo>
                  <a:pt x="9202" y="977526"/>
                </a:lnTo>
                <a:lnTo>
                  <a:pt x="4118" y="1025090"/>
                </a:lnTo>
                <a:lnTo>
                  <a:pt x="1036" y="1073226"/>
                </a:lnTo>
                <a:lnTo>
                  <a:pt x="0" y="1121892"/>
                </a:lnTo>
                <a:lnTo>
                  <a:pt x="1036" y="1170558"/>
                </a:lnTo>
                <a:lnTo>
                  <a:pt x="4118" y="1218694"/>
                </a:lnTo>
                <a:lnTo>
                  <a:pt x="9202" y="1266258"/>
                </a:lnTo>
                <a:lnTo>
                  <a:pt x="16247" y="1313209"/>
                </a:lnTo>
                <a:lnTo>
                  <a:pt x="25211" y="1359503"/>
                </a:lnTo>
                <a:lnTo>
                  <a:pt x="36052" y="1405100"/>
                </a:lnTo>
                <a:lnTo>
                  <a:pt x="48727" y="1449957"/>
                </a:lnTo>
                <a:lnTo>
                  <a:pt x="63195" y="1494032"/>
                </a:lnTo>
                <a:lnTo>
                  <a:pt x="79413" y="1537282"/>
                </a:lnTo>
                <a:lnTo>
                  <a:pt x="97339" y="1579666"/>
                </a:lnTo>
                <a:lnTo>
                  <a:pt x="116931" y="1621141"/>
                </a:lnTo>
                <a:lnTo>
                  <a:pt x="138148" y="1661666"/>
                </a:lnTo>
                <a:lnTo>
                  <a:pt x="160946" y="1701199"/>
                </a:lnTo>
                <a:lnTo>
                  <a:pt x="185284" y="1739697"/>
                </a:lnTo>
                <a:lnTo>
                  <a:pt x="211120" y="1777118"/>
                </a:lnTo>
                <a:lnTo>
                  <a:pt x="238412" y="1813420"/>
                </a:lnTo>
                <a:lnTo>
                  <a:pt x="267117" y="1848561"/>
                </a:lnTo>
                <a:lnTo>
                  <a:pt x="297193" y="1882498"/>
                </a:lnTo>
                <a:lnTo>
                  <a:pt x="328599" y="1915191"/>
                </a:lnTo>
                <a:lnTo>
                  <a:pt x="361293" y="1946597"/>
                </a:lnTo>
                <a:lnTo>
                  <a:pt x="395231" y="1976673"/>
                </a:lnTo>
                <a:lnTo>
                  <a:pt x="430373" y="2005378"/>
                </a:lnTo>
                <a:lnTo>
                  <a:pt x="466675" y="2032669"/>
                </a:lnTo>
                <a:lnTo>
                  <a:pt x="504096" y="2058504"/>
                </a:lnTo>
                <a:lnTo>
                  <a:pt x="542595" y="2082842"/>
                </a:lnTo>
                <a:lnTo>
                  <a:pt x="582127" y="2105640"/>
                </a:lnTo>
                <a:lnTo>
                  <a:pt x="622653" y="2126856"/>
                </a:lnTo>
                <a:lnTo>
                  <a:pt x="664129" y="2146448"/>
                </a:lnTo>
                <a:lnTo>
                  <a:pt x="706513" y="2164373"/>
                </a:lnTo>
                <a:lnTo>
                  <a:pt x="749764" y="2180591"/>
                </a:lnTo>
                <a:lnTo>
                  <a:pt x="793839" y="2195058"/>
                </a:lnTo>
                <a:lnTo>
                  <a:pt x="838696" y="2207733"/>
                </a:lnTo>
                <a:lnTo>
                  <a:pt x="884293" y="2218573"/>
                </a:lnTo>
                <a:lnTo>
                  <a:pt x="930588" y="2227537"/>
                </a:lnTo>
                <a:lnTo>
                  <a:pt x="977539" y="2234582"/>
                </a:lnTo>
                <a:lnTo>
                  <a:pt x="1025103" y="2239667"/>
                </a:lnTo>
                <a:lnTo>
                  <a:pt x="1073239" y="2242748"/>
                </a:lnTo>
                <a:lnTo>
                  <a:pt x="1121905" y="2243785"/>
                </a:lnTo>
                <a:lnTo>
                  <a:pt x="1170570" y="2242748"/>
                </a:lnTo>
                <a:lnTo>
                  <a:pt x="1218706" y="2239667"/>
                </a:lnTo>
                <a:lnTo>
                  <a:pt x="1266271" y="2234582"/>
                </a:lnTo>
                <a:lnTo>
                  <a:pt x="1313221" y="2227537"/>
                </a:lnTo>
                <a:lnTo>
                  <a:pt x="1359516" y="2218573"/>
                </a:lnTo>
                <a:lnTo>
                  <a:pt x="1405113" y="2207733"/>
                </a:lnTo>
                <a:lnTo>
                  <a:pt x="1449970" y="2195058"/>
                </a:lnTo>
                <a:lnTo>
                  <a:pt x="1494044" y="2180591"/>
                </a:lnTo>
                <a:lnTo>
                  <a:pt x="1537295" y="2164373"/>
                </a:lnTo>
                <a:lnTo>
                  <a:pt x="1579679" y="2146448"/>
                </a:lnTo>
                <a:lnTo>
                  <a:pt x="1621154" y="2126856"/>
                </a:lnTo>
                <a:lnTo>
                  <a:pt x="1661679" y="2105640"/>
                </a:lnTo>
                <a:lnTo>
                  <a:pt x="1701212" y="2082842"/>
                </a:lnTo>
                <a:lnTo>
                  <a:pt x="1739709" y="2058504"/>
                </a:lnTo>
                <a:lnTo>
                  <a:pt x="1777130" y="2032669"/>
                </a:lnTo>
                <a:lnTo>
                  <a:pt x="1813432" y="2005378"/>
                </a:lnTo>
                <a:lnTo>
                  <a:pt x="1848573" y="1976673"/>
                </a:lnTo>
                <a:lnTo>
                  <a:pt x="1882511" y="1946597"/>
                </a:lnTo>
                <a:lnTo>
                  <a:pt x="1915204" y="1915191"/>
                </a:lnTo>
                <a:lnTo>
                  <a:pt x="1946609" y="1882498"/>
                </a:lnTo>
                <a:lnTo>
                  <a:pt x="1976686" y="1848561"/>
                </a:lnTo>
                <a:lnTo>
                  <a:pt x="2005390" y="1813420"/>
                </a:lnTo>
                <a:lnTo>
                  <a:pt x="2032681" y="1777118"/>
                </a:lnTo>
                <a:lnTo>
                  <a:pt x="2058517" y="1739697"/>
                </a:lnTo>
                <a:lnTo>
                  <a:pt x="2082854" y="1701199"/>
                </a:lnTo>
                <a:lnTo>
                  <a:pt x="2105652" y="1661666"/>
                </a:lnTo>
                <a:lnTo>
                  <a:pt x="2126868" y="1621141"/>
                </a:lnTo>
                <a:lnTo>
                  <a:pt x="2146460" y="1579666"/>
                </a:lnTo>
                <a:lnTo>
                  <a:pt x="2164386" y="1537282"/>
                </a:lnTo>
                <a:lnTo>
                  <a:pt x="2180604" y="1494032"/>
                </a:lnTo>
                <a:lnTo>
                  <a:pt x="2195071" y="1449957"/>
                </a:lnTo>
                <a:lnTo>
                  <a:pt x="2207746" y="1405100"/>
                </a:lnTo>
                <a:lnTo>
                  <a:pt x="2218586" y="1359503"/>
                </a:lnTo>
                <a:lnTo>
                  <a:pt x="2227550" y="1313209"/>
                </a:lnTo>
                <a:lnTo>
                  <a:pt x="2234595" y="1266258"/>
                </a:lnTo>
                <a:lnTo>
                  <a:pt x="2239679" y="1218694"/>
                </a:lnTo>
                <a:lnTo>
                  <a:pt x="2242761" y="1170558"/>
                </a:lnTo>
                <a:lnTo>
                  <a:pt x="2243797" y="1121892"/>
                </a:lnTo>
                <a:lnTo>
                  <a:pt x="2242761" y="1073226"/>
                </a:lnTo>
                <a:lnTo>
                  <a:pt x="2239679" y="1025090"/>
                </a:lnTo>
                <a:lnTo>
                  <a:pt x="2234595" y="977526"/>
                </a:lnTo>
                <a:lnTo>
                  <a:pt x="2227550" y="930575"/>
                </a:lnTo>
                <a:lnTo>
                  <a:pt x="2218586" y="884281"/>
                </a:lnTo>
                <a:lnTo>
                  <a:pt x="2207746" y="838684"/>
                </a:lnTo>
                <a:lnTo>
                  <a:pt x="2195071" y="793827"/>
                </a:lnTo>
                <a:lnTo>
                  <a:pt x="2180604" y="749753"/>
                </a:lnTo>
                <a:lnTo>
                  <a:pt x="2164386" y="706502"/>
                </a:lnTo>
                <a:lnTo>
                  <a:pt x="2146460" y="664118"/>
                </a:lnTo>
                <a:lnTo>
                  <a:pt x="2126868" y="622643"/>
                </a:lnTo>
                <a:lnTo>
                  <a:pt x="2105652" y="582118"/>
                </a:lnTo>
                <a:lnTo>
                  <a:pt x="2082854" y="542585"/>
                </a:lnTo>
                <a:lnTo>
                  <a:pt x="2058517" y="504088"/>
                </a:lnTo>
                <a:lnTo>
                  <a:pt x="2032681" y="466667"/>
                </a:lnTo>
                <a:lnTo>
                  <a:pt x="2005390" y="430365"/>
                </a:lnTo>
                <a:lnTo>
                  <a:pt x="1976686" y="395224"/>
                </a:lnTo>
                <a:lnTo>
                  <a:pt x="1946609" y="361286"/>
                </a:lnTo>
                <a:lnTo>
                  <a:pt x="1915204" y="328593"/>
                </a:lnTo>
                <a:lnTo>
                  <a:pt x="1882511" y="297187"/>
                </a:lnTo>
                <a:lnTo>
                  <a:pt x="1848573" y="267111"/>
                </a:lnTo>
                <a:lnTo>
                  <a:pt x="1813432" y="238407"/>
                </a:lnTo>
                <a:lnTo>
                  <a:pt x="1777130" y="211116"/>
                </a:lnTo>
                <a:lnTo>
                  <a:pt x="1739709" y="185280"/>
                </a:lnTo>
                <a:lnTo>
                  <a:pt x="1701212" y="160942"/>
                </a:lnTo>
                <a:lnTo>
                  <a:pt x="1661679" y="138145"/>
                </a:lnTo>
                <a:lnTo>
                  <a:pt x="1621154" y="116929"/>
                </a:lnTo>
                <a:lnTo>
                  <a:pt x="1579679" y="97337"/>
                </a:lnTo>
                <a:lnTo>
                  <a:pt x="1537295" y="79411"/>
                </a:lnTo>
                <a:lnTo>
                  <a:pt x="1494044" y="63193"/>
                </a:lnTo>
                <a:lnTo>
                  <a:pt x="1449970" y="48726"/>
                </a:lnTo>
                <a:lnTo>
                  <a:pt x="1405113" y="36051"/>
                </a:lnTo>
                <a:lnTo>
                  <a:pt x="1359516" y="25211"/>
                </a:lnTo>
                <a:lnTo>
                  <a:pt x="1313221" y="16247"/>
                </a:lnTo>
                <a:lnTo>
                  <a:pt x="1266271" y="9202"/>
                </a:lnTo>
                <a:lnTo>
                  <a:pt x="1218706" y="4117"/>
                </a:lnTo>
                <a:lnTo>
                  <a:pt x="1170570" y="1036"/>
                </a:lnTo>
                <a:lnTo>
                  <a:pt x="1121905" y="0"/>
                </a:lnTo>
                <a:close/>
              </a:path>
            </a:pathLst>
          </a:custGeom>
          <a:solidFill>
            <a:srgbClr val="C949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95000" y="2466599"/>
            <a:ext cx="962660" cy="962660"/>
          </a:xfrm>
          <a:custGeom>
            <a:avLst/>
            <a:gdLst/>
            <a:ahLst/>
            <a:cxnLst/>
            <a:rect l="l" t="t" r="r" b="b"/>
            <a:pathLst>
              <a:path w="962660" h="962660">
                <a:moveTo>
                  <a:pt x="481203" y="0"/>
                </a:moveTo>
                <a:lnTo>
                  <a:pt x="432002" y="2484"/>
                </a:lnTo>
                <a:lnTo>
                  <a:pt x="384224" y="9776"/>
                </a:lnTo>
                <a:lnTo>
                  <a:pt x="338108" y="21634"/>
                </a:lnTo>
                <a:lnTo>
                  <a:pt x="293897" y="37815"/>
                </a:lnTo>
                <a:lnTo>
                  <a:pt x="251833" y="58078"/>
                </a:lnTo>
                <a:lnTo>
                  <a:pt x="212158" y="82182"/>
                </a:lnTo>
                <a:lnTo>
                  <a:pt x="175113" y="109883"/>
                </a:lnTo>
                <a:lnTo>
                  <a:pt x="140941" y="140941"/>
                </a:lnTo>
                <a:lnTo>
                  <a:pt x="109883" y="175113"/>
                </a:lnTo>
                <a:lnTo>
                  <a:pt x="82182" y="212158"/>
                </a:lnTo>
                <a:lnTo>
                  <a:pt x="58078" y="251833"/>
                </a:lnTo>
                <a:lnTo>
                  <a:pt x="37815" y="293897"/>
                </a:lnTo>
                <a:lnTo>
                  <a:pt x="21634" y="338108"/>
                </a:lnTo>
                <a:lnTo>
                  <a:pt x="9776" y="384224"/>
                </a:lnTo>
                <a:lnTo>
                  <a:pt x="2484" y="432002"/>
                </a:lnTo>
                <a:lnTo>
                  <a:pt x="0" y="481202"/>
                </a:lnTo>
                <a:lnTo>
                  <a:pt x="2484" y="530402"/>
                </a:lnTo>
                <a:lnTo>
                  <a:pt x="9776" y="578181"/>
                </a:lnTo>
                <a:lnTo>
                  <a:pt x="21634" y="624296"/>
                </a:lnTo>
                <a:lnTo>
                  <a:pt x="37815" y="668506"/>
                </a:lnTo>
                <a:lnTo>
                  <a:pt x="58078" y="710569"/>
                </a:lnTo>
                <a:lnTo>
                  <a:pt x="82182" y="750243"/>
                </a:lnTo>
                <a:lnTo>
                  <a:pt x="109883" y="787287"/>
                </a:lnTo>
                <a:lnTo>
                  <a:pt x="140941" y="821458"/>
                </a:lnTo>
                <a:lnTo>
                  <a:pt x="175113" y="852514"/>
                </a:lnTo>
                <a:lnTo>
                  <a:pt x="212158" y="880215"/>
                </a:lnTo>
                <a:lnTo>
                  <a:pt x="251833" y="904317"/>
                </a:lnTo>
                <a:lnTo>
                  <a:pt x="293897" y="924579"/>
                </a:lnTo>
                <a:lnTo>
                  <a:pt x="338108" y="940760"/>
                </a:lnTo>
                <a:lnTo>
                  <a:pt x="384224" y="952617"/>
                </a:lnTo>
                <a:lnTo>
                  <a:pt x="432002" y="959909"/>
                </a:lnTo>
                <a:lnTo>
                  <a:pt x="481203" y="962393"/>
                </a:lnTo>
                <a:lnTo>
                  <a:pt x="530400" y="959909"/>
                </a:lnTo>
                <a:lnTo>
                  <a:pt x="578177" y="952617"/>
                </a:lnTo>
                <a:lnTo>
                  <a:pt x="624291" y="940760"/>
                </a:lnTo>
                <a:lnTo>
                  <a:pt x="668501" y="924579"/>
                </a:lnTo>
                <a:lnTo>
                  <a:pt x="710563" y="904317"/>
                </a:lnTo>
                <a:lnTo>
                  <a:pt x="750238" y="880215"/>
                </a:lnTo>
                <a:lnTo>
                  <a:pt x="787281" y="852514"/>
                </a:lnTo>
                <a:lnTo>
                  <a:pt x="821453" y="821458"/>
                </a:lnTo>
                <a:lnTo>
                  <a:pt x="852510" y="787287"/>
                </a:lnTo>
                <a:lnTo>
                  <a:pt x="880211" y="750243"/>
                </a:lnTo>
                <a:lnTo>
                  <a:pt x="904314" y="710569"/>
                </a:lnTo>
                <a:lnTo>
                  <a:pt x="924578" y="668506"/>
                </a:lnTo>
                <a:lnTo>
                  <a:pt x="940759" y="624296"/>
                </a:lnTo>
                <a:lnTo>
                  <a:pt x="952616" y="578181"/>
                </a:lnTo>
                <a:lnTo>
                  <a:pt x="959908" y="530402"/>
                </a:lnTo>
                <a:lnTo>
                  <a:pt x="962393" y="481202"/>
                </a:lnTo>
                <a:lnTo>
                  <a:pt x="959908" y="432002"/>
                </a:lnTo>
                <a:lnTo>
                  <a:pt x="952616" y="384224"/>
                </a:lnTo>
                <a:lnTo>
                  <a:pt x="940759" y="338108"/>
                </a:lnTo>
                <a:lnTo>
                  <a:pt x="924578" y="293897"/>
                </a:lnTo>
                <a:lnTo>
                  <a:pt x="904314" y="251833"/>
                </a:lnTo>
                <a:lnTo>
                  <a:pt x="880211" y="212158"/>
                </a:lnTo>
                <a:lnTo>
                  <a:pt x="852510" y="175113"/>
                </a:lnTo>
                <a:lnTo>
                  <a:pt x="821453" y="140941"/>
                </a:lnTo>
                <a:lnTo>
                  <a:pt x="787281" y="109883"/>
                </a:lnTo>
                <a:lnTo>
                  <a:pt x="750238" y="82182"/>
                </a:lnTo>
                <a:lnTo>
                  <a:pt x="710563" y="58078"/>
                </a:lnTo>
                <a:lnTo>
                  <a:pt x="668501" y="37815"/>
                </a:lnTo>
                <a:lnTo>
                  <a:pt x="624291" y="21634"/>
                </a:lnTo>
                <a:lnTo>
                  <a:pt x="578177" y="9776"/>
                </a:lnTo>
                <a:lnTo>
                  <a:pt x="530400" y="2484"/>
                </a:lnTo>
                <a:lnTo>
                  <a:pt x="481203" y="0"/>
                </a:lnTo>
                <a:close/>
              </a:path>
            </a:pathLst>
          </a:custGeom>
          <a:solidFill>
            <a:srgbClr val="7C60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25829" y="2327984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4" h="294005">
                <a:moveTo>
                  <a:pt x="146850" y="0"/>
                </a:moveTo>
                <a:lnTo>
                  <a:pt x="100434" y="7486"/>
                </a:lnTo>
                <a:lnTo>
                  <a:pt x="60122" y="28333"/>
                </a:lnTo>
                <a:lnTo>
                  <a:pt x="28333" y="60122"/>
                </a:lnTo>
                <a:lnTo>
                  <a:pt x="7486" y="100434"/>
                </a:lnTo>
                <a:lnTo>
                  <a:pt x="0" y="146850"/>
                </a:lnTo>
                <a:lnTo>
                  <a:pt x="7486" y="193265"/>
                </a:lnTo>
                <a:lnTo>
                  <a:pt x="28333" y="233577"/>
                </a:lnTo>
                <a:lnTo>
                  <a:pt x="60122" y="265366"/>
                </a:lnTo>
                <a:lnTo>
                  <a:pt x="100434" y="286213"/>
                </a:lnTo>
                <a:lnTo>
                  <a:pt x="146850" y="293700"/>
                </a:lnTo>
                <a:lnTo>
                  <a:pt x="193265" y="286213"/>
                </a:lnTo>
                <a:lnTo>
                  <a:pt x="233577" y="265366"/>
                </a:lnTo>
                <a:lnTo>
                  <a:pt x="265366" y="233577"/>
                </a:lnTo>
                <a:lnTo>
                  <a:pt x="286213" y="193265"/>
                </a:lnTo>
                <a:lnTo>
                  <a:pt x="293700" y="146850"/>
                </a:lnTo>
                <a:lnTo>
                  <a:pt x="286213" y="100434"/>
                </a:lnTo>
                <a:lnTo>
                  <a:pt x="265366" y="60122"/>
                </a:lnTo>
                <a:lnTo>
                  <a:pt x="233577" y="28333"/>
                </a:lnTo>
                <a:lnTo>
                  <a:pt x="193265" y="7486"/>
                </a:lnTo>
                <a:lnTo>
                  <a:pt x="146850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92113" y="0"/>
            <a:ext cx="5700395" cy="4059554"/>
          </a:xfrm>
          <a:custGeom>
            <a:avLst/>
            <a:gdLst/>
            <a:ahLst/>
            <a:cxnLst/>
            <a:rect l="l" t="t" r="r" b="b"/>
            <a:pathLst>
              <a:path w="5700395" h="4059554">
                <a:moveTo>
                  <a:pt x="5699887" y="0"/>
                </a:moveTo>
                <a:lnTo>
                  <a:pt x="0" y="0"/>
                </a:lnTo>
                <a:lnTo>
                  <a:pt x="8559" y="67424"/>
                </a:lnTo>
                <a:lnTo>
                  <a:pt x="16040" y="114765"/>
                </a:lnTo>
                <a:lnTo>
                  <a:pt x="23990" y="161949"/>
                </a:lnTo>
                <a:lnTo>
                  <a:pt x="32407" y="208972"/>
                </a:lnTo>
                <a:lnTo>
                  <a:pt x="41288" y="255833"/>
                </a:lnTo>
                <a:lnTo>
                  <a:pt x="50630" y="302529"/>
                </a:lnTo>
                <a:lnTo>
                  <a:pt x="60432" y="349058"/>
                </a:lnTo>
                <a:lnTo>
                  <a:pt x="70690" y="395416"/>
                </a:lnTo>
                <a:lnTo>
                  <a:pt x="81403" y="441602"/>
                </a:lnTo>
                <a:lnTo>
                  <a:pt x="92568" y="487614"/>
                </a:lnTo>
                <a:lnTo>
                  <a:pt x="104181" y="533447"/>
                </a:lnTo>
                <a:lnTo>
                  <a:pt x="116242" y="579101"/>
                </a:lnTo>
                <a:lnTo>
                  <a:pt x="128747" y="624573"/>
                </a:lnTo>
                <a:lnTo>
                  <a:pt x="141694" y="669860"/>
                </a:lnTo>
                <a:lnTo>
                  <a:pt x="155080" y="714959"/>
                </a:lnTo>
                <a:lnTo>
                  <a:pt x="168904" y="759869"/>
                </a:lnTo>
                <a:lnTo>
                  <a:pt x="183162" y="804587"/>
                </a:lnTo>
                <a:lnTo>
                  <a:pt x="197852" y="849110"/>
                </a:lnTo>
                <a:lnTo>
                  <a:pt x="212971" y="893436"/>
                </a:lnTo>
                <a:lnTo>
                  <a:pt x="228518" y="937563"/>
                </a:lnTo>
                <a:lnTo>
                  <a:pt x="244489" y="981487"/>
                </a:lnTo>
                <a:lnTo>
                  <a:pt x="260883" y="1025207"/>
                </a:lnTo>
                <a:lnTo>
                  <a:pt x="277696" y="1068719"/>
                </a:lnTo>
                <a:lnTo>
                  <a:pt x="294927" y="1112023"/>
                </a:lnTo>
                <a:lnTo>
                  <a:pt x="312572" y="1155114"/>
                </a:lnTo>
                <a:lnTo>
                  <a:pt x="330629" y="1197991"/>
                </a:lnTo>
                <a:lnTo>
                  <a:pt x="349097" y="1240652"/>
                </a:lnTo>
                <a:lnTo>
                  <a:pt x="367972" y="1283092"/>
                </a:lnTo>
                <a:lnTo>
                  <a:pt x="387251" y="1325312"/>
                </a:lnTo>
                <a:lnTo>
                  <a:pt x="406933" y="1367306"/>
                </a:lnTo>
                <a:lnTo>
                  <a:pt x="427016" y="1409074"/>
                </a:lnTo>
                <a:lnTo>
                  <a:pt x="447495" y="1450613"/>
                </a:lnTo>
                <a:lnTo>
                  <a:pt x="468370" y="1491921"/>
                </a:lnTo>
                <a:lnTo>
                  <a:pt x="489637" y="1532994"/>
                </a:lnTo>
                <a:lnTo>
                  <a:pt x="511294" y="1573830"/>
                </a:lnTo>
                <a:lnTo>
                  <a:pt x="533339" y="1614428"/>
                </a:lnTo>
                <a:lnTo>
                  <a:pt x="555770" y="1654784"/>
                </a:lnTo>
                <a:lnTo>
                  <a:pt x="578582" y="1694895"/>
                </a:lnTo>
                <a:lnTo>
                  <a:pt x="601775" y="1734761"/>
                </a:lnTo>
                <a:lnTo>
                  <a:pt x="625346" y="1774377"/>
                </a:lnTo>
                <a:lnTo>
                  <a:pt x="649292" y="1813743"/>
                </a:lnTo>
                <a:lnTo>
                  <a:pt x="673611" y="1852854"/>
                </a:lnTo>
                <a:lnTo>
                  <a:pt x="698301" y="1891709"/>
                </a:lnTo>
                <a:lnTo>
                  <a:pt x="723358" y="1930305"/>
                </a:lnTo>
                <a:lnTo>
                  <a:pt x="748780" y="1968640"/>
                </a:lnTo>
                <a:lnTo>
                  <a:pt x="774566" y="2006711"/>
                </a:lnTo>
                <a:lnTo>
                  <a:pt x="800712" y="2044515"/>
                </a:lnTo>
                <a:lnTo>
                  <a:pt x="827216" y="2082052"/>
                </a:lnTo>
                <a:lnTo>
                  <a:pt x="854076" y="2119317"/>
                </a:lnTo>
                <a:lnTo>
                  <a:pt x="881289" y="2156308"/>
                </a:lnTo>
                <a:lnTo>
                  <a:pt x="908852" y="2193023"/>
                </a:lnTo>
                <a:lnTo>
                  <a:pt x="936764" y="2229460"/>
                </a:lnTo>
                <a:lnTo>
                  <a:pt x="965021" y="2265616"/>
                </a:lnTo>
                <a:lnTo>
                  <a:pt x="993621" y="2301488"/>
                </a:lnTo>
                <a:lnTo>
                  <a:pt x="1022562" y="2337075"/>
                </a:lnTo>
                <a:lnTo>
                  <a:pt x="1051842" y="2372373"/>
                </a:lnTo>
                <a:lnTo>
                  <a:pt x="1081457" y="2407380"/>
                </a:lnTo>
                <a:lnTo>
                  <a:pt x="1111406" y="2442093"/>
                </a:lnTo>
                <a:lnTo>
                  <a:pt x="1141685" y="2476511"/>
                </a:lnTo>
                <a:lnTo>
                  <a:pt x="1172293" y="2510631"/>
                </a:lnTo>
                <a:lnTo>
                  <a:pt x="1203227" y="2544449"/>
                </a:lnTo>
                <a:lnTo>
                  <a:pt x="1234484" y="2577965"/>
                </a:lnTo>
                <a:lnTo>
                  <a:pt x="1266063" y="2611175"/>
                </a:lnTo>
                <a:lnTo>
                  <a:pt x="1297960" y="2644077"/>
                </a:lnTo>
                <a:lnTo>
                  <a:pt x="1330173" y="2676668"/>
                </a:lnTo>
                <a:lnTo>
                  <a:pt x="1362699" y="2708946"/>
                </a:lnTo>
                <a:lnTo>
                  <a:pt x="1395537" y="2740908"/>
                </a:lnTo>
                <a:lnTo>
                  <a:pt x="1428683" y="2772553"/>
                </a:lnTo>
                <a:lnTo>
                  <a:pt x="1462136" y="2803877"/>
                </a:lnTo>
                <a:lnTo>
                  <a:pt x="1495892" y="2834877"/>
                </a:lnTo>
                <a:lnTo>
                  <a:pt x="1529950" y="2865553"/>
                </a:lnTo>
                <a:lnTo>
                  <a:pt x="1564306" y="2895901"/>
                </a:lnTo>
                <a:lnTo>
                  <a:pt x="1598959" y="2925918"/>
                </a:lnTo>
                <a:lnTo>
                  <a:pt x="1633905" y="2955602"/>
                </a:lnTo>
                <a:lnTo>
                  <a:pt x="1669143" y="2984951"/>
                </a:lnTo>
                <a:lnTo>
                  <a:pt x="1704670" y="3013963"/>
                </a:lnTo>
                <a:lnTo>
                  <a:pt x="1740484" y="3042634"/>
                </a:lnTo>
                <a:lnTo>
                  <a:pt x="1776581" y="3070962"/>
                </a:lnTo>
                <a:lnTo>
                  <a:pt x="1812960" y="3098945"/>
                </a:lnTo>
                <a:lnTo>
                  <a:pt x="1849618" y="3126581"/>
                </a:lnTo>
                <a:lnTo>
                  <a:pt x="1886552" y="3153866"/>
                </a:lnTo>
                <a:lnTo>
                  <a:pt x="1923761" y="3180799"/>
                </a:lnTo>
                <a:lnTo>
                  <a:pt x="1961241" y="3207377"/>
                </a:lnTo>
                <a:lnTo>
                  <a:pt x="1998991" y="3233597"/>
                </a:lnTo>
                <a:lnTo>
                  <a:pt x="2037007" y="3259458"/>
                </a:lnTo>
                <a:lnTo>
                  <a:pt x="2075288" y="3284955"/>
                </a:lnTo>
                <a:lnTo>
                  <a:pt x="2113830" y="3310088"/>
                </a:lnTo>
                <a:lnTo>
                  <a:pt x="2152631" y="3334854"/>
                </a:lnTo>
                <a:lnTo>
                  <a:pt x="2191690" y="3359250"/>
                </a:lnTo>
                <a:lnTo>
                  <a:pt x="2231003" y="3383273"/>
                </a:lnTo>
                <a:lnTo>
                  <a:pt x="2270567" y="3406922"/>
                </a:lnTo>
                <a:lnTo>
                  <a:pt x="2310382" y="3430193"/>
                </a:lnTo>
                <a:lnTo>
                  <a:pt x="2350443" y="3453085"/>
                </a:lnTo>
                <a:lnTo>
                  <a:pt x="2390748" y="3475594"/>
                </a:lnTo>
                <a:lnTo>
                  <a:pt x="2431296" y="3497719"/>
                </a:lnTo>
                <a:lnTo>
                  <a:pt x="2472083" y="3519457"/>
                </a:lnTo>
                <a:lnTo>
                  <a:pt x="2513108" y="3540805"/>
                </a:lnTo>
                <a:lnTo>
                  <a:pt x="2554367" y="3561761"/>
                </a:lnTo>
                <a:lnTo>
                  <a:pt x="2595858" y="3582322"/>
                </a:lnTo>
                <a:lnTo>
                  <a:pt x="2637579" y="3602487"/>
                </a:lnTo>
                <a:lnTo>
                  <a:pt x="2679527" y="3622252"/>
                </a:lnTo>
                <a:lnTo>
                  <a:pt x="2721700" y="3641615"/>
                </a:lnTo>
                <a:lnTo>
                  <a:pt x="2764095" y="3660573"/>
                </a:lnTo>
                <a:lnTo>
                  <a:pt x="2806710" y="3679125"/>
                </a:lnTo>
                <a:lnTo>
                  <a:pt x="2849543" y="3697268"/>
                </a:lnTo>
                <a:lnTo>
                  <a:pt x="2892590" y="3714998"/>
                </a:lnTo>
                <a:lnTo>
                  <a:pt x="2935850" y="3732315"/>
                </a:lnTo>
                <a:lnTo>
                  <a:pt x="2979320" y="3749214"/>
                </a:lnTo>
                <a:lnTo>
                  <a:pt x="3022997" y="3765695"/>
                </a:lnTo>
                <a:lnTo>
                  <a:pt x="3066879" y="3781753"/>
                </a:lnTo>
                <a:lnTo>
                  <a:pt x="3110964" y="3797388"/>
                </a:lnTo>
                <a:lnTo>
                  <a:pt x="3155249" y="3812596"/>
                </a:lnTo>
                <a:lnTo>
                  <a:pt x="3199731" y="3827375"/>
                </a:lnTo>
                <a:lnTo>
                  <a:pt x="3244409" y="3841723"/>
                </a:lnTo>
                <a:lnTo>
                  <a:pt x="3289279" y="3855636"/>
                </a:lnTo>
                <a:lnTo>
                  <a:pt x="3334340" y="3869113"/>
                </a:lnTo>
                <a:lnTo>
                  <a:pt x="3379588" y="3882151"/>
                </a:lnTo>
                <a:lnTo>
                  <a:pt x="3425022" y="3894747"/>
                </a:lnTo>
                <a:lnTo>
                  <a:pt x="3470638" y="3906900"/>
                </a:lnTo>
                <a:lnTo>
                  <a:pt x="3516435" y="3918606"/>
                </a:lnTo>
                <a:lnTo>
                  <a:pt x="3562410" y="3929864"/>
                </a:lnTo>
                <a:lnTo>
                  <a:pt x="3608560" y="3940670"/>
                </a:lnTo>
                <a:lnTo>
                  <a:pt x="3654883" y="3951023"/>
                </a:lnTo>
                <a:lnTo>
                  <a:pt x="3701377" y="3960919"/>
                </a:lnTo>
                <a:lnTo>
                  <a:pt x="3748038" y="3970356"/>
                </a:lnTo>
                <a:lnTo>
                  <a:pt x="3794865" y="3979333"/>
                </a:lnTo>
                <a:lnTo>
                  <a:pt x="3841856" y="3987846"/>
                </a:lnTo>
                <a:lnTo>
                  <a:pt x="3889006" y="3995892"/>
                </a:lnTo>
                <a:lnTo>
                  <a:pt x="3936315" y="4003470"/>
                </a:lnTo>
                <a:lnTo>
                  <a:pt x="3983780" y="4010577"/>
                </a:lnTo>
                <a:lnTo>
                  <a:pt x="4031398" y="4017211"/>
                </a:lnTo>
                <a:lnTo>
                  <a:pt x="4079166" y="4023369"/>
                </a:lnTo>
                <a:lnTo>
                  <a:pt x="4127083" y="4029048"/>
                </a:lnTo>
                <a:lnTo>
                  <a:pt x="4175146" y="4034246"/>
                </a:lnTo>
                <a:lnTo>
                  <a:pt x="4223352" y="4038961"/>
                </a:lnTo>
                <a:lnTo>
                  <a:pt x="4271699" y="4043190"/>
                </a:lnTo>
                <a:lnTo>
                  <a:pt x="4320184" y="4046931"/>
                </a:lnTo>
                <a:lnTo>
                  <a:pt x="4368805" y="4050181"/>
                </a:lnTo>
                <a:lnTo>
                  <a:pt x="4417560" y="4052938"/>
                </a:lnTo>
                <a:lnTo>
                  <a:pt x="4466446" y="4055199"/>
                </a:lnTo>
                <a:lnTo>
                  <a:pt x="4515460" y="4056962"/>
                </a:lnTo>
                <a:lnTo>
                  <a:pt x="4564600" y="4058224"/>
                </a:lnTo>
                <a:lnTo>
                  <a:pt x="4613864" y="4058983"/>
                </a:lnTo>
                <a:lnTo>
                  <a:pt x="4663249" y="4059237"/>
                </a:lnTo>
                <a:lnTo>
                  <a:pt x="4715174" y="4058957"/>
                </a:lnTo>
                <a:lnTo>
                  <a:pt x="4766964" y="4058118"/>
                </a:lnTo>
                <a:lnTo>
                  <a:pt x="4818618" y="4056723"/>
                </a:lnTo>
                <a:lnTo>
                  <a:pt x="4870131" y="4054775"/>
                </a:lnTo>
                <a:lnTo>
                  <a:pt x="4921502" y="4052277"/>
                </a:lnTo>
                <a:lnTo>
                  <a:pt x="4972727" y="4049231"/>
                </a:lnTo>
                <a:lnTo>
                  <a:pt x="5023804" y="4045642"/>
                </a:lnTo>
                <a:lnTo>
                  <a:pt x="5074729" y="4041510"/>
                </a:lnTo>
                <a:lnTo>
                  <a:pt x="5125500" y="4036840"/>
                </a:lnTo>
                <a:lnTo>
                  <a:pt x="5176114" y="4031635"/>
                </a:lnTo>
                <a:lnTo>
                  <a:pt x="5226567" y="4025896"/>
                </a:lnTo>
                <a:lnTo>
                  <a:pt x="5276858" y="4019627"/>
                </a:lnTo>
                <a:lnTo>
                  <a:pt x="5326983" y="4012831"/>
                </a:lnTo>
                <a:lnTo>
                  <a:pt x="5376940" y="4005511"/>
                </a:lnTo>
                <a:lnTo>
                  <a:pt x="5426725" y="3997670"/>
                </a:lnTo>
                <a:lnTo>
                  <a:pt x="5476336" y="3989309"/>
                </a:lnTo>
                <a:lnTo>
                  <a:pt x="5525770" y="3980434"/>
                </a:lnTo>
                <a:lnTo>
                  <a:pt x="5699887" y="3944099"/>
                </a:lnTo>
                <a:lnTo>
                  <a:pt x="5699887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00392" y="4525346"/>
            <a:ext cx="0" cy="1736725"/>
          </a:xfrm>
          <a:custGeom>
            <a:avLst/>
            <a:gdLst/>
            <a:ahLst/>
            <a:cxnLst/>
            <a:rect l="l" t="t" r="r" b="b"/>
            <a:pathLst>
              <a:path h="1736725">
                <a:moveTo>
                  <a:pt x="0" y="0"/>
                </a:moveTo>
                <a:lnTo>
                  <a:pt x="0" y="1736474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320144"/>
            <a:ext cx="12192000" cy="736600"/>
          </a:xfrm>
          <a:custGeom>
            <a:avLst/>
            <a:gdLst/>
            <a:ahLst/>
            <a:cxnLst/>
            <a:rect l="l" t="t" r="r" b="b"/>
            <a:pathLst>
              <a:path w="12192000" h="736600">
                <a:moveTo>
                  <a:pt x="0" y="736549"/>
                </a:moveTo>
                <a:lnTo>
                  <a:pt x="12192000" y="736549"/>
                </a:lnTo>
                <a:lnTo>
                  <a:pt x="12192000" y="0"/>
                </a:lnTo>
                <a:lnTo>
                  <a:pt x="0" y="0"/>
                </a:lnTo>
                <a:lnTo>
                  <a:pt x="0" y="736549"/>
                </a:lnTo>
                <a:close/>
              </a:path>
            </a:pathLst>
          </a:custGeom>
          <a:solidFill>
            <a:srgbClr val="000000">
              <a:alpha val="7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241983"/>
            <a:ext cx="12186285" cy="0"/>
          </a:xfrm>
          <a:custGeom>
            <a:avLst/>
            <a:gdLst/>
            <a:ahLst/>
            <a:cxnLst/>
            <a:rect l="l" t="t" r="r" b="b"/>
            <a:pathLst>
              <a:path w="12186285">
                <a:moveTo>
                  <a:pt x="0" y="0"/>
                </a:moveTo>
                <a:lnTo>
                  <a:pt x="12185782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134851"/>
            <a:ext cx="12186285" cy="0"/>
          </a:xfrm>
          <a:custGeom>
            <a:avLst/>
            <a:gdLst/>
            <a:ahLst/>
            <a:cxnLst/>
            <a:rect l="l" t="t" r="r" b="b"/>
            <a:pathLst>
              <a:path w="12186285">
                <a:moveTo>
                  <a:pt x="0" y="0"/>
                </a:moveTo>
                <a:lnTo>
                  <a:pt x="12185782" y="0"/>
                </a:lnTo>
              </a:path>
            </a:pathLst>
          </a:custGeom>
          <a:ln w="3275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187822" y="5342635"/>
            <a:ext cx="18840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75" dirty="0">
                <a:latin typeface="Calibri Light"/>
                <a:cs typeface="Calibri Light"/>
              </a:rPr>
              <a:t>R</a:t>
            </a:r>
            <a:r>
              <a:rPr sz="3600" spc="-10" dirty="0">
                <a:latin typeface="Calibri Light"/>
                <a:cs typeface="Calibri Light"/>
              </a:rPr>
              <a:t>e</a:t>
            </a:r>
            <a:r>
              <a:rPr sz="3600" spc="-5" dirty="0">
                <a:latin typeface="Calibri Light"/>
                <a:cs typeface="Calibri Light"/>
              </a:rPr>
              <a:t>so</a:t>
            </a:r>
            <a:r>
              <a:rPr sz="3600" dirty="0">
                <a:latin typeface="Calibri Light"/>
                <a:cs typeface="Calibri Light"/>
              </a:rPr>
              <a:t>u</a:t>
            </a:r>
            <a:r>
              <a:rPr sz="3600" spc="-55" dirty="0">
                <a:latin typeface="Calibri Light"/>
                <a:cs typeface="Calibri Light"/>
              </a:rPr>
              <a:t>r</a:t>
            </a:r>
            <a:r>
              <a:rPr sz="3600" spc="-10" dirty="0">
                <a:latin typeface="Calibri Light"/>
                <a:cs typeface="Calibri Light"/>
              </a:rPr>
              <a:t>ce</a:t>
            </a:r>
            <a:r>
              <a:rPr sz="3600" dirty="0">
                <a:latin typeface="Calibri Light"/>
                <a:cs typeface="Calibri Light"/>
              </a:rPr>
              <a:t>s</a:t>
            </a:r>
            <a:endParaRPr sz="36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786870" cy="6858000"/>
          </a:xfrm>
          <a:custGeom>
            <a:avLst/>
            <a:gdLst/>
            <a:ahLst/>
            <a:cxnLst/>
            <a:rect l="l" t="t" r="r" b="b"/>
            <a:pathLst>
              <a:path w="11786870" h="6858000">
                <a:moveTo>
                  <a:pt x="8610600" y="0"/>
                </a:moveTo>
                <a:lnTo>
                  <a:pt x="0" y="0"/>
                </a:lnTo>
                <a:lnTo>
                  <a:pt x="0" y="6858000"/>
                </a:lnTo>
                <a:lnTo>
                  <a:pt x="11786755" y="6858000"/>
                </a:lnTo>
                <a:lnTo>
                  <a:pt x="8610600" y="0"/>
                </a:lnTo>
                <a:close/>
              </a:path>
            </a:pathLst>
          </a:custGeom>
          <a:solidFill>
            <a:srgbClr val="000000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581400" cy="6858000"/>
          </a:xfrm>
          <a:custGeom>
            <a:avLst/>
            <a:gdLst/>
            <a:ahLst/>
            <a:cxnLst/>
            <a:rect l="l" t="t" r="r" b="b"/>
            <a:pathLst>
              <a:path w="3581400" h="6858000">
                <a:moveTo>
                  <a:pt x="405244" y="0"/>
                </a:moveTo>
                <a:lnTo>
                  <a:pt x="0" y="0"/>
                </a:lnTo>
                <a:lnTo>
                  <a:pt x="0" y="6858000"/>
                </a:lnTo>
                <a:lnTo>
                  <a:pt x="3581400" y="6858000"/>
                </a:lnTo>
                <a:lnTo>
                  <a:pt x="405244" y="0"/>
                </a:lnTo>
                <a:close/>
              </a:path>
            </a:pathLst>
          </a:custGeom>
          <a:solidFill>
            <a:srgbClr val="000000">
              <a:alpha val="3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1741" y="611123"/>
            <a:ext cx="39223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5" dirty="0">
                <a:latin typeface="Calibri Light"/>
                <a:cs typeface="Calibri Light"/>
              </a:rPr>
              <a:t>What can </a:t>
            </a:r>
            <a:r>
              <a:rPr sz="4400" spc="-25" dirty="0">
                <a:latin typeface="Calibri Light"/>
                <a:cs typeface="Calibri Light"/>
              </a:rPr>
              <a:t>we </a:t>
            </a:r>
            <a:r>
              <a:rPr sz="4400" dirty="0">
                <a:latin typeface="Calibri Light"/>
                <a:cs typeface="Calibri Light"/>
              </a:rPr>
              <a:t>do?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1286" y="2388882"/>
            <a:ext cx="2444115" cy="3422015"/>
          </a:xfrm>
          <a:custGeom>
            <a:avLst/>
            <a:gdLst/>
            <a:ahLst/>
            <a:cxnLst/>
            <a:rect l="l" t="t" r="r" b="b"/>
            <a:pathLst>
              <a:path w="2444115" h="3422015">
                <a:moveTo>
                  <a:pt x="0" y="3421672"/>
                </a:moveTo>
                <a:lnTo>
                  <a:pt x="2444051" y="3421672"/>
                </a:lnTo>
                <a:lnTo>
                  <a:pt x="2444051" y="0"/>
                </a:lnTo>
                <a:lnTo>
                  <a:pt x="0" y="0"/>
                </a:lnTo>
                <a:lnTo>
                  <a:pt x="0" y="3421672"/>
                </a:lnTo>
                <a:close/>
              </a:path>
            </a:pathLst>
          </a:custGeom>
          <a:solidFill>
            <a:srgbClr val="DDE8CF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1280" y="2388880"/>
            <a:ext cx="2442845" cy="3420110"/>
          </a:xfrm>
          <a:custGeom>
            <a:avLst/>
            <a:gdLst/>
            <a:ahLst/>
            <a:cxnLst/>
            <a:rect l="l" t="t" r="r" b="b"/>
            <a:pathLst>
              <a:path w="2442845" h="3420110">
                <a:moveTo>
                  <a:pt x="0" y="0"/>
                </a:moveTo>
                <a:lnTo>
                  <a:pt x="2442808" y="0"/>
                </a:lnTo>
                <a:lnTo>
                  <a:pt x="2442808" y="3419932"/>
                </a:lnTo>
                <a:lnTo>
                  <a:pt x="0" y="3419932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DDE8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0056" y="2731041"/>
            <a:ext cx="1026794" cy="1026794"/>
          </a:xfrm>
          <a:custGeom>
            <a:avLst/>
            <a:gdLst/>
            <a:ahLst/>
            <a:cxnLst/>
            <a:rect l="l" t="t" r="r" b="b"/>
            <a:pathLst>
              <a:path w="1026794" h="1026795">
                <a:moveTo>
                  <a:pt x="513245" y="0"/>
                </a:moveTo>
                <a:lnTo>
                  <a:pt x="466530" y="2097"/>
                </a:lnTo>
                <a:lnTo>
                  <a:pt x="420990" y="8269"/>
                </a:lnTo>
                <a:lnTo>
                  <a:pt x="376806" y="18334"/>
                </a:lnTo>
                <a:lnTo>
                  <a:pt x="334159" y="32110"/>
                </a:lnTo>
                <a:lnTo>
                  <a:pt x="293231" y="49418"/>
                </a:lnTo>
                <a:lnTo>
                  <a:pt x="254203" y="70074"/>
                </a:lnTo>
                <a:lnTo>
                  <a:pt x="217255" y="93899"/>
                </a:lnTo>
                <a:lnTo>
                  <a:pt x="182570" y="120711"/>
                </a:lnTo>
                <a:lnTo>
                  <a:pt x="150328" y="150329"/>
                </a:lnTo>
                <a:lnTo>
                  <a:pt x="120710" y="182572"/>
                </a:lnTo>
                <a:lnTo>
                  <a:pt x="93899" y="217258"/>
                </a:lnTo>
                <a:lnTo>
                  <a:pt x="70074" y="254206"/>
                </a:lnTo>
                <a:lnTo>
                  <a:pt x="49417" y="293236"/>
                </a:lnTo>
                <a:lnTo>
                  <a:pt x="32110" y="334165"/>
                </a:lnTo>
                <a:lnTo>
                  <a:pt x="18334" y="376813"/>
                </a:lnTo>
                <a:lnTo>
                  <a:pt x="8269" y="420999"/>
                </a:lnTo>
                <a:lnTo>
                  <a:pt x="2097" y="466540"/>
                </a:lnTo>
                <a:lnTo>
                  <a:pt x="0" y="513257"/>
                </a:lnTo>
                <a:lnTo>
                  <a:pt x="2097" y="559974"/>
                </a:lnTo>
                <a:lnTo>
                  <a:pt x="8269" y="605515"/>
                </a:lnTo>
                <a:lnTo>
                  <a:pt x="18334" y="649700"/>
                </a:lnTo>
                <a:lnTo>
                  <a:pt x="32110" y="692348"/>
                </a:lnTo>
                <a:lnTo>
                  <a:pt x="49417" y="733276"/>
                </a:lnTo>
                <a:lnTo>
                  <a:pt x="70074" y="772305"/>
                </a:lnTo>
                <a:lnTo>
                  <a:pt x="93899" y="809252"/>
                </a:lnTo>
                <a:lnTo>
                  <a:pt x="120710" y="843937"/>
                </a:lnTo>
                <a:lnTo>
                  <a:pt x="150328" y="876179"/>
                </a:lnTo>
                <a:lnTo>
                  <a:pt x="182570" y="905796"/>
                </a:lnTo>
                <a:lnTo>
                  <a:pt x="217255" y="932607"/>
                </a:lnTo>
                <a:lnTo>
                  <a:pt x="254203" y="956431"/>
                </a:lnTo>
                <a:lnTo>
                  <a:pt x="293231" y="977087"/>
                </a:lnTo>
                <a:lnTo>
                  <a:pt x="334159" y="994393"/>
                </a:lnTo>
                <a:lnTo>
                  <a:pt x="376806" y="1008169"/>
                </a:lnTo>
                <a:lnTo>
                  <a:pt x="420990" y="1018234"/>
                </a:lnTo>
                <a:lnTo>
                  <a:pt x="466530" y="1024405"/>
                </a:lnTo>
                <a:lnTo>
                  <a:pt x="513245" y="1026502"/>
                </a:lnTo>
                <a:lnTo>
                  <a:pt x="559961" y="1024405"/>
                </a:lnTo>
                <a:lnTo>
                  <a:pt x="605503" y="1018234"/>
                </a:lnTo>
                <a:lnTo>
                  <a:pt x="649689" y="1008169"/>
                </a:lnTo>
                <a:lnTo>
                  <a:pt x="692337" y="994393"/>
                </a:lnTo>
                <a:lnTo>
                  <a:pt x="733266" y="977087"/>
                </a:lnTo>
                <a:lnTo>
                  <a:pt x="772295" y="956431"/>
                </a:lnTo>
                <a:lnTo>
                  <a:pt x="809244" y="932607"/>
                </a:lnTo>
                <a:lnTo>
                  <a:pt x="843930" y="905796"/>
                </a:lnTo>
                <a:lnTo>
                  <a:pt x="876173" y="876179"/>
                </a:lnTo>
                <a:lnTo>
                  <a:pt x="905790" y="843937"/>
                </a:lnTo>
                <a:lnTo>
                  <a:pt x="932603" y="809252"/>
                </a:lnTo>
                <a:lnTo>
                  <a:pt x="956428" y="772305"/>
                </a:lnTo>
                <a:lnTo>
                  <a:pt x="977084" y="733276"/>
                </a:lnTo>
                <a:lnTo>
                  <a:pt x="994392" y="692348"/>
                </a:lnTo>
                <a:lnTo>
                  <a:pt x="1008168" y="649700"/>
                </a:lnTo>
                <a:lnTo>
                  <a:pt x="1018233" y="605515"/>
                </a:lnTo>
                <a:lnTo>
                  <a:pt x="1024405" y="559974"/>
                </a:lnTo>
                <a:lnTo>
                  <a:pt x="1026502" y="513257"/>
                </a:lnTo>
                <a:lnTo>
                  <a:pt x="1024405" y="466540"/>
                </a:lnTo>
                <a:lnTo>
                  <a:pt x="1018233" y="420999"/>
                </a:lnTo>
                <a:lnTo>
                  <a:pt x="1008168" y="376813"/>
                </a:lnTo>
                <a:lnTo>
                  <a:pt x="994392" y="334165"/>
                </a:lnTo>
                <a:lnTo>
                  <a:pt x="977084" y="293236"/>
                </a:lnTo>
                <a:lnTo>
                  <a:pt x="956428" y="254206"/>
                </a:lnTo>
                <a:lnTo>
                  <a:pt x="932603" y="217258"/>
                </a:lnTo>
                <a:lnTo>
                  <a:pt x="905790" y="182572"/>
                </a:lnTo>
                <a:lnTo>
                  <a:pt x="876172" y="150329"/>
                </a:lnTo>
                <a:lnTo>
                  <a:pt x="843930" y="120711"/>
                </a:lnTo>
                <a:lnTo>
                  <a:pt x="809244" y="93899"/>
                </a:lnTo>
                <a:lnTo>
                  <a:pt x="772295" y="70074"/>
                </a:lnTo>
                <a:lnTo>
                  <a:pt x="733266" y="49418"/>
                </a:lnTo>
                <a:lnTo>
                  <a:pt x="692337" y="32110"/>
                </a:lnTo>
                <a:lnTo>
                  <a:pt x="649689" y="18334"/>
                </a:lnTo>
                <a:lnTo>
                  <a:pt x="605503" y="8269"/>
                </a:lnTo>
                <a:lnTo>
                  <a:pt x="559961" y="2097"/>
                </a:lnTo>
                <a:lnTo>
                  <a:pt x="513245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0056" y="2731047"/>
            <a:ext cx="1026160" cy="1026160"/>
          </a:xfrm>
          <a:custGeom>
            <a:avLst/>
            <a:gdLst/>
            <a:ahLst/>
            <a:cxnLst/>
            <a:rect l="l" t="t" r="r" b="b"/>
            <a:pathLst>
              <a:path w="1026160" h="1026160">
                <a:moveTo>
                  <a:pt x="0" y="512989"/>
                </a:moveTo>
                <a:lnTo>
                  <a:pt x="2096" y="466297"/>
                </a:lnTo>
                <a:lnTo>
                  <a:pt x="8264" y="420779"/>
                </a:lnTo>
                <a:lnTo>
                  <a:pt x="18324" y="376616"/>
                </a:lnTo>
                <a:lnTo>
                  <a:pt x="32093" y="333991"/>
                </a:lnTo>
                <a:lnTo>
                  <a:pt x="49392" y="293083"/>
                </a:lnTo>
                <a:lnTo>
                  <a:pt x="70038" y="254073"/>
                </a:lnTo>
                <a:lnTo>
                  <a:pt x="93850" y="217144"/>
                </a:lnTo>
                <a:lnTo>
                  <a:pt x="120648" y="182476"/>
                </a:lnTo>
                <a:lnTo>
                  <a:pt x="150251" y="150251"/>
                </a:lnTo>
                <a:lnTo>
                  <a:pt x="182476" y="120648"/>
                </a:lnTo>
                <a:lnTo>
                  <a:pt x="217144" y="93850"/>
                </a:lnTo>
                <a:lnTo>
                  <a:pt x="254073" y="70038"/>
                </a:lnTo>
                <a:lnTo>
                  <a:pt x="293083" y="49392"/>
                </a:lnTo>
                <a:lnTo>
                  <a:pt x="333991" y="32093"/>
                </a:lnTo>
                <a:lnTo>
                  <a:pt x="376616" y="18324"/>
                </a:lnTo>
                <a:lnTo>
                  <a:pt x="420779" y="8264"/>
                </a:lnTo>
                <a:lnTo>
                  <a:pt x="466297" y="2096"/>
                </a:lnTo>
                <a:lnTo>
                  <a:pt x="512989" y="0"/>
                </a:lnTo>
                <a:lnTo>
                  <a:pt x="559682" y="2096"/>
                </a:lnTo>
                <a:lnTo>
                  <a:pt x="605200" y="8264"/>
                </a:lnTo>
                <a:lnTo>
                  <a:pt x="649362" y="18324"/>
                </a:lnTo>
                <a:lnTo>
                  <a:pt x="691988" y="32093"/>
                </a:lnTo>
                <a:lnTo>
                  <a:pt x="732896" y="49392"/>
                </a:lnTo>
                <a:lnTo>
                  <a:pt x="771905" y="70038"/>
                </a:lnTo>
                <a:lnTo>
                  <a:pt x="808834" y="93850"/>
                </a:lnTo>
                <a:lnTo>
                  <a:pt x="843502" y="120648"/>
                </a:lnTo>
                <a:lnTo>
                  <a:pt x="875728" y="150251"/>
                </a:lnTo>
                <a:lnTo>
                  <a:pt x="905330" y="182476"/>
                </a:lnTo>
                <a:lnTo>
                  <a:pt x="932128" y="217144"/>
                </a:lnTo>
                <a:lnTo>
                  <a:pt x="955941" y="254073"/>
                </a:lnTo>
                <a:lnTo>
                  <a:pt x="976587" y="293083"/>
                </a:lnTo>
                <a:lnTo>
                  <a:pt x="993885" y="333991"/>
                </a:lnTo>
                <a:lnTo>
                  <a:pt x="1007655" y="376616"/>
                </a:lnTo>
                <a:lnTo>
                  <a:pt x="1017714" y="420779"/>
                </a:lnTo>
                <a:lnTo>
                  <a:pt x="1023883" y="466297"/>
                </a:lnTo>
                <a:lnTo>
                  <a:pt x="1025979" y="512989"/>
                </a:lnTo>
                <a:lnTo>
                  <a:pt x="1023883" y="559682"/>
                </a:lnTo>
                <a:lnTo>
                  <a:pt x="1017714" y="605200"/>
                </a:lnTo>
                <a:lnTo>
                  <a:pt x="1007655" y="649362"/>
                </a:lnTo>
                <a:lnTo>
                  <a:pt x="993885" y="691988"/>
                </a:lnTo>
                <a:lnTo>
                  <a:pt x="976587" y="732896"/>
                </a:lnTo>
                <a:lnTo>
                  <a:pt x="955941" y="771905"/>
                </a:lnTo>
                <a:lnTo>
                  <a:pt x="932128" y="808834"/>
                </a:lnTo>
                <a:lnTo>
                  <a:pt x="905330" y="843502"/>
                </a:lnTo>
                <a:lnTo>
                  <a:pt x="875728" y="875728"/>
                </a:lnTo>
                <a:lnTo>
                  <a:pt x="843502" y="905330"/>
                </a:lnTo>
                <a:lnTo>
                  <a:pt x="808834" y="932128"/>
                </a:lnTo>
                <a:lnTo>
                  <a:pt x="771905" y="955941"/>
                </a:lnTo>
                <a:lnTo>
                  <a:pt x="732896" y="976587"/>
                </a:lnTo>
                <a:lnTo>
                  <a:pt x="691988" y="993885"/>
                </a:lnTo>
                <a:lnTo>
                  <a:pt x="649362" y="1007655"/>
                </a:lnTo>
                <a:lnTo>
                  <a:pt x="605200" y="1017714"/>
                </a:lnTo>
                <a:lnTo>
                  <a:pt x="559682" y="1023883"/>
                </a:lnTo>
                <a:lnTo>
                  <a:pt x="512989" y="1025979"/>
                </a:lnTo>
                <a:lnTo>
                  <a:pt x="466297" y="1023883"/>
                </a:lnTo>
                <a:lnTo>
                  <a:pt x="420779" y="1017714"/>
                </a:lnTo>
                <a:lnTo>
                  <a:pt x="376616" y="1007655"/>
                </a:lnTo>
                <a:lnTo>
                  <a:pt x="333991" y="993885"/>
                </a:lnTo>
                <a:lnTo>
                  <a:pt x="293083" y="976587"/>
                </a:lnTo>
                <a:lnTo>
                  <a:pt x="254073" y="955941"/>
                </a:lnTo>
                <a:lnTo>
                  <a:pt x="217144" y="932128"/>
                </a:lnTo>
                <a:lnTo>
                  <a:pt x="182476" y="905330"/>
                </a:lnTo>
                <a:lnTo>
                  <a:pt x="150251" y="875728"/>
                </a:lnTo>
                <a:lnTo>
                  <a:pt x="120648" y="843502"/>
                </a:lnTo>
                <a:lnTo>
                  <a:pt x="93850" y="808834"/>
                </a:lnTo>
                <a:lnTo>
                  <a:pt x="70038" y="771905"/>
                </a:lnTo>
                <a:lnTo>
                  <a:pt x="49392" y="732896"/>
                </a:lnTo>
                <a:lnTo>
                  <a:pt x="32093" y="691988"/>
                </a:lnTo>
                <a:lnTo>
                  <a:pt x="18324" y="649362"/>
                </a:lnTo>
                <a:lnTo>
                  <a:pt x="8264" y="605200"/>
                </a:lnTo>
                <a:lnTo>
                  <a:pt x="2096" y="559682"/>
                </a:lnTo>
                <a:lnTo>
                  <a:pt x="0" y="512989"/>
                </a:lnTo>
                <a:close/>
              </a:path>
            </a:pathLst>
          </a:custGeom>
          <a:ln w="12693">
            <a:solidFill>
              <a:srgbClr val="97BE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4933" y="2794508"/>
            <a:ext cx="2455545" cy="254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785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4800">
              <a:latin typeface="Calibri"/>
              <a:cs typeface="Calibri"/>
            </a:endParaRPr>
          </a:p>
          <a:p>
            <a:pPr marL="196850" marR="312420">
              <a:lnSpc>
                <a:spcPct val="91100"/>
              </a:lnSpc>
              <a:spcBef>
                <a:spcPts val="3675"/>
              </a:spcBef>
            </a:pPr>
            <a:r>
              <a:rPr sz="1900" spc="-10" dirty="0">
                <a:latin typeface="Calibri"/>
                <a:cs typeface="Calibri"/>
              </a:rPr>
              <a:t>Figure </a:t>
            </a:r>
            <a:r>
              <a:rPr sz="1900" spc="-5" dirty="0">
                <a:latin typeface="Calibri"/>
                <a:cs typeface="Calibri"/>
              </a:rPr>
              <a:t>out </a:t>
            </a:r>
            <a:r>
              <a:rPr sz="1900" spc="-15" dirty="0">
                <a:latin typeface="Calibri"/>
                <a:cs typeface="Calibri"/>
              </a:rPr>
              <a:t>core  </a:t>
            </a:r>
            <a:r>
              <a:rPr sz="1900" spc="-5" dirty="0">
                <a:latin typeface="Calibri"/>
                <a:cs typeface="Calibri"/>
              </a:rPr>
              <a:t>messages and find  </a:t>
            </a:r>
            <a:r>
              <a:rPr sz="1900" spc="-25" dirty="0">
                <a:latin typeface="Calibri"/>
                <a:cs typeface="Calibri"/>
              </a:rPr>
              <a:t>ways </a:t>
            </a:r>
            <a:r>
              <a:rPr sz="1900" spc="-10" dirty="0">
                <a:latin typeface="Calibri"/>
                <a:cs typeface="Calibri"/>
              </a:rPr>
              <a:t>to </a:t>
            </a:r>
            <a:r>
              <a:rPr sz="1900" spc="-5" dirty="0">
                <a:latin typeface="Calibri"/>
                <a:cs typeface="Calibri"/>
              </a:rPr>
              <a:t>speak</a:t>
            </a:r>
            <a:r>
              <a:rPr sz="1900" spc="-60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them  clearly </a:t>
            </a:r>
            <a:r>
              <a:rPr sz="1900" spc="-5" dirty="0">
                <a:latin typeface="Calibri"/>
                <a:cs typeface="Calibri"/>
              </a:rPr>
              <a:t>and  </a:t>
            </a:r>
            <a:r>
              <a:rPr sz="1900" spc="-10" dirty="0">
                <a:latin typeface="Calibri"/>
                <a:cs typeface="Calibri"/>
              </a:rPr>
              <a:t>consistently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41286" y="5810516"/>
            <a:ext cx="2444115" cy="0"/>
          </a:xfrm>
          <a:custGeom>
            <a:avLst/>
            <a:gdLst/>
            <a:ahLst/>
            <a:cxnLst/>
            <a:rect l="l" t="t" r="r" b="b"/>
            <a:pathLst>
              <a:path w="2444115">
                <a:moveTo>
                  <a:pt x="0" y="0"/>
                </a:moveTo>
                <a:lnTo>
                  <a:pt x="2444051" y="0"/>
                </a:lnTo>
              </a:path>
            </a:pathLst>
          </a:custGeom>
          <a:ln w="3175">
            <a:solidFill>
              <a:srgbClr val="75C04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34933" y="5804138"/>
            <a:ext cx="2455545" cy="13335"/>
          </a:xfrm>
          <a:custGeom>
            <a:avLst/>
            <a:gdLst/>
            <a:ahLst/>
            <a:cxnLst/>
            <a:rect l="l" t="t" r="r" b="b"/>
            <a:pathLst>
              <a:path w="2455545" h="13335">
                <a:moveTo>
                  <a:pt x="0" y="12765"/>
                </a:moveTo>
                <a:lnTo>
                  <a:pt x="2455502" y="12765"/>
                </a:lnTo>
                <a:lnTo>
                  <a:pt x="2455502" y="0"/>
                </a:lnTo>
                <a:lnTo>
                  <a:pt x="0" y="0"/>
                </a:lnTo>
                <a:lnTo>
                  <a:pt x="0" y="12765"/>
                </a:lnTo>
                <a:close/>
              </a:path>
            </a:pathLst>
          </a:custGeom>
          <a:solidFill>
            <a:srgbClr val="75C0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9736" y="2388882"/>
            <a:ext cx="2444115" cy="3422015"/>
          </a:xfrm>
          <a:custGeom>
            <a:avLst/>
            <a:gdLst/>
            <a:ahLst/>
            <a:cxnLst/>
            <a:rect l="l" t="t" r="r" b="b"/>
            <a:pathLst>
              <a:path w="2444115" h="3422015">
                <a:moveTo>
                  <a:pt x="0" y="3421672"/>
                </a:moveTo>
                <a:lnTo>
                  <a:pt x="2444051" y="3421672"/>
                </a:lnTo>
                <a:lnTo>
                  <a:pt x="2444051" y="0"/>
                </a:lnTo>
                <a:lnTo>
                  <a:pt x="0" y="0"/>
                </a:lnTo>
                <a:lnTo>
                  <a:pt x="0" y="3421672"/>
                </a:lnTo>
                <a:close/>
              </a:path>
            </a:pathLst>
          </a:custGeom>
          <a:solidFill>
            <a:srgbClr val="CFE9D2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29741" y="2388880"/>
            <a:ext cx="2442845" cy="3420110"/>
          </a:xfrm>
          <a:custGeom>
            <a:avLst/>
            <a:gdLst/>
            <a:ahLst/>
            <a:cxnLst/>
            <a:rect l="l" t="t" r="r" b="b"/>
            <a:pathLst>
              <a:path w="2442845" h="3420110">
                <a:moveTo>
                  <a:pt x="0" y="0"/>
                </a:moveTo>
                <a:lnTo>
                  <a:pt x="2442808" y="0"/>
                </a:lnTo>
                <a:lnTo>
                  <a:pt x="2442808" y="3419932"/>
                </a:lnTo>
                <a:lnTo>
                  <a:pt x="0" y="3419932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CFE9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38516" y="2731041"/>
            <a:ext cx="1026794" cy="1026794"/>
          </a:xfrm>
          <a:custGeom>
            <a:avLst/>
            <a:gdLst/>
            <a:ahLst/>
            <a:cxnLst/>
            <a:rect l="l" t="t" r="r" b="b"/>
            <a:pathLst>
              <a:path w="1026795" h="1026795">
                <a:moveTo>
                  <a:pt x="513257" y="0"/>
                </a:moveTo>
                <a:lnTo>
                  <a:pt x="466540" y="2097"/>
                </a:lnTo>
                <a:lnTo>
                  <a:pt x="420999" y="8269"/>
                </a:lnTo>
                <a:lnTo>
                  <a:pt x="376813" y="18334"/>
                </a:lnTo>
                <a:lnTo>
                  <a:pt x="334165" y="32110"/>
                </a:lnTo>
                <a:lnTo>
                  <a:pt x="293236" y="49418"/>
                </a:lnTo>
                <a:lnTo>
                  <a:pt x="254206" y="70074"/>
                </a:lnTo>
                <a:lnTo>
                  <a:pt x="217258" y="93899"/>
                </a:lnTo>
                <a:lnTo>
                  <a:pt x="182572" y="120711"/>
                </a:lnTo>
                <a:lnTo>
                  <a:pt x="150329" y="150329"/>
                </a:lnTo>
                <a:lnTo>
                  <a:pt x="120711" y="182572"/>
                </a:lnTo>
                <a:lnTo>
                  <a:pt x="93899" y="217258"/>
                </a:lnTo>
                <a:lnTo>
                  <a:pt x="70074" y="254206"/>
                </a:lnTo>
                <a:lnTo>
                  <a:pt x="49418" y="293236"/>
                </a:lnTo>
                <a:lnTo>
                  <a:pt x="32110" y="334165"/>
                </a:lnTo>
                <a:lnTo>
                  <a:pt x="18334" y="376813"/>
                </a:lnTo>
                <a:lnTo>
                  <a:pt x="8269" y="420999"/>
                </a:lnTo>
                <a:lnTo>
                  <a:pt x="2097" y="466540"/>
                </a:lnTo>
                <a:lnTo>
                  <a:pt x="0" y="513257"/>
                </a:lnTo>
                <a:lnTo>
                  <a:pt x="2097" y="559974"/>
                </a:lnTo>
                <a:lnTo>
                  <a:pt x="8269" y="605515"/>
                </a:lnTo>
                <a:lnTo>
                  <a:pt x="18334" y="649700"/>
                </a:lnTo>
                <a:lnTo>
                  <a:pt x="32110" y="692348"/>
                </a:lnTo>
                <a:lnTo>
                  <a:pt x="49418" y="733276"/>
                </a:lnTo>
                <a:lnTo>
                  <a:pt x="70074" y="772305"/>
                </a:lnTo>
                <a:lnTo>
                  <a:pt x="93899" y="809252"/>
                </a:lnTo>
                <a:lnTo>
                  <a:pt x="120711" y="843937"/>
                </a:lnTo>
                <a:lnTo>
                  <a:pt x="150329" y="876179"/>
                </a:lnTo>
                <a:lnTo>
                  <a:pt x="182572" y="905796"/>
                </a:lnTo>
                <a:lnTo>
                  <a:pt x="217258" y="932607"/>
                </a:lnTo>
                <a:lnTo>
                  <a:pt x="254206" y="956431"/>
                </a:lnTo>
                <a:lnTo>
                  <a:pt x="293236" y="977087"/>
                </a:lnTo>
                <a:lnTo>
                  <a:pt x="334165" y="994393"/>
                </a:lnTo>
                <a:lnTo>
                  <a:pt x="376813" y="1008169"/>
                </a:lnTo>
                <a:lnTo>
                  <a:pt x="420999" y="1018234"/>
                </a:lnTo>
                <a:lnTo>
                  <a:pt x="466540" y="1024405"/>
                </a:lnTo>
                <a:lnTo>
                  <a:pt x="513257" y="1026502"/>
                </a:lnTo>
                <a:lnTo>
                  <a:pt x="559972" y="1024405"/>
                </a:lnTo>
                <a:lnTo>
                  <a:pt x="605512" y="1018234"/>
                </a:lnTo>
                <a:lnTo>
                  <a:pt x="649696" y="1008169"/>
                </a:lnTo>
                <a:lnTo>
                  <a:pt x="692343" y="994393"/>
                </a:lnTo>
                <a:lnTo>
                  <a:pt x="733271" y="977087"/>
                </a:lnTo>
                <a:lnTo>
                  <a:pt x="772299" y="956431"/>
                </a:lnTo>
                <a:lnTo>
                  <a:pt x="809247" y="932607"/>
                </a:lnTo>
                <a:lnTo>
                  <a:pt x="843932" y="905796"/>
                </a:lnTo>
                <a:lnTo>
                  <a:pt x="876174" y="876179"/>
                </a:lnTo>
                <a:lnTo>
                  <a:pt x="905792" y="843937"/>
                </a:lnTo>
                <a:lnTo>
                  <a:pt x="932603" y="809252"/>
                </a:lnTo>
                <a:lnTo>
                  <a:pt x="956428" y="772305"/>
                </a:lnTo>
                <a:lnTo>
                  <a:pt x="977085" y="733276"/>
                </a:lnTo>
                <a:lnTo>
                  <a:pt x="994392" y="692348"/>
                </a:lnTo>
                <a:lnTo>
                  <a:pt x="1008168" y="649700"/>
                </a:lnTo>
                <a:lnTo>
                  <a:pt x="1018233" y="605515"/>
                </a:lnTo>
                <a:lnTo>
                  <a:pt x="1024405" y="559974"/>
                </a:lnTo>
                <a:lnTo>
                  <a:pt x="1026502" y="513257"/>
                </a:lnTo>
                <a:lnTo>
                  <a:pt x="1024405" y="466540"/>
                </a:lnTo>
                <a:lnTo>
                  <a:pt x="1018233" y="420999"/>
                </a:lnTo>
                <a:lnTo>
                  <a:pt x="1008168" y="376813"/>
                </a:lnTo>
                <a:lnTo>
                  <a:pt x="994392" y="334165"/>
                </a:lnTo>
                <a:lnTo>
                  <a:pt x="977085" y="293236"/>
                </a:lnTo>
                <a:lnTo>
                  <a:pt x="956428" y="254206"/>
                </a:lnTo>
                <a:lnTo>
                  <a:pt x="932603" y="217258"/>
                </a:lnTo>
                <a:lnTo>
                  <a:pt x="905792" y="182572"/>
                </a:lnTo>
                <a:lnTo>
                  <a:pt x="876174" y="150329"/>
                </a:lnTo>
                <a:lnTo>
                  <a:pt x="843932" y="120711"/>
                </a:lnTo>
                <a:lnTo>
                  <a:pt x="809247" y="93899"/>
                </a:lnTo>
                <a:lnTo>
                  <a:pt x="772299" y="70074"/>
                </a:lnTo>
                <a:lnTo>
                  <a:pt x="733271" y="49418"/>
                </a:lnTo>
                <a:lnTo>
                  <a:pt x="692343" y="32110"/>
                </a:lnTo>
                <a:lnTo>
                  <a:pt x="649696" y="18334"/>
                </a:lnTo>
                <a:lnTo>
                  <a:pt x="605512" y="8269"/>
                </a:lnTo>
                <a:lnTo>
                  <a:pt x="559972" y="2097"/>
                </a:lnTo>
                <a:lnTo>
                  <a:pt x="513257" y="0"/>
                </a:lnTo>
                <a:close/>
              </a:path>
            </a:pathLst>
          </a:custGeom>
          <a:solidFill>
            <a:srgbClr val="51C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38516" y="2731047"/>
            <a:ext cx="1026160" cy="1026160"/>
          </a:xfrm>
          <a:custGeom>
            <a:avLst/>
            <a:gdLst/>
            <a:ahLst/>
            <a:cxnLst/>
            <a:rect l="l" t="t" r="r" b="b"/>
            <a:pathLst>
              <a:path w="1026160" h="1026160">
                <a:moveTo>
                  <a:pt x="0" y="512989"/>
                </a:moveTo>
                <a:lnTo>
                  <a:pt x="2096" y="466297"/>
                </a:lnTo>
                <a:lnTo>
                  <a:pt x="8264" y="420779"/>
                </a:lnTo>
                <a:lnTo>
                  <a:pt x="18324" y="376616"/>
                </a:lnTo>
                <a:lnTo>
                  <a:pt x="32093" y="333991"/>
                </a:lnTo>
                <a:lnTo>
                  <a:pt x="49392" y="293083"/>
                </a:lnTo>
                <a:lnTo>
                  <a:pt x="70038" y="254073"/>
                </a:lnTo>
                <a:lnTo>
                  <a:pt x="93850" y="217144"/>
                </a:lnTo>
                <a:lnTo>
                  <a:pt x="120648" y="182476"/>
                </a:lnTo>
                <a:lnTo>
                  <a:pt x="150251" y="150251"/>
                </a:lnTo>
                <a:lnTo>
                  <a:pt x="182476" y="120648"/>
                </a:lnTo>
                <a:lnTo>
                  <a:pt x="217144" y="93850"/>
                </a:lnTo>
                <a:lnTo>
                  <a:pt x="254073" y="70038"/>
                </a:lnTo>
                <a:lnTo>
                  <a:pt x="293083" y="49392"/>
                </a:lnTo>
                <a:lnTo>
                  <a:pt x="333991" y="32093"/>
                </a:lnTo>
                <a:lnTo>
                  <a:pt x="376616" y="18324"/>
                </a:lnTo>
                <a:lnTo>
                  <a:pt x="420779" y="8264"/>
                </a:lnTo>
                <a:lnTo>
                  <a:pt x="466297" y="2096"/>
                </a:lnTo>
                <a:lnTo>
                  <a:pt x="512989" y="0"/>
                </a:lnTo>
                <a:lnTo>
                  <a:pt x="559682" y="2096"/>
                </a:lnTo>
                <a:lnTo>
                  <a:pt x="605200" y="8264"/>
                </a:lnTo>
                <a:lnTo>
                  <a:pt x="649362" y="18324"/>
                </a:lnTo>
                <a:lnTo>
                  <a:pt x="691988" y="32093"/>
                </a:lnTo>
                <a:lnTo>
                  <a:pt x="732896" y="49392"/>
                </a:lnTo>
                <a:lnTo>
                  <a:pt x="771905" y="70038"/>
                </a:lnTo>
                <a:lnTo>
                  <a:pt x="808834" y="93850"/>
                </a:lnTo>
                <a:lnTo>
                  <a:pt x="843502" y="120648"/>
                </a:lnTo>
                <a:lnTo>
                  <a:pt x="875728" y="150251"/>
                </a:lnTo>
                <a:lnTo>
                  <a:pt x="905330" y="182476"/>
                </a:lnTo>
                <a:lnTo>
                  <a:pt x="932128" y="217144"/>
                </a:lnTo>
                <a:lnTo>
                  <a:pt x="955941" y="254073"/>
                </a:lnTo>
                <a:lnTo>
                  <a:pt x="976587" y="293083"/>
                </a:lnTo>
                <a:lnTo>
                  <a:pt x="993885" y="333991"/>
                </a:lnTo>
                <a:lnTo>
                  <a:pt x="1007655" y="376616"/>
                </a:lnTo>
                <a:lnTo>
                  <a:pt x="1017714" y="420779"/>
                </a:lnTo>
                <a:lnTo>
                  <a:pt x="1023883" y="466297"/>
                </a:lnTo>
                <a:lnTo>
                  <a:pt x="1025979" y="512989"/>
                </a:lnTo>
                <a:lnTo>
                  <a:pt x="1023883" y="559682"/>
                </a:lnTo>
                <a:lnTo>
                  <a:pt x="1017714" y="605200"/>
                </a:lnTo>
                <a:lnTo>
                  <a:pt x="1007655" y="649362"/>
                </a:lnTo>
                <a:lnTo>
                  <a:pt x="993885" y="691988"/>
                </a:lnTo>
                <a:lnTo>
                  <a:pt x="976587" y="732896"/>
                </a:lnTo>
                <a:lnTo>
                  <a:pt x="955941" y="771905"/>
                </a:lnTo>
                <a:lnTo>
                  <a:pt x="932128" y="808834"/>
                </a:lnTo>
                <a:lnTo>
                  <a:pt x="905330" y="843502"/>
                </a:lnTo>
                <a:lnTo>
                  <a:pt x="875728" y="875728"/>
                </a:lnTo>
                <a:lnTo>
                  <a:pt x="843502" y="905330"/>
                </a:lnTo>
                <a:lnTo>
                  <a:pt x="808834" y="932128"/>
                </a:lnTo>
                <a:lnTo>
                  <a:pt x="771905" y="955941"/>
                </a:lnTo>
                <a:lnTo>
                  <a:pt x="732896" y="976587"/>
                </a:lnTo>
                <a:lnTo>
                  <a:pt x="691988" y="993885"/>
                </a:lnTo>
                <a:lnTo>
                  <a:pt x="649362" y="1007655"/>
                </a:lnTo>
                <a:lnTo>
                  <a:pt x="605200" y="1017714"/>
                </a:lnTo>
                <a:lnTo>
                  <a:pt x="559682" y="1023883"/>
                </a:lnTo>
                <a:lnTo>
                  <a:pt x="512989" y="1025979"/>
                </a:lnTo>
                <a:lnTo>
                  <a:pt x="466297" y="1023883"/>
                </a:lnTo>
                <a:lnTo>
                  <a:pt x="420779" y="1017714"/>
                </a:lnTo>
                <a:lnTo>
                  <a:pt x="376616" y="1007655"/>
                </a:lnTo>
                <a:lnTo>
                  <a:pt x="333991" y="993885"/>
                </a:lnTo>
                <a:lnTo>
                  <a:pt x="293083" y="976587"/>
                </a:lnTo>
                <a:lnTo>
                  <a:pt x="254073" y="955941"/>
                </a:lnTo>
                <a:lnTo>
                  <a:pt x="217144" y="932128"/>
                </a:lnTo>
                <a:lnTo>
                  <a:pt x="182476" y="905330"/>
                </a:lnTo>
                <a:lnTo>
                  <a:pt x="150251" y="875728"/>
                </a:lnTo>
                <a:lnTo>
                  <a:pt x="120648" y="843502"/>
                </a:lnTo>
                <a:lnTo>
                  <a:pt x="93850" y="808834"/>
                </a:lnTo>
                <a:lnTo>
                  <a:pt x="70038" y="771905"/>
                </a:lnTo>
                <a:lnTo>
                  <a:pt x="49392" y="732896"/>
                </a:lnTo>
                <a:lnTo>
                  <a:pt x="32093" y="691988"/>
                </a:lnTo>
                <a:lnTo>
                  <a:pt x="18324" y="649362"/>
                </a:lnTo>
                <a:lnTo>
                  <a:pt x="8264" y="605200"/>
                </a:lnTo>
                <a:lnTo>
                  <a:pt x="2096" y="559682"/>
                </a:lnTo>
                <a:lnTo>
                  <a:pt x="0" y="512989"/>
                </a:lnTo>
                <a:close/>
              </a:path>
            </a:pathLst>
          </a:custGeom>
          <a:ln w="12693">
            <a:solidFill>
              <a:srgbClr val="51C2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523394" y="2794508"/>
            <a:ext cx="2455545" cy="2277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785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4800">
              <a:latin typeface="Calibri"/>
              <a:cs typeface="Calibri"/>
            </a:endParaRPr>
          </a:p>
          <a:p>
            <a:pPr marL="196850" marR="412115">
              <a:lnSpc>
                <a:spcPct val="90900"/>
              </a:lnSpc>
              <a:spcBef>
                <a:spcPts val="3679"/>
              </a:spcBef>
            </a:pPr>
            <a:r>
              <a:rPr sz="1900" spc="-15" dirty="0">
                <a:latin typeface="Calibri"/>
                <a:cs typeface="Calibri"/>
              </a:rPr>
              <a:t>Engage </a:t>
            </a:r>
            <a:r>
              <a:rPr sz="1900" spc="-10" dirty="0">
                <a:latin typeface="Calibri"/>
                <a:cs typeface="Calibri"/>
              </a:rPr>
              <a:t>parents </a:t>
            </a:r>
            <a:r>
              <a:rPr sz="1900" spc="-5" dirty="0">
                <a:latin typeface="Calibri"/>
                <a:cs typeface="Calibri"/>
              </a:rPr>
              <a:t>in  </a:t>
            </a:r>
            <a:r>
              <a:rPr sz="1900" spc="-10" dirty="0">
                <a:latin typeface="Calibri"/>
                <a:cs typeface="Calibri"/>
              </a:rPr>
              <a:t>understanding</a:t>
            </a:r>
            <a:r>
              <a:rPr sz="1900" spc="-75" dirty="0">
                <a:latin typeface="Calibri"/>
                <a:cs typeface="Calibri"/>
              </a:rPr>
              <a:t> </a:t>
            </a:r>
            <a:r>
              <a:rPr sz="1900" dirty="0">
                <a:latin typeface="Calibri"/>
                <a:cs typeface="Calibri"/>
              </a:rPr>
              <a:t>and  </a:t>
            </a:r>
            <a:r>
              <a:rPr sz="1900" spc="-5" dirty="0">
                <a:latin typeface="Calibri"/>
                <a:cs typeface="Calibri"/>
              </a:rPr>
              <a:t>responding </a:t>
            </a:r>
            <a:r>
              <a:rPr sz="1900" dirty="0">
                <a:latin typeface="Calibri"/>
                <a:cs typeface="Calibri"/>
              </a:rPr>
              <a:t>in  </a:t>
            </a:r>
            <a:r>
              <a:rPr sz="1900" spc="-5" dirty="0">
                <a:latin typeface="Calibri"/>
                <a:cs typeface="Calibri"/>
              </a:rPr>
              <a:t>functional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25" dirty="0">
                <a:latin typeface="Calibri"/>
                <a:cs typeface="Calibri"/>
              </a:rPr>
              <a:t>ways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29736" y="5810516"/>
            <a:ext cx="2444115" cy="0"/>
          </a:xfrm>
          <a:custGeom>
            <a:avLst/>
            <a:gdLst/>
            <a:ahLst/>
            <a:cxnLst/>
            <a:rect l="l" t="t" r="r" b="b"/>
            <a:pathLst>
              <a:path w="2444115">
                <a:moveTo>
                  <a:pt x="0" y="0"/>
                </a:moveTo>
                <a:lnTo>
                  <a:pt x="2444051" y="0"/>
                </a:lnTo>
              </a:path>
            </a:pathLst>
          </a:custGeom>
          <a:ln w="3175">
            <a:solidFill>
              <a:srgbClr val="44C4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23394" y="5804138"/>
            <a:ext cx="2455545" cy="13335"/>
          </a:xfrm>
          <a:custGeom>
            <a:avLst/>
            <a:gdLst/>
            <a:ahLst/>
            <a:cxnLst/>
            <a:rect l="l" t="t" r="r" b="b"/>
            <a:pathLst>
              <a:path w="2455545" h="13335">
                <a:moveTo>
                  <a:pt x="0" y="12765"/>
                </a:moveTo>
                <a:lnTo>
                  <a:pt x="2455502" y="12765"/>
                </a:lnTo>
                <a:lnTo>
                  <a:pt x="2455502" y="0"/>
                </a:lnTo>
                <a:lnTo>
                  <a:pt x="0" y="0"/>
                </a:lnTo>
                <a:lnTo>
                  <a:pt x="0" y="12765"/>
                </a:lnTo>
                <a:close/>
              </a:path>
            </a:pathLst>
          </a:custGeom>
          <a:solidFill>
            <a:srgbClr val="44C4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18199" y="2388882"/>
            <a:ext cx="2444115" cy="3422015"/>
          </a:xfrm>
          <a:custGeom>
            <a:avLst/>
            <a:gdLst/>
            <a:ahLst/>
            <a:cxnLst/>
            <a:rect l="l" t="t" r="r" b="b"/>
            <a:pathLst>
              <a:path w="2444115" h="3422015">
                <a:moveTo>
                  <a:pt x="0" y="3421672"/>
                </a:moveTo>
                <a:lnTo>
                  <a:pt x="2444051" y="3421672"/>
                </a:lnTo>
                <a:lnTo>
                  <a:pt x="2444051" y="0"/>
                </a:lnTo>
                <a:lnTo>
                  <a:pt x="0" y="0"/>
                </a:lnTo>
                <a:lnTo>
                  <a:pt x="0" y="3421672"/>
                </a:lnTo>
                <a:close/>
              </a:path>
            </a:pathLst>
          </a:custGeom>
          <a:solidFill>
            <a:srgbClr val="CFEBE5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18201" y="2388880"/>
            <a:ext cx="2442845" cy="3420110"/>
          </a:xfrm>
          <a:custGeom>
            <a:avLst/>
            <a:gdLst/>
            <a:ahLst/>
            <a:cxnLst/>
            <a:rect l="l" t="t" r="r" b="b"/>
            <a:pathLst>
              <a:path w="2442845" h="3420110">
                <a:moveTo>
                  <a:pt x="0" y="0"/>
                </a:moveTo>
                <a:lnTo>
                  <a:pt x="2442808" y="0"/>
                </a:lnTo>
                <a:lnTo>
                  <a:pt x="2442808" y="3419932"/>
                </a:lnTo>
                <a:lnTo>
                  <a:pt x="0" y="3419932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CFEBE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26977" y="2731041"/>
            <a:ext cx="1026794" cy="1026794"/>
          </a:xfrm>
          <a:custGeom>
            <a:avLst/>
            <a:gdLst/>
            <a:ahLst/>
            <a:cxnLst/>
            <a:rect l="l" t="t" r="r" b="b"/>
            <a:pathLst>
              <a:path w="1026795" h="1026795">
                <a:moveTo>
                  <a:pt x="513257" y="0"/>
                </a:moveTo>
                <a:lnTo>
                  <a:pt x="466540" y="2097"/>
                </a:lnTo>
                <a:lnTo>
                  <a:pt x="420999" y="8269"/>
                </a:lnTo>
                <a:lnTo>
                  <a:pt x="376813" y="18334"/>
                </a:lnTo>
                <a:lnTo>
                  <a:pt x="334165" y="32110"/>
                </a:lnTo>
                <a:lnTo>
                  <a:pt x="293236" y="49418"/>
                </a:lnTo>
                <a:lnTo>
                  <a:pt x="254206" y="70074"/>
                </a:lnTo>
                <a:lnTo>
                  <a:pt x="217258" y="93899"/>
                </a:lnTo>
                <a:lnTo>
                  <a:pt x="182572" y="120711"/>
                </a:lnTo>
                <a:lnTo>
                  <a:pt x="150329" y="150329"/>
                </a:lnTo>
                <a:lnTo>
                  <a:pt x="120711" y="182572"/>
                </a:lnTo>
                <a:lnTo>
                  <a:pt x="93899" y="217258"/>
                </a:lnTo>
                <a:lnTo>
                  <a:pt x="70074" y="254206"/>
                </a:lnTo>
                <a:lnTo>
                  <a:pt x="49418" y="293236"/>
                </a:lnTo>
                <a:lnTo>
                  <a:pt x="32110" y="334165"/>
                </a:lnTo>
                <a:lnTo>
                  <a:pt x="18334" y="376813"/>
                </a:lnTo>
                <a:lnTo>
                  <a:pt x="8269" y="420999"/>
                </a:lnTo>
                <a:lnTo>
                  <a:pt x="2097" y="466540"/>
                </a:lnTo>
                <a:lnTo>
                  <a:pt x="0" y="513257"/>
                </a:lnTo>
                <a:lnTo>
                  <a:pt x="2097" y="559974"/>
                </a:lnTo>
                <a:lnTo>
                  <a:pt x="8269" y="605515"/>
                </a:lnTo>
                <a:lnTo>
                  <a:pt x="18334" y="649700"/>
                </a:lnTo>
                <a:lnTo>
                  <a:pt x="32110" y="692348"/>
                </a:lnTo>
                <a:lnTo>
                  <a:pt x="49418" y="733276"/>
                </a:lnTo>
                <a:lnTo>
                  <a:pt x="70074" y="772305"/>
                </a:lnTo>
                <a:lnTo>
                  <a:pt x="93899" y="809252"/>
                </a:lnTo>
                <a:lnTo>
                  <a:pt x="120711" y="843937"/>
                </a:lnTo>
                <a:lnTo>
                  <a:pt x="150329" y="876179"/>
                </a:lnTo>
                <a:lnTo>
                  <a:pt x="182572" y="905796"/>
                </a:lnTo>
                <a:lnTo>
                  <a:pt x="217258" y="932607"/>
                </a:lnTo>
                <a:lnTo>
                  <a:pt x="254206" y="956431"/>
                </a:lnTo>
                <a:lnTo>
                  <a:pt x="293236" y="977087"/>
                </a:lnTo>
                <a:lnTo>
                  <a:pt x="334165" y="994393"/>
                </a:lnTo>
                <a:lnTo>
                  <a:pt x="376813" y="1008169"/>
                </a:lnTo>
                <a:lnTo>
                  <a:pt x="420999" y="1018234"/>
                </a:lnTo>
                <a:lnTo>
                  <a:pt x="466540" y="1024405"/>
                </a:lnTo>
                <a:lnTo>
                  <a:pt x="513257" y="1026502"/>
                </a:lnTo>
                <a:lnTo>
                  <a:pt x="559972" y="1024405"/>
                </a:lnTo>
                <a:lnTo>
                  <a:pt x="605512" y="1018234"/>
                </a:lnTo>
                <a:lnTo>
                  <a:pt x="649696" y="1008169"/>
                </a:lnTo>
                <a:lnTo>
                  <a:pt x="692343" y="994393"/>
                </a:lnTo>
                <a:lnTo>
                  <a:pt x="733271" y="977087"/>
                </a:lnTo>
                <a:lnTo>
                  <a:pt x="772299" y="956431"/>
                </a:lnTo>
                <a:lnTo>
                  <a:pt x="809247" y="932607"/>
                </a:lnTo>
                <a:lnTo>
                  <a:pt x="843932" y="905796"/>
                </a:lnTo>
                <a:lnTo>
                  <a:pt x="876174" y="876179"/>
                </a:lnTo>
                <a:lnTo>
                  <a:pt x="905792" y="843937"/>
                </a:lnTo>
                <a:lnTo>
                  <a:pt x="932603" y="809252"/>
                </a:lnTo>
                <a:lnTo>
                  <a:pt x="956428" y="772305"/>
                </a:lnTo>
                <a:lnTo>
                  <a:pt x="977085" y="733276"/>
                </a:lnTo>
                <a:lnTo>
                  <a:pt x="994392" y="692348"/>
                </a:lnTo>
                <a:lnTo>
                  <a:pt x="1008168" y="649700"/>
                </a:lnTo>
                <a:lnTo>
                  <a:pt x="1018233" y="605515"/>
                </a:lnTo>
                <a:lnTo>
                  <a:pt x="1024405" y="559974"/>
                </a:lnTo>
                <a:lnTo>
                  <a:pt x="1026502" y="513257"/>
                </a:lnTo>
                <a:lnTo>
                  <a:pt x="1024405" y="466540"/>
                </a:lnTo>
                <a:lnTo>
                  <a:pt x="1018233" y="420999"/>
                </a:lnTo>
                <a:lnTo>
                  <a:pt x="1008168" y="376813"/>
                </a:lnTo>
                <a:lnTo>
                  <a:pt x="994392" y="334165"/>
                </a:lnTo>
                <a:lnTo>
                  <a:pt x="977085" y="293236"/>
                </a:lnTo>
                <a:lnTo>
                  <a:pt x="956428" y="254206"/>
                </a:lnTo>
                <a:lnTo>
                  <a:pt x="932603" y="217258"/>
                </a:lnTo>
                <a:lnTo>
                  <a:pt x="905792" y="182572"/>
                </a:lnTo>
                <a:lnTo>
                  <a:pt x="876174" y="150329"/>
                </a:lnTo>
                <a:lnTo>
                  <a:pt x="843932" y="120711"/>
                </a:lnTo>
                <a:lnTo>
                  <a:pt x="809247" y="93899"/>
                </a:lnTo>
                <a:lnTo>
                  <a:pt x="772299" y="70074"/>
                </a:lnTo>
                <a:lnTo>
                  <a:pt x="733271" y="49418"/>
                </a:lnTo>
                <a:lnTo>
                  <a:pt x="692343" y="32110"/>
                </a:lnTo>
                <a:lnTo>
                  <a:pt x="649696" y="18334"/>
                </a:lnTo>
                <a:lnTo>
                  <a:pt x="605512" y="8269"/>
                </a:lnTo>
                <a:lnTo>
                  <a:pt x="559972" y="2097"/>
                </a:lnTo>
                <a:lnTo>
                  <a:pt x="513257" y="0"/>
                </a:lnTo>
                <a:close/>
              </a:path>
            </a:pathLst>
          </a:custGeom>
          <a:solidFill>
            <a:srgbClr val="42C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26977" y="2731047"/>
            <a:ext cx="1026160" cy="1026160"/>
          </a:xfrm>
          <a:custGeom>
            <a:avLst/>
            <a:gdLst/>
            <a:ahLst/>
            <a:cxnLst/>
            <a:rect l="l" t="t" r="r" b="b"/>
            <a:pathLst>
              <a:path w="1026159" h="1026160">
                <a:moveTo>
                  <a:pt x="0" y="512989"/>
                </a:moveTo>
                <a:lnTo>
                  <a:pt x="2096" y="466297"/>
                </a:lnTo>
                <a:lnTo>
                  <a:pt x="8264" y="420779"/>
                </a:lnTo>
                <a:lnTo>
                  <a:pt x="18324" y="376616"/>
                </a:lnTo>
                <a:lnTo>
                  <a:pt x="32093" y="333991"/>
                </a:lnTo>
                <a:lnTo>
                  <a:pt x="49392" y="293083"/>
                </a:lnTo>
                <a:lnTo>
                  <a:pt x="70038" y="254073"/>
                </a:lnTo>
                <a:lnTo>
                  <a:pt x="93850" y="217144"/>
                </a:lnTo>
                <a:lnTo>
                  <a:pt x="120648" y="182476"/>
                </a:lnTo>
                <a:lnTo>
                  <a:pt x="150251" y="150251"/>
                </a:lnTo>
                <a:lnTo>
                  <a:pt x="182476" y="120648"/>
                </a:lnTo>
                <a:lnTo>
                  <a:pt x="217144" y="93850"/>
                </a:lnTo>
                <a:lnTo>
                  <a:pt x="254073" y="70038"/>
                </a:lnTo>
                <a:lnTo>
                  <a:pt x="293083" y="49392"/>
                </a:lnTo>
                <a:lnTo>
                  <a:pt x="333991" y="32093"/>
                </a:lnTo>
                <a:lnTo>
                  <a:pt x="376616" y="18324"/>
                </a:lnTo>
                <a:lnTo>
                  <a:pt x="420779" y="8264"/>
                </a:lnTo>
                <a:lnTo>
                  <a:pt x="466297" y="2096"/>
                </a:lnTo>
                <a:lnTo>
                  <a:pt x="512989" y="0"/>
                </a:lnTo>
                <a:lnTo>
                  <a:pt x="559682" y="2096"/>
                </a:lnTo>
                <a:lnTo>
                  <a:pt x="605200" y="8264"/>
                </a:lnTo>
                <a:lnTo>
                  <a:pt x="649362" y="18324"/>
                </a:lnTo>
                <a:lnTo>
                  <a:pt x="691988" y="32093"/>
                </a:lnTo>
                <a:lnTo>
                  <a:pt x="732896" y="49392"/>
                </a:lnTo>
                <a:lnTo>
                  <a:pt x="771905" y="70038"/>
                </a:lnTo>
                <a:lnTo>
                  <a:pt x="808834" y="93850"/>
                </a:lnTo>
                <a:lnTo>
                  <a:pt x="843502" y="120648"/>
                </a:lnTo>
                <a:lnTo>
                  <a:pt x="875728" y="150251"/>
                </a:lnTo>
                <a:lnTo>
                  <a:pt x="905330" y="182476"/>
                </a:lnTo>
                <a:lnTo>
                  <a:pt x="932128" y="217144"/>
                </a:lnTo>
                <a:lnTo>
                  <a:pt x="955941" y="254073"/>
                </a:lnTo>
                <a:lnTo>
                  <a:pt x="976587" y="293083"/>
                </a:lnTo>
                <a:lnTo>
                  <a:pt x="993885" y="333991"/>
                </a:lnTo>
                <a:lnTo>
                  <a:pt x="1007655" y="376616"/>
                </a:lnTo>
                <a:lnTo>
                  <a:pt x="1017714" y="420779"/>
                </a:lnTo>
                <a:lnTo>
                  <a:pt x="1023883" y="466297"/>
                </a:lnTo>
                <a:lnTo>
                  <a:pt x="1025979" y="512989"/>
                </a:lnTo>
                <a:lnTo>
                  <a:pt x="1023883" y="559682"/>
                </a:lnTo>
                <a:lnTo>
                  <a:pt x="1017714" y="605200"/>
                </a:lnTo>
                <a:lnTo>
                  <a:pt x="1007655" y="649362"/>
                </a:lnTo>
                <a:lnTo>
                  <a:pt x="993885" y="691988"/>
                </a:lnTo>
                <a:lnTo>
                  <a:pt x="976587" y="732896"/>
                </a:lnTo>
                <a:lnTo>
                  <a:pt x="955941" y="771905"/>
                </a:lnTo>
                <a:lnTo>
                  <a:pt x="932128" y="808834"/>
                </a:lnTo>
                <a:lnTo>
                  <a:pt x="905330" y="843502"/>
                </a:lnTo>
                <a:lnTo>
                  <a:pt x="875728" y="875728"/>
                </a:lnTo>
                <a:lnTo>
                  <a:pt x="843502" y="905330"/>
                </a:lnTo>
                <a:lnTo>
                  <a:pt x="808834" y="932128"/>
                </a:lnTo>
                <a:lnTo>
                  <a:pt x="771905" y="955941"/>
                </a:lnTo>
                <a:lnTo>
                  <a:pt x="732896" y="976587"/>
                </a:lnTo>
                <a:lnTo>
                  <a:pt x="691988" y="993885"/>
                </a:lnTo>
                <a:lnTo>
                  <a:pt x="649362" y="1007655"/>
                </a:lnTo>
                <a:lnTo>
                  <a:pt x="605200" y="1017714"/>
                </a:lnTo>
                <a:lnTo>
                  <a:pt x="559682" y="1023883"/>
                </a:lnTo>
                <a:lnTo>
                  <a:pt x="512989" y="1025979"/>
                </a:lnTo>
                <a:lnTo>
                  <a:pt x="466297" y="1023883"/>
                </a:lnTo>
                <a:lnTo>
                  <a:pt x="420779" y="1017714"/>
                </a:lnTo>
                <a:lnTo>
                  <a:pt x="376616" y="1007655"/>
                </a:lnTo>
                <a:lnTo>
                  <a:pt x="333991" y="993885"/>
                </a:lnTo>
                <a:lnTo>
                  <a:pt x="293083" y="976587"/>
                </a:lnTo>
                <a:lnTo>
                  <a:pt x="254073" y="955941"/>
                </a:lnTo>
                <a:lnTo>
                  <a:pt x="217144" y="932128"/>
                </a:lnTo>
                <a:lnTo>
                  <a:pt x="182476" y="905330"/>
                </a:lnTo>
                <a:lnTo>
                  <a:pt x="150251" y="875728"/>
                </a:lnTo>
                <a:lnTo>
                  <a:pt x="120648" y="843502"/>
                </a:lnTo>
                <a:lnTo>
                  <a:pt x="93850" y="808834"/>
                </a:lnTo>
                <a:lnTo>
                  <a:pt x="70038" y="771905"/>
                </a:lnTo>
                <a:lnTo>
                  <a:pt x="49392" y="732896"/>
                </a:lnTo>
                <a:lnTo>
                  <a:pt x="32093" y="691988"/>
                </a:lnTo>
                <a:lnTo>
                  <a:pt x="18324" y="649362"/>
                </a:lnTo>
                <a:lnTo>
                  <a:pt x="8264" y="605200"/>
                </a:lnTo>
                <a:lnTo>
                  <a:pt x="2096" y="559682"/>
                </a:lnTo>
                <a:lnTo>
                  <a:pt x="0" y="512989"/>
                </a:lnTo>
                <a:close/>
              </a:path>
            </a:pathLst>
          </a:custGeom>
          <a:ln w="12693">
            <a:solidFill>
              <a:srgbClr val="42C6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211855" y="2794508"/>
            <a:ext cx="2455545" cy="2543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785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4800">
              <a:latin typeface="Calibri"/>
              <a:cs typeface="Calibri"/>
            </a:endParaRPr>
          </a:p>
          <a:p>
            <a:pPr marL="196850" marR="200660">
              <a:lnSpc>
                <a:spcPct val="91100"/>
              </a:lnSpc>
              <a:spcBef>
                <a:spcPts val="3675"/>
              </a:spcBef>
            </a:pPr>
            <a:r>
              <a:rPr sz="1900" spc="-15" dirty="0">
                <a:latin typeface="Calibri"/>
                <a:cs typeface="Calibri"/>
              </a:rPr>
              <a:t>Create</a:t>
            </a:r>
            <a:r>
              <a:rPr sz="1900" spc="-70" dirty="0">
                <a:latin typeface="Calibri"/>
                <a:cs typeface="Calibri"/>
              </a:rPr>
              <a:t> </a:t>
            </a:r>
            <a:r>
              <a:rPr sz="1900" spc="-10" dirty="0">
                <a:latin typeface="Calibri"/>
                <a:cs typeface="Calibri"/>
              </a:rPr>
              <a:t>environments  </a:t>
            </a:r>
            <a:r>
              <a:rPr sz="1900" spc="-5" dirty="0">
                <a:latin typeface="Calibri"/>
                <a:cs typeface="Calibri"/>
              </a:rPr>
              <a:t>that </a:t>
            </a:r>
            <a:r>
              <a:rPr sz="1900" spc="-15" dirty="0">
                <a:latin typeface="Calibri"/>
                <a:cs typeface="Calibri"/>
              </a:rPr>
              <a:t>encourage  </a:t>
            </a:r>
            <a:r>
              <a:rPr sz="1900" spc="-5" dirty="0">
                <a:latin typeface="Calibri"/>
                <a:cs typeface="Calibri"/>
              </a:rPr>
              <a:t>candid </a:t>
            </a:r>
            <a:r>
              <a:rPr sz="1900" spc="-15" dirty="0">
                <a:latin typeface="Calibri"/>
                <a:cs typeface="Calibri"/>
              </a:rPr>
              <a:t>conversation  </a:t>
            </a:r>
            <a:r>
              <a:rPr sz="1900" dirty="0">
                <a:latin typeface="Calibri"/>
                <a:cs typeface="Calibri"/>
              </a:rPr>
              <a:t>among adults and  </a:t>
            </a:r>
            <a:r>
              <a:rPr sz="1900" spc="-10" dirty="0">
                <a:latin typeface="Calibri"/>
                <a:cs typeface="Calibri"/>
              </a:rPr>
              <a:t>youth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18199" y="5810516"/>
            <a:ext cx="2444115" cy="0"/>
          </a:xfrm>
          <a:custGeom>
            <a:avLst/>
            <a:gdLst/>
            <a:ahLst/>
            <a:cxnLst/>
            <a:rect l="l" t="t" r="r" b="b"/>
            <a:pathLst>
              <a:path w="2444115">
                <a:moveTo>
                  <a:pt x="0" y="0"/>
                </a:moveTo>
                <a:lnTo>
                  <a:pt x="2444051" y="0"/>
                </a:lnTo>
              </a:path>
            </a:pathLst>
          </a:custGeom>
          <a:ln w="3175">
            <a:solidFill>
              <a:srgbClr val="40C8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11855" y="5804138"/>
            <a:ext cx="2455545" cy="13335"/>
          </a:xfrm>
          <a:custGeom>
            <a:avLst/>
            <a:gdLst/>
            <a:ahLst/>
            <a:cxnLst/>
            <a:rect l="l" t="t" r="r" b="b"/>
            <a:pathLst>
              <a:path w="2455545" h="13335">
                <a:moveTo>
                  <a:pt x="0" y="12765"/>
                </a:moveTo>
                <a:lnTo>
                  <a:pt x="2455502" y="12765"/>
                </a:lnTo>
                <a:lnTo>
                  <a:pt x="2455502" y="0"/>
                </a:lnTo>
                <a:lnTo>
                  <a:pt x="0" y="0"/>
                </a:lnTo>
                <a:lnTo>
                  <a:pt x="0" y="12765"/>
                </a:lnTo>
                <a:close/>
              </a:path>
            </a:pathLst>
          </a:custGeom>
          <a:solidFill>
            <a:srgbClr val="40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06662" y="2388882"/>
            <a:ext cx="2444115" cy="3422015"/>
          </a:xfrm>
          <a:custGeom>
            <a:avLst/>
            <a:gdLst/>
            <a:ahLst/>
            <a:cxnLst/>
            <a:rect l="l" t="t" r="r" b="b"/>
            <a:pathLst>
              <a:path w="2444115" h="3422015">
                <a:moveTo>
                  <a:pt x="0" y="3421672"/>
                </a:moveTo>
                <a:lnTo>
                  <a:pt x="2444051" y="3421672"/>
                </a:lnTo>
                <a:lnTo>
                  <a:pt x="2444051" y="0"/>
                </a:lnTo>
                <a:lnTo>
                  <a:pt x="0" y="0"/>
                </a:lnTo>
                <a:lnTo>
                  <a:pt x="0" y="3421672"/>
                </a:lnTo>
                <a:close/>
              </a:path>
            </a:pathLst>
          </a:custGeom>
          <a:solidFill>
            <a:srgbClr val="CEDEEC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06662" y="2388880"/>
            <a:ext cx="2442845" cy="3420110"/>
          </a:xfrm>
          <a:custGeom>
            <a:avLst/>
            <a:gdLst/>
            <a:ahLst/>
            <a:cxnLst/>
            <a:rect l="l" t="t" r="r" b="b"/>
            <a:pathLst>
              <a:path w="2442845" h="3420110">
                <a:moveTo>
                  <a:pt x="0" y="0"/>
                </a:moveTo>
                <a:lnTo>
                  <a:pt x="2442808" y="0"/>
                </a:lnTo>
                <a:lnTo>
                  <a:pt x="2442808" y="3419932"/>
                </a:lnTo>
                <a:lnTo>
                  <a:pt x="0" y="3419932"/>
                </a:lnTo>
                <a:lnTo>
                  <a:pt x="0" y="0"/>
                </a:lnTo>
                <a:close/>
              </a:path>
            </a:pathLst>
          </a:custGeom>
          <a:ln w="12693">
            <a:solidFill>
              <a:srgbClr val="CEDEE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615439" y="2731041"/>
            <a:ext cx="1026794" cy="1026794"/>
          </a:xfrm>
          <a:custGeom>
            <a:avLst/>
            <a:gdLst/>
            <a:ahLst/>
            <a:cxnLst/>
            <a:rect l="l" t="t" r="r" b="b"/>
            <a:pathLst>
              <a:path w="1026795" h="1026795">
                <a:moveTo>
                  <a:pt x="513257" y="0"/>
                </a:moveTo>
                <a:lnTo>
                  <a:pt x="466540" y="2097"/>
                </a:lnTo>
                <a:lnTo>
                  <a:pt x="420999" y="8269"/>
                </a:lnTo>
                <a:lnTo>
                  <a:pt x="376813" y="18334"/>
                </a:lnTo>
                <a:lnTo>
                  <a:pt x="334165" y="32110"/>
                </a:lnTo>
                <a:lnTo>
                  <a:pt x="293236" y="49418"/>
                </a:lnTo>
                <a:lnTo>
                  <a:pt x="254206" y="70074"/>
                </a:lnTo>
                <a:lnTo>
                  <a:pt x="217258" y="93899"/>
                </a:lnTo>
                <a:lnTo>
                  <a:pt x="182572" y="120711"/>
                </a:lnTo>
                <a:lnTo>
                  <a:pt x="150329" y="150329"/>
                </a:lnTo>
                <a:lnTo>
                  <a:pt x="120711" y="182572"/>
                </a:lnTo>
                <a:lnTo>
                  <a:pt x="93899" y="217258"/>
                </a:lnTo>
                <a:lnTo>
                  <a:pt x="70074" y="254206"/>
                </a:lnTo>
                <a:lnTo>
                  <a:pt x="49418" y="293236"/>
                </a:lnTo>
                <a:lnTo>
                  <a:pt x="32110" y="334165"/>
                </a:lnTo>
                <a:lnTo>
                  <a:pt x="18334" y="376813"/>
                </a:lnTo>
                <a:lnTo>
                  <a:pt x="8269" y="420999"/>
                </a:lnTo>
                <a:lnTo>
                  <a:pt x="2097" y="466540"/>
                </a:lnTo>
                <a:lnTo>
                  <a:pt x="0" y="513257"/>
                </a:lnTo>
                <a:lnTo>
                  <a:pt x="2097" y="559974"/>
                </a:lnTo>
                <a:lnTo>
                  <a:pt x="8269" y="605515"/>
                </a:lnTo>
                <a:lnTo>
                  <a:pt x="18334" y="649700"/>
                </a:lnTo>
                <a:lnTo>
                  <a:pt x="32110" y="692348"/>
                </a:lnTo>
                <a:lnTo>
                  <a:pt x="49418" y="733276"/>
                </a:lnTo>
                <a:lnTo>
                  <a:pt x="70074" y="772305"/>
                </a:lnTo>
                <a:lnTo>
                  <a:pt x="93899" y="809252"/>
                </a:lnTo>
                <a:lnTo>
                  <a:pt x="120711" y="843937"/>
                </a:lnTo>
                <a:lnTo>
                  <a:pt x="150329" y="876179"/>
                </a:lnTo>
                <a:lnTo>
                  <a:pt x="182572" y="905796"/>
                </a:lnTo>
                <a:lnTo>
                  <a:pt x="217258" y="932607"/>
                </a:lnTo>
                <a:lnTo>
                  <a:pt x="254206" y="956431"/>
                </a:lnTo>
                <a:lnTo>
                  <a:pt x="293236" y="977087"/>
                </a:lnTo>
                <a:lnTo>
                  <a:pt x="334165" y="994393"/>
                </a:lnTo>
                <a:lnTo>
                  <a:pt x="376813" y="1008169"/>
                </a:lnTo>
                <a:lnTo>
                  <a:pt x="420999" y="1018234"/>
                </a:lnTo>
                <a:lnTo>
                  <a:pt x="466540" y="1024405"/>
                </a:lnTo>
                <a:lnTo>
                  <a:pt x="513257" y="1026502"/>
                </a:lnTo>
                <a:lnTo>
                  <a:pt x="559972" y="1024405"/>
                </a:lnTo>
                <a:lnTo>
                  <a:pt x="605512" y="1018234"/>
                </a:lnTo>
                <a:lnTo>
                  <a:pt x="649696" y="1008169"/>
                </a:lnTo>
                <a:lnTo>
                  <a:pt x="692343" y="994393"/>
                </a:lnTo>
                <a:lnTo>
                  <a:pt x="733271" y="977087"/>
                </a:lnTo>
                <a:lnTo>
                  <a:pt x="772299" y="956431"/>
                </a:lnTo>
                <a:lnTo>
                  <a:pt x="809247" y="932607"/>
                </a:lnTo>
                <a:lnTo>
                  <a:pt x="843932" y="905796"/>
                </a:lnTo>
                <a:lnTo>
                  <a:pt x="876174" y="876179"/>
                </a:lnTo>
                <a:lnTo>
                  <a:pt x="905792" y="843937"/>
                </a:lnTo>
                <a:lnTo>
                  <a:pt x="932603" y="809252"/>
                </a:lnTo>
                <a:lnTo>
                  <a:pt x="956428" y="772305"/>
                </a:lnTo>
                <a:lnTo>
                  <a:pt x="977085" y="733276"/>
                </a:lnTo>
                <a:lnTo>
                  <a:pt x="994392" y="692348"/>
                </a:lnTo>
                <a:lnTo>
                  <a:pt x="1008168" y="649700"/>
                </a:lnTo>
                <a:lnTo>
                  <a:pt x="1018233" y="605515"/>
                </a:lnTo>
                <a:lnTo>
                  <a:pt x="1024405" y="559974"/>
                </a:lnTo>
                <a:lnTo>
                  <a:pt x="1026502" y="513257"/>
                </a:lnTo>
                <a:lnTo>
                  <a:pt x="1024405" y="466540"/>
                </a:lnTo>
                <a:lnTo>
                  <a:pt x="1018233" y="420999"/>
                </a:lnTo>
                <a:lnTo>
                  <a:pt x="1008168" y="376813"/>
                </a:lnTo>
                <a:lnTo>
                  <a:pt x="994392" y="334165"/>
                </a:lnTo>
                <a:lnTo>
                  <a:pt x="977085" y="293236"/>
                </a:lnTo>
                <a:lnTo>
                  <a:pt x="956428" y="254206"/>
                </a:lnTo>
                <a:lnTo>
                  <a:pt x="932603" y="217258"/>
                </a:lnTo>
                <a:lnTo>
                  <a:pt x="905792" y="182572"/>
                </a:lnTo>
                <a:lnTo>
                  <a:pt x="876174" y="150329"/>
                </a:lnTo>
                <a:lnTo>
                  <a:pt x="843932" y="120711"/>
                </a:lnTo>
                <a:lnTo>
                  <a:pt x="809247" y="93899"/>
                </a:lnTo>
                <a:lnTo>
                  <a:pt x="772299" y="70074"/>
                </a:lnTo>
                <a:lnTo>
                  <a:pt x="733271" y="49418"/>
                </a:lnTo>
                <a:lnTo>
                  <a:pt x="692343" y="32110"/>
                </a:lnTo>
                <a:lnTo>
                  <a:pt x="649696" y="18334"/>
                </a:lnTo>
                <a:lnTo>
                  <a:pt x="605512" y="8269"/>
                </a:lnTo>
                <a:lnTo>
                  <a:pt x="559972" y="2097"/>
                </a:lnTo>
                <a:lnTo>
                  <a:pt x="513257" y="0"/>
                </a:lnTo>
                <a:close/>
              </a:path>
            </a:pathLst>
          </a:custGeom>
          <a:solidFill>
            <a:srgbClr val="3FC3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615439" y="2731047"/>
            <a:ext cx="1026160" cy="1026160"/>
          </a:xfrm>
          <a:custGeom>
            <a:avLst/>
            <a:gdLst/>
            <a:ahLst/>
            <a:cxnLst/>
            <a:rect l="l" t="t" r="r" b="b"/>
            <a:pathLst>
              <a:path w="1026159" h="1026160">
                <a:moveTo>
                  <a:pt x="0" y="512989"/>
                </a:moveTo>
                <a:lnTo>
                  <a:pt x="2096" y="466297"/>
                </a:lnTo>
                <a:lnTo>
                  <a:pt x="8264" y="420779"/>
                </a:lnTo>
                <a:lnTo>
                  <a:pt x="18324" y="376616"/>
                </a:lnTo>
                <a:lnTo>
                  <a:pt x="32093" y="333991"/>
                </a:lnTo>
                <a:lnTo>
                  <a:pt x="49392" y="293083"/>
                </a:lnTo>
                <a:lnTo>
                  <a:pt x="70038" y="254073"/>
                </a:lnTo>
                <a:lnTo>
                  <a:pt x="93850" y="217144"/>
                </a:lnTo>
                <a:lnTo>
                  <a:pt x="120648" y="182476"/>
                </a:lnTo>
                <a:lnTo>
                  <a:pt x="150251" y="150251"/>
                </a:lnTo>
                <a:lnTo>
                  <a:pt x="182476" y="120648"/>
                </a:lnTo>
                <a:lnTo>
                  <a:pt x="217144" y="93850"/>
                </a:lnTo>
                <a:lnTo>
                  <a:pt x="254073" y="70038"/>
                </a:lnTo>
                <a:lnTo>
                  <a:pt x="293083" y="49392"/>
                </a:lnTo>
                <a:lnTo>
                  <a:pt x="333991" y="32093"/>
                </a:lnTo>
                <a:lnTo>
                  <a:pt x="376616" y="18324"/>
                </a:lnTo>
                <a:lnTo>
                  <a:pt x="420779" y="8264"/>
                </a:lnTo>
                <a:lnTo>
                  <a:pt x="466297" y="2096"/>
                </a:lnTo>
                <a:lnTo>
                  <a:pt x="512989" y="0"/>
                </a:lnTo>
                <a:lnTo>
                  <a:pt x="559682" y="2096"/>
                </a:lnTo>
                <a:lnTo>
                  <a:pt x="605200" y="8264"/>
                </a:lnTo>
                <a:lnTo>
                  <a:pt x="649362" y="18324"/>
                </a:lnTo>
                <a:lnTo>
                  <a:pt x="691988" y="32093"/>
                </a:lnTo>
                <a:lnTo>
                  <a:pt x="732896" y="49392"/>
                </a:lnTo>
                <a:lnTo>
                  <a:pt x="771905" y="70038"/>
                </a:lnTo>
                <a:lnTo>
                  <a:pt x="808834" y="93850"/>
                </a:lnTo>
                <a:lnTo>
                  <a:pt x="843502" y="120648"/>
                </a:lnTo>
                <a:lnTo>
                  <a:pt x="875728" y="150251"/>
                </a:lnTo>
                <a:lnTo>
                  <a:pt x="905330" y="182476"/>
                </a:lnTo>
                <a:lnTo>
                  <a:pt x="932128" y="217144"/>
                </a:lnTo>
                <a:lnTo>
                  <a:pt x="955941" y="254073"/>
                </a:lnTo>
                <a:lnTo>
                  <a:pt x="976587" y="293083"/>
                </a:lnTo>
                <a:lnTo>
                  <a:pt x="993885" y="333991"/>
                </a:lnTo>
                <a:lnTo>
                  <a:pt x="1007655" y="376616"/>
                </a:lnTo>
                <a:lnTo>
                  <a:pt x="1017714" y="420779"/>
                </a:lnTo>
                <a:lnTo>
                  <a:pt x="1023883" y="466297"/>
                </a:lnTo>
                <a:lnTo>
                  <a:pt x="1025979" y="512989"/>
                </a:lnTo>
                <a:lnTo>
                  <a:pt x="1023883" y="559682"/>
                </a:lnTo>
                <a:lnTo>
                  <a:pt x="1017714" y="605200"/>
                </a:lnTo>
                <a:lnTo>
                  <a:pt x="1007655" y="649362"/>
                </a:lnTo>
                <a:lnTo>
                  <a:pt x="993885" y="691988"/>
                </a:lnTo>
                <a:lnTo>
                  <a:pt x="976587" y="732896"/>
                </a:lnTo>
                <a:lnTo>
                  <a:pt x="955941" y="771905"/>
                </a:lnTo>
                <a:lnTo>
                  <a:pt x="932128" y="808834"/>
                </a:lnTo>
                <a:lnTo>
                  <a:pt x="905330" y="843502"/>
                </a:lnTo>
                <a:lnTo>
                  <a:pt x="875728" y="875728"/>
                </a:lnTo>
                <a:lnTo>
                  <a:pt x="843502" y="905330"/>
                </a:lnTo>
                <a:lnTo>
                  <a:pt x="808834" y="932128"/>
                </a:lnTo>
                <a:lnTo>
                  <a:pt x="771905" y="955941"/>
                </a:lnTo>
                <a:lnTo>
                  <a:pt x="732896" y="976587"/>
                </a:lnTo>
                <a:lnTo>
                  <a:pt x="691988" y="993885"/>
                </a:lnTo>
                <a:lnTo>
                  <a:pt x="649362" y="1007655"/>
                </a:lnTo>
                <a:lnTo>
                  <a:pt x="605200" y="1017714"/>
                </a:lnTo>
                <a:lnTo>
                  <a:pt x="559682" y="1023883"/>
                </a:lnTo>
                <a:lnTo>
                  <a:pt x="512989" y="1025979"/>
                </a:lnTo>
                <a:lnTo>
                  <a:pt x="466297" y="1023883"/>
                </a:lnTo>
                <a:lnTo>
                  <a:pt x="420779" y="1017714"/>
                </a:lnTo>
                <a:lnTo>
                  <a:pt x="376616" y="1007655"/>
                </a:lnTo>
                <a:lnTo>
                  <a:pt x="333991" y="993885"/>
                </a:lnTo>
                <a:lnTo>
                  <a:pt x="293083" y="976587"/>
                </a:lnTo>
                <a:lnTo>
                  <a:pt x="254073" y="955941"/>
                </a:lnTo>
                <a:lnTo>
                  <a:pt x="217144" y="932128"/>
                </a:lnTo>
                <a:lnTo>
                  <a:pt x="182476" y="905330"/>
                </a:lnTo>
                <a:lnTo>
                  <a:pt x="150251" y="875728"/>
                </a:lnTo>
                <a:lnTo>
                  <a:pt x="120648" y="843502"/>
                </a:lnTo>
                <a:lnTo>
                  <a:pt x="93850" y="808834"/>
                </a:lnTo>
                <a:lnTo>
                  <a:pt x="70038" y="771905"/>
                </a:lnTo>
                <a:lnTo>
                  <a:pt x="49392" y="732896"/>
                </a:lnTo>
                <a:lnTo>
                  <a:pt x="32093" y="691988"/>
                </a:lnTo>
                <a:lnTo>
                  <a:pt x="18324" y="649362"/>
                </a:lnTo>
                <a:lnTo>
                  <a:pt x="8264" y="605200"/>
                </a:lnTo>
                <a:lnTo>
                  <a:pt x="2096" y="559682"/>
                </a:lnTo>
                <a:lnTo>
                  <a:pt x="0" y="512989"/>
                </a:lnTo>
                <a:close/>
              </a:path>
            </a:pathLst>
          </a:custGeom>
          <a:ln w="12693">
            <a:solidFill>
              <a:srgbClr val="3FC3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900315" y="2794508"/>
            <a:ext cx="2455545" cy="2021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785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4800">
              <a:latin typeface="Calibri"/>
              <a:cs typeface="Calibri"/>
            </a:endParaRPr>
          </a:p>
          <a:p>
            <a:pPr marL="196850" marR="403225">
              <a:lnSpc>
                <a:spcPct val="92100"/>
              </a:lnSpc>
              <a:spcBef>
                <a:spcPts val="3654"/>
              </a:spcBef>
            </a:pPr>
            <a:r>
              <a:rPr sz="1900" spc="-15" dirty="0">
                <a:latin typeface="Calibri"/>
                <a:cs typeface="Calibri"/>
              </a:rPr>
              <a:t>Create </a:t>
            </a:r>
            <a:r>
              <a:rPr sz="1900" spc="-10" dirty="0">
                <a:latin typeface="Calibri"/>
                <a:cs typeface="Calibri"/>
              </a:rPr>
              <a:t>alternatives  to </a:t>
            </a:r>
            <a:r>
              <a:rPr sz="1900" spc="-5" dirty="0">
                <a:latin typeface="Calibri"/>
                <a:cs typeface="Calibri"/>
              </a:rPr>
              <a:t>“porn </a:t>
            </a:r>
            <a:r>
              <a:rPr sz="1900" dirty="0">
                <a:latin typeface="Calibri"/>
                <a:cs typeface="Calibri"/>
              </a:rPr>
              <a:t>as  </a:t>
            </a:r>
            <a:r>
              <a:rPr sz="1900" spc="-5" dirty="0">
                <a:latin typeface="Calibri"/>
                <a:cs typeface="Calibri"/>
              </a:rPr>
              <a:t>education”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906662" y="5810516"/>
            <a:ext cx="2444115" cy="0"/>
          </a:xfrm>
          <a:custGeom>
            <a:avLst/>
            <a:gdLst/>
            <a:ahLst/>
            <a:cxnLst/>
            <a:rect l="l" t="t" r="r" b="b"/>
            <a:pathLst>
              <a:path w="2444115">
                <a:moveTo>
                  <a:pt x="0" y="0"/>
                </a:moveTo>
                <a:lnTo>
                  <a:pt x="2444051" y="0"/>
                </a:lnTo>
              </a:path>
            </a:pathLst>
          </a:custGeom>
          <a:ln w="3175">
            <a:solidFill>
              <a:srgbClr val="3D9C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00315" y="5804138"/>
            <a:ext cx="2455545" cy="13335"/>
          </a:xfrm>
          <a:custGeom>
            <a:avLst/>
            <a:gdLst/>
            <a:ahLst/>
            <a:cxnLst/>
            <a:rect l="l" t="t" r="r" b="b"/>
            <a:pathLst>
              <a:path w="2455545" h="13335">
                <a:moveTo>
                  <a:pt x="0" y="12765"/>
                </a:moveTo>
                <a:lnTo>
                  <a:pt x="2455502" y="12765"/>
                </a:lnTo>
                <a:lnTo>
                  <a:pt x="2455502" y="0"/>
                </a:lnTo>
                <a:lnTo>
                  <a:pt x="0" y="0"/>
                </a:lnTo>
                <a:lnTo>
                  <a:pt x="0" y="12765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6500" cy="6858000"/>
          </a:xfrm>
          <a:custGeom>
            <a:avLst/>
            <a:gdLst/>
            <a:ahLst/>
            <a:cxnLst/>
            <a:rect l="l" t="t" r="r" b="b"/>
            <a:pathLst>
              <a:path w="7556500" h="6858000">
                <a:moveTo>
                  <a:pt x="0" y="6858000"/>
                </a:moveTo>
                <a:lnTo>
                  <a:pt x="7555992" y="6858000"/>
                </a:lnTo>
                <a:lnTo>
                  <a:pt x="75559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55992" y="0"/>
            <a:ext cx="4636135" cy="6858000"/>
          </a:xfrm>
          <a:custGeom>
            <a:avLst/>
            <a:gdLst/>
            <a:ahLst/>
            <a:cxnLst/>
            <a:rect l="l" t="t" r="r" b="b"/>
            <a:pathLst>
              <a:path w="4636134" h="6858000">
                <a:moveTo>
                  <a:pt x="0" y="6858000"/>
                </a:moveTo>
                <a:lnTo>
                  <a:pt x="4636008" y="6858000"/>
                </a:lnTo>
                <a:lnTo>
                  <a:pt x="463600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222A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78199" y="2677667"/>
            <a:ext cx="2677160" cy="129095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4680"/>
              </a:lnSpc>
              <a:spcBef>
                <a:spcPts val="755"/>
              </a:spcBef>
            </a:pPr>
            <a:r>
              <a:rPr sz="4400" b="0" spc="-35" dirty="0">
                <a:solidFill>
                  <a:srgbClr val="FFFFFF"/>
                </a:solidFill>
                <a:latin typeface="Calibri Light"/>
                <a:cs typeface="Calibri Light"/>
              </a:rPr>
              <a:t>Programs 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&amp;  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App</a:t>
            </a:r>
            <a:r>
              <a:rPr sz="4400" b="0" spc="-95" dirty="0">
                <a:solidFill>
                  <a:srgbClr val="FFFFFF"/>
                </a:solidFill>
                <a:latin typeface="Calibri Light"/>
                <a:cs typeface="Calibri Light"/>
              </a:rPr>
              <a:t>r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oa</a:t>
            </a:r>
            <a:r>
              <a:rPr sz="4400" b="0" spc="5" dirty="0">
                <a:solidFill>
                  <a:srgbClr val="FFFFFF"/>
                </a:solidFill>
                <a:latin typeface="Calibri Light"/>
                <a:cs typeface="Calibri Light"/>
              </a:rPr>
              <a:t>c</a:t>
            </a:r>
            <a:r>
              <a:rPr sz="4400" b="0" spc="-5" dirty="0">
                <a:solidFill>
                  <a:srgbClr val="FFFFFF"/>
                </a:solidFill>
                <a:latin typeface="Calibri Light"/>
                <a:cs typeface="Calibri Light"/>
              </a:rPr>
              <a:t>h</a:t>
            </a:r>
            <a:r>
              <a:rPr sz="4400" b="0" dirty="0">
                <a:solidFill>
                  <a:srgbClr val="FFFFFF"/>
                </a:solidFill>
                <a:latin typeface="Calibri Light"/>
                <a:cs typeface="Calibri Light"/>
              </a:rPr>
              <a:t>es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2937" y="646846"/>
            <a:ext cx="6269355" cy="1210310"/>
          </a:xfrm>
          <a:custGeom>
            <a:avLst/>
            <a:gdLst/>
            <a:ahLst/>
            <a:cxnLst/>
            <a:rect l="l" t="t" r="r" b="b"/>
            <a:pathLst>
              <a:path w="6269355" h="1210310">
                <a:moveTo>
                  <a:pt x="6067399" y="0"/>
                </a:moveTo>
                <a:lnTo>
                  <a:pt x="201637" y="0"/>
                </a:lnTo>
                <a:lnTo>
                  <a:pt x="155402" y="5325"/>
                </a:lnTo>
                <a:lnTo>
                  <a:pt x="112960" y="20496"/>
                </a:lnTo>
                <a:lnTo>
                  <a:pt x="75521" y="44300"/>
                </a:lnTo>
                <a:lnTo>
                  <a:pt x="44296" y="75527"/>
                </a:lnTo>
                <a:lnTo>
                  <a:pt x="20493" y="112966"/>
                </a:lnTo>
                <a:lnTo>
                  <a:pt x="5325" y="155406"/>
                </a:lnTo>
                <a:lnTo>
                  <a:pt x="0" y="201637"/>
                </a:lnTo>
                <a:lnTo>
                  <a:pt x="0" y="1008151"/>
                </a:lnTo>
                <a:lnTo>
                  <a:pt x="5325" y="1054382"/>
                </a:lnTo>
                <a:lnTo>
                  <a:pt x="20493" y="1096823"/>
                </a:lnTo>
                <a:lnTo>
                  <a:pt x="44296" y="1134262"/>
                </a:lnTo>
                <a:lnTo>
                  <a:pt x="75521" y="1165489"/>
                </a:lnTo>
                <a:lnTo>
                  <a:pt x="112960" y="1189293"/>
                </a:lnTo>
                <a:lnTo>
                  <a:pt x="155402" y="1204463"/>
                </a:lnTo>
                <a:lnTo>
                  <a:pt x="201637" y="1209789"/>
                </a:lnTo>
                <a:lnTo>
                  <a:pt x="6067399" y="1209789"/>
                </a:lnTo>
                <a:lnTo>
                  <a:pt x="6113634" y="1204463"/>
                </a:lnTo>
                <a:lnTo>
                  <a:pt x="6156076" y="1189293"/>
                </a:lnTo>
                <a:lnTo>
                  <a:pt x="6193515" y="1165489"/>
                </a:lnTo>
                <a:lnTo>
                  <a:pt x="6224741" y="1134262"/>
                </a:lnTo>
                <a:lnTo>
                  <a:pt x="6248543" y="1096823"/>
                </a:lnTo>
                <a:lnTo>
                  <a:pt x="6263712" y="1054382"/>
                </a:lnTo>
                <a:lnTo>
                  <a:pt x="6269037" y="1008151"/>
                </a:lnTo>
                <a:lnTo>
                  <a:pt x="6269037" y="201637"/>
                </a:lnTo>
                <a:lnTo>
                  <a:pt x="6263712" y="155406"/>
                </a:lnTo>
                <a:lnTo>
                  <a:pt x="6248543" y="112966"/>
                </a:lnTo>
                <a:lnTo>
                  <a:pt x="6224741" y="75527"/>
                </a:lnTo>
                <a:lnTo>
                  <a:pt x="6193515" y="44300"/>
                </a:lnTo>
                <a:lnTo>
                  <a:pt x="6156076" y="20496"/>
                </a:lnTo>
                <a:lnTo>
                  <a:pt x="6113634" y="5325"/>
                </a:lnTo>
                <a:lnTo>
                  <a:pt x="6067399" y="0"/>
                </a:lnTo>
                <a:close/>
              </a:path>
            </a:pathLst>
          </a:custGeom>
          <a:solidFill>
            <a:srgbClr val="97BE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2937" y="646851"/>
            <a:ext cx="6266180" cy="1209675"/>
          </a:xfrm>
          <a:custGeom>
            <a:avLst/>
            <a:gdLst/>
            <a:ahLst/>
            <a:cxnLst/>
            <a:rect l="l" t="t" r="r" b="b"/>
            <a:pathLst>
              <a:path w="6266180" h="1209675">
                <a:moveTo>
                  <a:pt x="0" y="201529"/>
                </a:moveTo>
                <a:lnTo>
                  <a:pt x="5322" y="155320"/>
                </a:lnTo>
                <a:lnTo>
                  <a:pt x="20483" y="112901"/>
                </a:lnTo>
                <a:lnTo>
                  <a:pt x="44273" y="75483"/>
                </a:lnTo>
                <a:lnTo>
                  <a:pt x="75482" y="44273"/>
                </a:lnTo>
                <a:lnTo>
                  <a:pt x="112901" y="20483"/>
                </a:lnTo>
                <a:lnTo>
                  <a:pt x="155320" y="5322"/>
                </a:lnTo>
                <a:lnTo>
                  <a:pt x="201529" y="0"/>
                </a:lnTo>
                <a:lnTo>
                  <a:pt x="6064310" y="0"/>
                </a:lnTo>
                <a:lnTo>
                  <a:pt x="6110519" y="5322"/>
                </a:lnTo>
                <a:lnTo>
                  <a:pt x="6152938" y="20483"/>
                </a:lnTo>
                <a:lnTo>
                  <a:pt x="6190356" y="44273"/>
                </a:lnTo>
                <a:lnTo>
                  <a:pt x="6221566" y="75483"/>
                </a:lnTo>
                <a:lnTo>
                  <a:pt x="6245356" y="112901"/>
                </a:lnTo>
                <a:lnTo>
                  <a:pt x="6260517" y="155320"/>
                </a:lnTo>
                <a:lnTo>
                  <a:pt x="6265840" y="201529"/>
                </a:lnTo>
                <a:lnTo>
                  <a:pt x="6265840" y="1007633"/>
                </a:lnTo>
                <a:lnTo>
                  <a:pt x="6260517" y="1053842"/>
                </a:lnTo>
                <a:lnTo>
                  <a:pt x="6245356" y="1096261"/>
                </a:lnTo>
                <a:lnTo>
                  <a:pt x="6221566" y="1133679"/>
                </a:lnTo>
                <a:lnTo>
                  <a:pt x="6190356" y="1164889"/>
                </a:lnTo>
                <a:lnTo>
                  <a:pt x="6152938" y="1188679"/>
                </a:lnTo>
                <a:lnTo>
                  <a:pt x="6110519" y="1203840"/>
                </a:lnTo>
                <a:lnTo>
                  <a:pt x="6064310" y="1209163"/>
                </a:lnTo>
                <a:lnTo>
                  <a:pt x="201529" y="1209163"/>
                </a:lnTo>
                <a:lnTo>
                  <a:pt x="155320" y="1203840"/>
                </a:lnTo>
                <a:lnTo>
                  <a:pt x="112901" y="1188679"/>
                </a:lnTo>
                <a:lnTo>
                  <a:pt x="75482" y="1164889"/>
                </a:lnTo>
                <a:lnTo>
                  <a:pt x="44273" y="1133679"/>
                </a:lnTo>
                <a:lnTo>
                  <a:pt x="20483" y="1096261"/>
                </a:lnTo>
                <a:lnTo>
                  <a:pt x="5322" y="1053842"/>
                </a:lnTo>
                <a:lnTo>
                  <a:pt x="0" y="1007633"/>
                </a:lnTo>
                <a:lnTo>
                  <a:pt x="0" y="20152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3115" y="728979"/>
            <a:ext cx="5629910" cy="98298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algn="just">
              <a:lnSpc>
                <a:spcPct val="92800"/>
              </a:lnSpc>
              <a:spcBef>
                <a:spcPts val="290"/>
              </a:spcBef>
            </a:pPr>
            <a:r>
              <a:rPr sz="2200" b="1" spc="-5" dirty="0">
                <a:latin typeface="Calibri"/>
                <a:cs typeface="Calibri"/>
              </a:rPr>
              <a:t>The </a:t>
            </a:r>
            <a:r>
              <a:rPr sz="2200" b="1" spc="-30" dirty="0">
                <a:latin typeface="Calibri"/>
                <a:cs typeface="Calibri"/>
              </a:rPr>
              <a:t>Truth </a:t>
            </a:r>
            <a:r>
              <a:rPr sz="2200" b="1" spc="-5" dirty="0">
                <a:latin typeface="Calibri"/>
                <a:cs typeface="Calibri"/>
              </a:rPr>
              <a:t>About </a:t>
            </a:r>
            <a:r>
              <a:rPr sz="2200" b="1" spc="-15" dirty="0">
                <a:latin typeface="Calibri"/>
                <a:cs typeface="Calibri"/>
              </a:rPr>
              <a:t>Pornography</a:t>
            </a:r>
            <a:r>
              <a:rPr sz="2200" b="0" spc="-15" dirty="0">
                <a:latin typeface="Calibri"/>
                <a:cs typeface="Calibri"/>
              </a:rPr>
              <a:t>, </a:t>
            </a:r>
            <a:r>
              <a:rPr sz="2200" b="0" dirty="0">
                <a:latin typeface="Calibri"/>
                <a:cs typeface="Calibri"/>
              </a:rPr>
              <a:t>a curriculum </a:t>
            </a:r>
            <a:r>
              <a:rPr sz="2200" b="0" spc="-15" dirty="0">
                <a:latin typeface="Calibri"/>
                <a:cs typeface="Calibri"/>
              </a:rPr>
              <a:t>from  </a:t>
            </a:r>
            <a:r>
              <a:rPr sz="2200" b="0" spc="-10" dirty="0">
                <a:latin typeface="Calibri"/>
                <a:cs typeface="Calibri"/>
              </a:rPr>
              <a:t>Boston </a:t>
            </a:r>
            <a:r>
              <a:rPr sz="2200" b="0" spc="-15" dirty="0">
                <a:latin typeface="Calibri"/>
                <a:cs typeface="Calibri"/>
              </a:rPr>
              <a:t>University’s </a:t>
            </a:r>
            <a:r>
              <a:rPr sz="2200" b="0" spc="-5" dirty="0">
                <a:latin typeface="Calibri"/>
                <a:cs typeface="Calibri"/>
              </a:rPr>
              <a:t>School of </a:t>
            </a:r>
            <a:r>
              <a:rPr sz="2200" b="0" dirty="0">
                <a:latin typeface="Calibri"/>
                <a:cs typeface="Calibri"/>
              </a:rPr>
              <a:t>Public </a:t>
            </a:r>
            <a:r>
              <a:rPr sz="2200" b="0" spc="-5" dirty="0">
                <a:latin typeface="Calibri"/>
                <a:cs typeface="Calibri"/>
              </a:rPr>
              <a:t>Health </a:t>
            </a:r>
            <a:r>
              <a:rPr sz="2200" b="0" spc="-10" dirty="0">
                <a:latin typeface="Calibri"/>
                <a:cs typeface="Calibri"/>
              </a:rPr>
              <a:t>that </a:t>
            </a:r>
            <a:r>
              <a:rPr sz="2200" b="0" spc="-5" dirty="0">
                <a:latin typeface="Calibri"/>
                <a:cs typeface="Calibri"/>
              </a:rPr>
              <a:t>is  </a:t>
            </a:r>
            <a:r>
              <a:rPr sz="2200" b="0" spc="-10" dirty="0">
                <a:latin typeface="Calibri"/>
                <a:cs typeface="Calibri"/>
              </a:rPr>
              <a:t>currently </a:t>
            </a:r>
            <a:r>
              <a:rPr sz="2200" b="0" spc="-5" dirty="0">
                <a:latin typeface="Calibri"/>
                <a:cs typeface="Calibri"/>
              </a:rPr>
              <a:t>being pilot</a:t>
            </a:r>
            <a:r>
              <a:rPr sz="2200" b="0" dirty="0">
                <a:latin typeface="Calibri"/>
                <a:cs typeface="Calibri"/>
              </a:rPr>
              <a:t> </a:t>
            </a:r>
            <a:r>
              <a:rPr sz="2200" b="0" spc="-15" dirty="0">
                <a:latin typeface="Calibri"/>
                <a:cs typeface="Calibri"/>
              </a:rPr>
              <a:t>tested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2937" y="1919998"/>
            <a:ext cx="6269355" cy="1210310"/>
          </a:xfrm>
          <a:custGeom>
            <a:avLst/>
            <a:gdLst/>
            <a:ahLst/>
            <a:cxnLst/>
            <a:rect l="l" t="t" r="r" b="b"/>
            <a:pathLst>
              <a:path w="6269355" h="1210310">
                <a:moveTo>
                  <a:pt x="6067399" y="0"/>
                </a:moveTo>
                <a:lnTo>
                  <a:pt x="201637" y="0"/>
                </a:lnTo>
                <a:lnTo>
                  <a:pt x="155402" y="5325"/>
                </a:lnTo>
                <a:lnTo>
                  <a:pt x="112960" y="20493"/>
                </a:lnTo>
                <a:lnTo>
                  <a:pt x="75521" y="44295"/>
                </a:lnTo>
                <a:lnTo>
                  <a:pt x="44296" y="75519"/>
                </a:lnTo>
                <a:lnTo>
                  <a:pt x="20493" y="112955"/>
                </a:lnTo>
                <a:lnTo>
                  <a:pt x="5325" y="155394"/>
                </a:lnTo>
                <a:lnTo>
                  <a:pt x="0" y="201625"/>
                </a:lnTo>
                <a:lnTo>
                  <a:pt x="0" y="1008138"/>
                </a:lnTo>
                <a:lnTo>
                  <a:pt x="5325" y="1054373"/>
                </a:lnTo>
                <a:lnTo>
                  <a:pt x="20493" y="1096816"/>
                </a:lnTo>
                <a:lnTo>
                  <a:pt x="44296" y="1134254"/>
                </a:lnTo>
                <a:lnTo>
                  <a:pt x="75521" y="1165480"/>
                </a:lnTo>
                <a:lnTo>
                  <a:pt x="112960" y="1189282"/>
                </a:lnTo>
                <a:lnTo>
                  <a:pt x="155402" y="1204451"/>
                </a:lnTo>
                <a:lnTo>
                  <a:pt x="201637" y="1209776"/>
                </a:lnTo>
                <a:lnTo>
                  <a:pt x="6067399" y="1209776"/>
                </a:lnTo>
                <a:lnTo>
                  <a:pt x="6113634" y="1204451"/>
                </a:lnTo>
                <a:lnTo>
                  <a:pt x="6156076" y="1189282"/>
                </a:lnTo>
                <a:lnTo>
                  <a:pt x="6193515" y="1165480"/>
                </a:lnTo>
                <a:lnTo>
                  <a:pt x="6224741" y="1134254"/>
                </a:lnTo>
                <a:lnTo>
                  <a:pt x="6248543" y="1096816"/>
                </a:lnTo>
                <a:lnTo>
                  <a:pt x="6263712" y="1054373"/>
                </a:lnTo>
                <a:lnTo>
                  <a:pt x="6269037" y="1008138"/>
                </a:lnTo>
                <a:lnTo>
                  <a:pt x="6269037" y="201625"/>
                </a:lnTo>
                <a:lnTo>
                  <a:pt x="6263712" y="155394"/>
                </a:lnTo>
                <a:lnTo>
                  <a:pt x="6248543" y="112955"/>
                </a:lnTo>
                <a:lnTo>
                  <a:pt x="6224741" y="75519"/>
                </a:lnTo>
                <a:lnTo>
                  <a:pt x="6193515" y="44295"/>
                </a:lnTo>
                <a:lnTo>
                  <a:pt x="6156076" y="20493"/>
                </a:lnTo>
                <a:lnTo>
                  <a:pt x="6113634" y="5325"/>
                </a:lnTo>
                <a:lnTo>
                  <a:pt x="6067399" y="0"/>
                </a:lnTo>
                <a:close/>
              </a:path>
            </a:pathLst>
          </a:custGeom>
          <a:solidFill>
            <a:srgbClr val="45C3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2937" y="1919992"/>
            <a:ext cx="6266180" cy="1209675"/>
          </a:xfrm>
          <a:custGeom>
            <a:avLst/>
            <a:gdLst/>
            <a:ahLst/>
            <a:cxnLst/>
            <a:rect l="l" t="t" r="r" b="b"/>
            <a:pathLst>
              <a:path w="6266180" h="1209675">
                <a:moveTo>
                  <a:pt x="0" y="201529"/>
                </a:moveTo>
                <a:lnTo>
                  <a:pt x="5322" y="155320"/>
                </a:lnTo>
                <a:lnTo>
                  <a:pt x="20483" y="112901"/>
                </a:lnTo>
                <a:lnTo>
                  <a:pt x="44273" y="75483"/>
                </a:lnTo>
                <a:lnTo>
                  <a:pt x="75482" y="44273"/>
                </a:lnTo>
                <a:lnTo>
                  <a:pt x="112901" y="20483"/>
                </a:lnTo>
                <a:lnTo>
                  <a:pt x="155320" y="5322"/>
                </a:lnTo>
                <a:lnTo>
                  <a:pt x="201529" y="0"/>
                </a:lnTo>
                <a:lnTo>
                  <a:pt x="6064310" y="0"/>
                </a:lnTo>
                <a:lnTo>
                  <a:pt x="6110519" y="5322"/>
                </a:lnTo>
                <a:lnTo>
                  <a:pt x="6152938" y="20483"/>
                </a:lnTo>
                <a:lnTo>
                  <a:pt x="6190356" y="44273"/>
                </a:lnTo>
                <a:lnTo>
                  <a:pt x="6221566" y="75483"/>
                </a:lnTo>
                <a:lnTo>
                  <a:pt x="6245356" y="112901"/>
                </a:lnTo>
                <a:lnTo>
                  <a:pt x="6260517" y="155320"/>
                </a:lnTo>
                <a:lnTo>
                  <a:pt x="6265840" y="201529"/>
                </a:lnTo>
                <a:lnTo>
                  <a:pt x="6265840" y="1007633"/>
                </a:lnTo>
                <a:lnTo>
                  <a:pt x="6260517" y="1053842"/>
                </a:lnTo>
                <a:lnTo>
                  <a:pt x="6245356" y="1096261"/>
                </a:lnTo>
                <a:lnTo>
                  <a:pt x="6221566" y="1133679"/>
                </a:lnTo>
                <a:lnTo>
                  <a:pt x="6190356" y="1164889"/>
                </a:lnTo>
                <a:lnTo>
                  <a:pt x="6152938" y="1188679"/>
                </a:lnTo>
                <a:lnTo>
                  <a:pt x="6110519" y="1203840"/>
                </a:lnTo>
                <a:lnTo>
                  <a:pt x="6064310" y="1209163"/>
                </a:lnTo>
                <a:lnTo>
                  <a:pt x="201529" y="1209163"/>
                </a:lnTo>
                <a:lnTo>
                  <a:pt x="155320" y="1203840"/>
                </a:lnTo>
                <a:lnTo>
                  <a:pt x="112901" y="1188679"/>
                </a:lnTo>
                <a:lnTo>
                  <a:pt x="75482" y="1164889"/>
                </a:lnTo>
                <a:lnTo>
                  <a:pt x="44273" y="1133679"/>
                </a:lnTo>
                <a:lnTo>
                  <a:pt x="20483" y="1096261"/>
                </a:lnTo>
                <a:lnTo>
                  <a:pt x="5322" y="1053842"/>
                </a:lnTo>
                <a:lnTo>
                  <a:pt x="0" y="1007633"/>
                </a:lnTo>
                <a:lnTo>
                  <a:pt x="0" y="20152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73115" y="1999996"/>
            <a:ext cx="5977890" cy="985519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ct val="93200"/>
              </a:lnSpc>
              <a:spcBef>
                <a:spcPts val="280"/>
              </a:spcBef>
            </a:pP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EducateEmpowerKids.org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provides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“What is 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Pornography?”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lesson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ages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8-11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as well as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videos  and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 resources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2937" y="3193127"/>
            <a:ext cx="6269355" cy="1210310"/>
          </a:xfrm>
          <a:custGeom>
            <a:avLst/>
            <a:gdLst/>
            <a:ahLst/>
            <a:cxnLst/>
            <a:rect l="l" t="t" r="r" b="b"/>
            <a:pathLst>
              <a:path w="6269355" h="1210310">
                <a:moveTo>
                  <a:pt x="6067399" y="0"/>
                </a:moveTo>
                <a:lnTo>
                  <a:pt x="201637" y="0"/>
                </a:lnTo>
                <a:lnTo>
                  <a:pt x="155402" y="5325"/>
                </a:lnTo>
                <a:lnTo>
                  <a:pt x="112960" y="20496"/>
                </a:lnTo>
                <a:lnTo>
                  <a:pt x="75521" y="44300"/>
                </a:lnTo>
                <a:lnTo>
                  <a:pt x="44296" y="75527"/>
                </a:lnTo>
                <a:lnTo>
                  <a:pt x="20493" y="112966"/>
                </a:lnTo>
                <a:lnTo>
                  <a:pt x="5325" y="155406"/>
                </a:lnTo>
                <a:lnTo>
                  <a:pt x="0" y="201637"/>
                </a:lnTo>
                <a:lnTo>
                  <a:pt x="0" y="1008151"/>
                </a:lnTo>
                <a:lnTo>
                  <a:pt x="5325" y="1054382"/>
                </a:lnTo>
                <a:lnTo>
                  <a:pt x="20493" y="1096823"/>
                </a:lnTo>
                <a:lnTo>
                  <a:pt x="44296" y="1134262"/>
                </a:lnTo>
                <a:lnTo>
                  <a:pt x="75521" y="1165489"/>
                </a:lnTo>
                <a:lnTo>
                  <a:pt x="112960" y="1189293"/>
                </a:lnTo>
                <a:lnTo>
                  <a:pt x="155402" y="1204463"/>
                </a:lnTo>
                <a:lnTo>
                  <a:pt x="201637" y="1209789"/>
                </a:lnTo>
                <a:lnTo>
                  <a:pt x="6067399" y="1209789"/>
                </a:lnTo>
                <a:lnTo>
                  <a:pt x="6113634" y="1204463"/>
                </a:lnTo>
                <a:lnTo>
                  <a:pt x="6156076" y="1189293"/>
                </a:lnTo>
                <a:lnTo>
                  <a:pt x="6193515" y="1165489"/>
                </a:lnTo>
                <a:lnTo>
                  <a:pt x="6224741" y="1134262"/>
                </a:lnTo>
                <a:lnTo>
                  <a:pt x="6248543" y="1096823"/>
                </a:lnTo>
                <a:lnTo>
                  <a:pt x="6263712" y="1054382"/>
                </a:lnTo>
                <a:lnTo>
                  <a:pt x="6269037" y="1008151"/>
                </a:lnTo>
                <a:lnTo>
                  <a:pt x="6269037" y="201637"/>
                </a:lnTo>
                <a:lnTo>
                  <a:pt x="6263712" y="155406"/>
                </a:lnTo>
                <a:lnTo>
                  <a:pt x="6248543" y="112966"/>
                </a:lnTo>
                <a:lnTo>
                  <a:pt x="6224741" y="75527"/>
                </a:lnTo>
                <a:lnTo>
                  <a:pt x="6193515" y="44300"/>
                </a:lnTo>
                <a:lnTo>
                  <a:pt x="6156076" y="20496"/>
                </a:lnTo>
                <a:lnTo>
                  <a:pt x="6113634" y="5325"/>
                </a:lnTo>
                <a:lnTo>
                  <a:pt x="6067399" y="0"/>
                </a:lnTo>
                <a:close/>
              </a:path>
            </a:pathLst>
          </a:custGeom>
          <a:solidFill>
            <a:srgbClr val="41C7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2937" y="3193133"/>
            <a:ext cx="6266180" cy="1209675"/>
          </a:xfrm>
          <a:custGeom>
            <a:avLst/>
            <a:gdLst/>
            <a:ahLst/>
            <a:cxnLst/>
            <a:rect l="l" t="t" r="r" b="b"/>
            <a:pathLst>
              <a:path w="6266180" h="1209675">
                <a:moveTo>
                  <a:pt x="0" y="201529"/>
                </a:moveTo>
                <a:lnTo>
                  <a:pt x="5322" y="155320"/>
                </a:lnTo>
                <a:lnTo>
                  <a:pt x="20483" y="112901"/>
                </a:lnTo>
                <a:lnTo>
                  <a:pt x="44273" y="75483"/>
                </a:lnTo>
                <a:lnTo>
                  <a:pt x="75482" y="44273"/>
                </a:lnTo>
                <a:lnTo>
                  <a:pt x="112901" y="20483"/>
                </a:lnTo>
                <a:lnTo>
                  <a:pt x="155320" y="5322"/>
                </a:lnTo>
                <a:lnTo>
                  <a:pt x="201529" y="0"/>
                </a:lnTo>
                <a:lnTo>
                  <a:pt x="6064310" y="0"/>
                </a:lnTo>
                <a:lnTo>
                  <a:pt x="6110519" y="5322"/>
                </a:lnTo>
                <a:lnTo>
                  <a:pt x="6152938" y="20483"/>
                </a:lnTo>
                <a:lnTo>
                  <a:pt x="6190356" y="44273"/>
                </a:lnTo>
                <a:lnTo>
                  <a:pt x="6221566" y="75483"/>
                </a:lnTo>
                <a:lnTo>
                  <a:pt x="6245356" y="112901"/>
                </a:lnTo>
                <a:lnTo>
                  <a:pt x="6260517" y="155320"/>
                </a:lnTo>
                <a:lnTo>
                  <a:pt x="6265840" y="201529"/>
                </a:lnTo>
                <a:lnTo>
                  <a:pt x="6265840" y="1007633"/>
                </a:lnTo>
                <a:lnTo>
                  <a:pt x="6260517" y="1053842"/>
                </a:lnTo>
                <a:lnTo>
                  <a:pt x="6245356" y="1096261"/>
                </a:lnTo>
                <a:lnTo>
                  <a:pt x="6221566" y="1133679"/>
                </a:lnTo>
                <a:lnTo>
                  <a:pt x="6190356" y="1164889"/>
                </a:lnTo>
                <a:lnTo>
                  <a:pt x="6152938" y="1188679"/>
                </a:lnTo>
                <a:lnTo>
                  <a:pt x="6110519" y="1203840"/>
                </a:lnTo>
                <a:lnTo>
                  <a:pt x="6064310" y="1209163"/>
                </a:lnTo>
                <a:lnTo>
                  <a:pt x="201529" y="1209163"/>
                </a:lnTo>
                <a:lnTo>
                  <a:pt x="155320" y="1203840"/>
                </a:lnTo>
                <a:lnTo>
                  <a:pt x="112901" y="1188679"/>
                </a:lnTo>
                <a:lnTo>
                  <a:pt x="75482" y="1164889"/>
                </a:lnTo>
                <a:lnTo>
                  <a:pt x="44273" y="1133679"/>
                </a:lnTo>
                <a:lnTo>
                  <a:pt x="20483" y="1096261"/>
                </a:lnTo>
                <a:lnTo>
                  <a:pt x="5322" y="1053842"/>
                </a:lnTo>
                <a:lnTo>
                  <a:pt x="0" y="1007633"/>
                </a:lnTo>
                <a:lnTo>
                  <a:pt x="0" y="20152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3115" y="3426459"/>
            <a:ext cx="5889625" cy="66611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200" b="1" spc="-5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200" b="1" spc="-15" dirty="0">
                <a:solidFill>
                  <a:srgbClr val="FFFFFF"/>
                </a:solidFill>
                <a:latin typeface="Calibri"/>
                <a:cs typeface="Calibri"/>
              </a:rPr>
              <a:t>Porn Conversation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website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offers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tools 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parents to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teach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their kids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sz="22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porn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2937" y="4466267"/>
            <a:ext cx="6269355" cy="1210310"/>
          </a:xfrm>
          <a:custGeom>
            <a:avLst/>
            <a:gdLst/>
            <a:ahLst/>
            <a:cxnLst/>
            <a:rect l="l" t="t" r="r" b="b"/>
            <a:pathLst>
              <a:path w="6269355" h="1210310">
                <a:moveTo>
                  <a:pt x="6067399" y="0"/>
                </a:moveTo>
                <a:lnTo>
                  <a:pt x="201637" y="0"/>
                </a:lnTo>
                <a:lnTo>
                  <a:pt x="155402" y="5325"/>
                </a:lnTo>
                <a:lnTo>
                  <a:pt x="112960" y="20496"/>
                </a:lnTo>
                <a:lnTo>
                  <a:pt x="75521" y="44300"/>
                </a:lnTo>
                <a:lnTo>
                  <a:pt x="44296" y="75527"/>
                </a:lnTo>
                <a:lnTo>
                  <a:pt x="20493" y="112966"/>
                </a:lnTo>
                <a:lnTo>
                  <a:pt x="5325" y="155406"/>
                </a:lnTo>
                <a:lnTo>
                  <a:pt x="0" y="201637"/>
                </a:lnTo>
                <a:lnTo>
                  <a:pt x="0" y="1008151"/>
                </a:lnTo>
                <a:lnTo>
                  <a:pt x="5325" y="1054382"/>
                </a:lnTo>
                <a:lnTo>
                  <a:pt x="20493" y="1096823"/>
                </a:lnTo>
                <a:lnTo>
                  <a:pt x="44296" y="1134262"/>
                </a:lnTo>
                <a:lnTo>
                  <a:pt x="75521" y="1165489"/>
                </a:lnTo>
                <a:lnTo>
                  <a:pt x="112960" y="1189293"/>
                </a:lnTo>
                <a:lnTo>
                  <a:pt x="155402" y="1204463"/>
                </a:lnTo>
                <a:lnTo>
                  <a:pt x="201637" y="1209789"/>
                </a:lnTo>
                <a:lnTo>
                  <a:pt x="6067399" y="1209789"/>
                </a:lnTo>
                <a:lnTo>
                  <a:pt x="6113634" y="1204463"/>
                </a:lnTo>
                <a:lnTo>
                  <a:pt x="6156076" y="1189293"/>
                </a:lnTo>
                <a:lnTo>
                  <a:pt x="6193515" y="1165489"/>
                </a:lnTo>
                <a:lnTo>
                  <a:pt x="6224741" y="1134262"/>
                </a:lnTo>
                <a:lnTo>
                  <a:pt x="6248543" y="1096823"/>
                </a:lnTo>
                <a:lnTo>
                  <a:pt x="6263712" y="1054382"/>
                </a:lnTo>
                <a:lnTo>
                  <a:pt x="6269037" y="1008151"/>
                </a:lnTo>
                <a:lnTo>
                  <a:pt x="6269037" y="201637"/>
                </a:lnTo>
                <a:lnTo>
                  <a:pt x="6263712" y="155406"/>
                </a:lnTo>
                <a:lnTo>
                  <a:pt x="6248543" y="112966"/>
                </a:lnTo>
                <a:lnTo>
                  <a:pt x="6224741" y="75527"/>
                </a:lnTo>
                <a:lnTo>
                  <a:pt x="6193515" y="44300"/>
                </a:lnTo>
                <a:lnTo>
                  <a:pt x="6156076" y="20496"/>
                </a:lnTo>
                <a:lnTo>
                  <a:pt x="6113634" y="5325"/>
                </a:lnTo>
                <a:lnTo>
                  <a:pt x="6067399" y="0"/>
                </a:lnTo>
                <a:close/>
              </a:path>
            </a:pathLst>
          </a:custGeom>
          <a:solidFill>
            <a:srgbClr val="3D9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2937" y="4466272"/>
            <a:ext cx="6266180" cy="1209675"/>
          </a:xfrm>
          <a:custGeom>
            <a:avLst/>
            <a:gdLst/>
            <a:ahLst/>
            <a:cxnLst/>
            <a:rect l="l" t="t" r="r" b="b"/>
            <a:pathLst>
              <a:path w="6266180" h="1209675">
                <a:moveTo>
                  <a:pt x="0" y="201529"/>
                </a:moveTo>
                <a:lnTo>
                  <a:pt x="5322" y="155320"/>
                </a:lnTo>
                <a:lnTo>
                  <a:pt x="20483" y="112901"/>
                </a:lnTo>
                <a:lnTo>
                  <a:pt x="44273" y="75483"/>
                </a:lnTo>
                <a:lnTo>
                  <a:pt x="75482" y="44273"/>
                </a:lnTo>
                <a:lnTo>
                  <a:pt x="112901" y="20483"/>
                </a:lnTo>
                <a:lnTo>
                  <a:pt x="155320" y="5322"/>
                </a:lnTo>
                <a:lnTo>
                  <a:pt x="201529" y="0"/>
                </a:lnTo>
                <a:lnTo>
                  <a:pt x="6064310" y="0"/>
                </a:lnTo>
                <a:lnTo>
                  <a:pt x="6110519" y="5322"/>
                </a:lnTo>
                <a:lnTo>
                  <a:pt x="6152938" y="20483"/>
                </a:lnTo>
                <a:lnTo>
                  <a:pt x="6190356" y="44273"/>
                </a:lnTo>
                <a:lnTo>
                  <a:pt x="6221566" y="75483"/>
                </a:lnTo>
                <a:lnTo>
                  <a:pt x="6245356" y="112901"/>
                </a:lnTo>
                <a:lnTo>
                  <a:pt x="6260517" y="155320"/>
                </a:lnTo>
                <a:lnTo>
                  <a:pt x="6265840" y="201529"/>
                </a:lnTo>
                <a:lnTo>
                  <a:pt x="6265840" y="1007633"/>
                </a:lnTo>
                <a:lnTo>
                  <a:pt x="6260517" y="1053842"/>
                </a:lnTo>
                <a:lnTo>
                  <a:pt x="6245356" y="1096261"/>
                </a:lnTo>
                <a:lnTo>
                  <a:pt x="6221566" y="1133679"/>
                </a:lnTo>
                <a:lnTo>
                  <a:pt x="6190356" y="1164889"/>
                </a:lnTo>
                <a:lnTo>
                  <a:pt x="6152938" y="1188679"/>
                </a:lnTo>
                <a:lnTo>
                  <a:pt x="6110519" y="1203840"/>
                </a:lnTo>
                <a:lnTo>
                  <a:pt x="6064310" y="1209163"/>
                </a:lnTo>
                <a:lnTo>
                  <a:pt x="201529" y="1209163"/>
                </a:lnTo>
                <a:lnTo>
                  <a:pt x="155320" y="1203840"/>
                </a:lnTo>
                <a:lnTo>
                  <a:pt x="112901" y="1188679"/>
                </a:lnTo>
                <a:lnTo>
                  <a:pt x="75482" y="1164889"/>
                </a:lnTo>
                <a:lnTo>
                  <a:pt x="44273" y="1133679"/>
                </a:lnTo>
                <a:lnTo>
                  <a:pt x="20483" y="1096261"/>
                </a:lnTo>
                <a:lnTo>
                  <a:pt x="5322" y="1053842"/>
                </a:lnTo>
                <a:lnTo>
                  <a:pt x="0" y="1007633"/>
                </a:lnTo>
                <a:lnTo>
                  <a:pt x="0" y="201529"/>
                </a:lnTo>
                <a:close/>
              </a:path>
            </a:pathLst>
          </a:custGeom>
          <a:ln w="12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73115" y="4852923"/>
            <a:ext cx="5981065" cy="1326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45" dirty="0">
                <a:solidFill>
                  <a:srgbClr val="FFFFFF"/>
                </a:solidFill>
                <a:latin typeface="Calibri"/>
                <a:cs typeface="Calibri"/>
              </a:rPr>
              <a:t>Teach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kids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pornography 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</a:rPr>
              <a:t>differs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real</a:t>
            </a:r>
            <a:r>
              <a:rPr sz="2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sex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00">
              <a:latin typeface="Times New Roman"/>
              <a:cs typeface="Times New Roman"/>
            </a:endParaRPr>
          </a:p>
          <a:p>
            <a:pPr marL="240029" marR="5080" indent="-171450">
              <a:lnSpc>
                <a:spcPts val="1900"/>
              </a:lnSpc>
              <a:buChar char="•"/>
              <a:tabLst>
                <a:tab pos="240665" algn="l"/>
              </a:tabLst>
            </a:pP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Discuss body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types, 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consent, preparation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(e.g.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talking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700" spc="-15" dirty="0">
                <a:solidFill>
                  <a:srgbClr val="FFFFFF"/>
                </a:solidFill>
                <a:latin typeface="Calibri"/>
                <a:cs typeface="Calibri"/>
              </a:rPr>
              <a:t>foreplay),  </a:t>
            </a:r>
            <a:r>
              <a:rPr sz="1700" dirty="0">
                <a:solidFill>
                  <a:srgbClr val="FFFFFF"/>
                </a:solidFill>
                <a:latin typeface="Calibri"/>
                <a:cs typeface="Calibri"/>
              </a:rPr>
              <a:t>emotions, 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aggression</a:t>
            </a:r>
            <a:r>
              <a:rPr sz="1700" spc="-10" dirty="0">
                <a:solidFill>
                  <a:srgbClr val="FFFFFF"/>
                </a:solidFill>
                <a:latin typeface="Calibri"/>
                <a:cs typeface="Calibri"/>
              </a:rPr>
              <a:t> etc.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" y="12"/>
            <a:ext cx="4635576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80933" y="2115116"/>
            <a:ext cx="6306185" cy="0"/>
          </a:xfrm>
          <a:custGeom>
            <a:avLst/>
            <a:gdLst/>
            <a:ahLst/>
            <a:cxnLst/>
            <a:rect l="l" t="t" r="r" b="b"/>
            <a:pathLst>
              <a:path w="6306184">
                <a:moveTo>
                  <a:pt x="0" y="0"/>
                </a:moveTo>
                <a:lnTo>
                  <a:pt x="6306142" y="0"/>
                </a:lnTo>
              </a:path>
            </a:pathLst>
          </a:custGeom>
          <a:ln w="19040">
            <a:solidFill>
              <a:srgbClr val="29AF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44169" y="630935"/>
            <a:ext cx="5418455" cy="122047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 marR="5080">
              <a:lnSpc>
                <a:spcPts val="4490"/>
              </a:lnSpc>
              <a:spcBef>
                <a:spcPts val="605"/>
              </a:spcBef>
            </a:pPr>
            <a:r>
              <a:rPr sz="4100" spc="-25" dirty="0">
                <a:latin typeface="Calibri Light"/>
                <a:cs typeface="Calibri Light"/>
              </a:rPr>
              <a:t>Porn </a:t>
            </a:r>
            <a:r>
              <a:rPr sz="4100" spc="-20" dirty="0">
                <a:latin typeface="Calibri Light"/>
                <a:cs typeface="Calibri Light"/>
              </a:rPr>
              <a:t>Literacy </a:t>
            </a:r>
            <a:r>
              <a:rPr sz="4100" spc="-10" dirty="0">
                <a:latin typeface="Calibri Light"/>
                <a:cs typeface="Calibri Light"/>
              </a:rPr>
              <a:t>Checklist </a:t>
            </a:r>
            <a:r>
              <a:rPr sz="4100" spc="-40" dirty="0">
                <a:latin typeface="Calibri Light"/>
                <a:cs typeface="Calibri Light"/>
              </a:rPr>
              <a:t>for  </a:t>
            </a:r>
            <a:r>
              <a:rPr sz="4100" spc="-60" dirty="0">
                <a:latin typeface="Calibri Light"/>
                <a:cs typeface="Calibri Light"/>
              </a:rPr>
              <a:t>Young</a:t>
            </a:r>
            <a:r>
              <a:rPr sz="4100" spc="-5" dirty="0">
                <a:latin typeface="Calibri Light"/>
                <a:cs typeface="Calibri Light"/>
              </a:rPr>
              <a:t> </a:t>
            </a:r>
            <a:r>
              <a:rPr sz="4100" spc="-20" dirty="0">
                <a:latin typeface="Calibri Light"/>
                <a:cs typeface="Calibri Light"/>
              </a:rPr>
              <a:t>People</a:t>
            </a:r>
            <a:endParaRPr sz="41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44170" y="2421635"/>
            <a:ext cx="6390640" cy="351536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1300" marR="327660" indent="-228600">
              <a:lnSpc>
                <a:spcPts val="2180"/>
              </a:lnSpc>
              <a:spcBef>
                <a:spcPts val="35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book 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His 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Porn, </a:t>
            </a:r>
            <a:r>
              <a:rPr sz="2000" i="1" spc="-5" dirty="0">
                <a:solidFill>
                  <a:srgbClr val="FFFFFF"/>
                </a:solidFill>
                <a:latin typeface="Calibri"/>
                <a:cs typeface="Calibri"/>
              </a:rPr>
              <a:t>Her 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Pain: </a:t>
            </a:r>
            <a:r>
              <a:rPr sz="2000" i="1" spc="-5" dirty="0">
                <a:solidFill>
                  <a:srgbClr val="FFFFFF"/>
                </a:solidFill>
                <a:latin typeface="Calibri"/>
                <a:cs typeface="Calibri"/>
              </a:rPr>
              <a:t>Confronting </a:t>
            </a:r>
            <a:r>
              <a:rPr sz="2000" i="1" spc="-15" dirty="0">
                <a:solidFill>
                  <a:srgbClr val="FFFFFF"/>
                </a:solidFill>
                <a:latin typeface="Calibri"/>
                <a:cs typeface="Calibri"/>
              </a:rPr>
              <a:t>America’s  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PornPanic </a:t>
            </a:r>
            <a:r>
              <a:rPr sz="2000" i="1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000" i="1" spc="-10" dirty="0">
                <a:solidFill>
                  <a:srgbClr val="FFFFFF"/>
                </a:solidFill>
                <a:latin typeface="Calibri"/>
                <a:cs typeface="Calibri"/>
              </a:rPr>
              <a:t>Honest </a:t>
            </a:r>
            <a:r>
              <a:rPr sz="2000" i="1" spc="-45" dirty="0">
                <a:solidFill>
                  <a:srgbClr val="FFFFFF"/>
                </a:solidFill>
                <a:latin typeface="Calibri"/>
                <a:cs typeface="Calibri"/>
              </a:rPr>
              <a:t>Talk </a:t>
            </a:r>
            <a:r>
              <a:rPr sz="2000" i="1" spc="-5" dirty="0">
                <a:solidFill>
                  <a:srgbClr val="FFFFFF"/>
                </a:solidFill>
                <a:latin typeface="Calibri"/>
                <a:cs typeface="Calibri"/>
              </a:rPr>
              <a:t>About </a:t>
            </a:r>
            <a:r>
              <a:rPr sz="2000" i="1" spc="-20" dirty="0">
                <a:solidFill>
                  <a:srgbClr val="FFFFFF"/>
                </a:solidFill>
                <a:latin typeface="Calibri"/>
                <a:cs typeface="Calibri"/>
              </a:rPr>
              <a:t>Sex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Marty</a:t>
            </a:r>
            <a:r>
              <a:rPr sz="20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Klein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Questions include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“I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know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fiction, not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real”</a:t>
            </a:r>
            <a:endParaRPr sz="2000">
              <a:latin typeface="Calibri"/>
              <a:cs typeface="Calibri"/>
            </a:endParaRPr>
          </a:p>
          <a:p>
            <a:pPr marL="698500" marR="250190" lvl="1" indent="-228600">
              <a:lnSpc>
                <a:spcPts val="2110"/>
              </a:lnSpc>
              <a:spcBef>
                <a:spcPts val="6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understand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most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people don’t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bodies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like 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porn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performers”</a:t>
            </a:r>
            <a:endParaRPr sz="2000">
              <a:latin typeface="Calibri"/>
              <a:cs typeface="Calibri"/>
            </a:endParaRPr>
          </a:p>
          <a:p>
            <a:pPr marL="698500" marR="5080" lvl="1" indent="-228600">
              <a:lnSpc>
                <a:spcPts val="2210"/>
              </a:lnSpc>
              <a:spcBef>
                <a:spcPts val="50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“I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understand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lot of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arousal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orgasm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 see  in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porn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pretend,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real”</a:t>
            </a:r>
            <a:endParaRPr sz="2000">
              <a:latin typeface="Calibri"/>
              <a:cs typeface="Calibri"/>
            </a:endParaRPr>
          </a:p>
          <a:p>
            <a:pPr marL="241300" marR="437515" indent="-228600">
              <a:lnSpc>
                <a:spcPct val="89500"/>
              </a:lnSpc>
              <a:spcBef>
                <a:spcPts val="90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Visit</a:t>
            </a:r>
            <a:r>
              <a:rPr sz="200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www.psychologytoday.com/blog/sexual- </a:t>
            </a:r>
            <a:r>
              <a:rPr sz="20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intelligence/201610/kids-need-porn-literacy</a:t>
            </a:r>
            <a:r>
              <a:rPr sz="2000" spc="-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full  checklist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" y="12"/>
            <a:ext cx="4635576" cy="6857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4207510" marR="5080">
              <a:lnSpc>
                <a:spcPts val="3890"/>
              </a:lnSpc>
              <a:spcBef>
                <a:spcPts val="685"/>
              </a:spcBef>
            </a:pPr>
            <a:r>
              <a:rPr spc="-5" dirty="0"/>
              <a:t>TIME </a:t>
            </a:r>
            <a:r>
              <a:rPr spc="-35" dirty="0"/>
              <a:t>magazine </a:t>
            </a:r>
            <a:r>
              <a:rPr spc="-10" dirty="0"/>
              <a:t>article </a:t>
            </a:r>
            <a:r>
              <a:rPr spc="-5" dirty="0"/>
              <a:t>and other  </a:t>
            </a:r>
            <a:r>
              <a:rPr spc="5" dirty="0"/>
              <a:t>resources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44170" y="2337308"/>
            <a:ext cx="6196965" cy="338137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808355">
              <a:lnSpc>
                <a:spcPct val="136700"/>
              </a:lnSpc>
              <a:spcBef>
                <a:spcPts val="50"/>
              </a:spcBef>
            </a:pPr>
            <a:r>
              <a:rPr sz="18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TIME Magazine: </a:t>
            </a:r>
            <a:r>
              <a:rPr sz="18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Porn </a:t>
            </a:r>
            <a:r>
              <a:rPr sz="1800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and </a:t>
            </a:r>
            <a:r>
              <a:rPr sz="18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the 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threat </a:t>
            </a:r>
            <a:r>
              <a:rPr sz="1800" u="sng" spc="-1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to </a:t>
            </a:r>
            <a:r>
              <a:rPr sz="18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virility: </a:t>
            </a:r>
            <a:r>
              <a:rPr sz="1800" spc="-5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3"/>
              </a:rPr>
              <a:t>http://time.com/4277510/porn-and-the-threat-to-virility/ </a:t>
            </a:r>
            <a:r>
              <a:rPr sz="1800" spc="-10" dirty="0">
                <a:solidFill>
                  <a:srgbClr val="0563C1"/>
                </a:solidFill>
                <a:latin typeface="Calibri"/>
                <a:cs typeface="Calibri"/>
              </a:rPr>
              <a:t> 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Resources: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4"/>
              </a:rPr>
              <a:t>www.nofap.com/author/alexander/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5"/>
              </a:rPr>
              <a:t>http://www.rebootnation.org/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6"/>
              </a:rPr>
              <a:t>http://www.fightthenewdrug.org/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5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7"/>
              </a:rPr>
              <a:t>http://brickhousewebseries.com/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40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rPr>
              <a:t>https://</a:t>
            </a: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8"/>
              </a:rPr>
              <a:t>www.facebook.com/realterrycrews/videos</a:t>
            </a:r>
            <a:r>
              <a:rPr sz="1800" spc="-10" dirty="0">
                <a:solidFill>
                  <a:srgbClr val="0563C1"/>
                </a:solidFill>
                <a:latin typeface="Calibri"/>
                <a:cs typeface="Calibri"/>
                <a:hlinkClick r:id="rId8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(Terry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Crews)</a:t>
            </a:r>
            <a:endParaRPr sz="1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Clr>
                <a:srgbClr val="FFFFFF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  <a:hlinkClick r:id="rId9"/>
              </a:rPr>
              <a:t>http://www.brainbuddyapp.com/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1563" y="320040"/>
            <a:ext cx="11549380" cy="6217920"/>
          </a:xfrm>
          <a:custGeom>
            <a:avLst/>
            <a:gdLst/>
            <a:ahLst/>
            <a:cxnLst/>
            <a:rect l="l" t="t" r="r" b="b"/>
            <a:pathLst>
              <a:path w="11549380" h="6217920">
                <a:moveTo>
                  <a:pt x="0" y="6217920"/>
                </a:moveTo>
                <a:lnTo>
                  <a:pt x="11548872" y="6217920"/>
                </a:lnTo>
                <a:lnTo>
                  <a:pt x="11548872" y="0"/>
                </a:lnTo>
                <a:lnTo>
                  <a:pt x="0" y="0"/>
                </a:lnTo>
                <a:lnTo>
                  <a:pt x="0" y="6217920"/>
                </a:lnTo>
                <a:close/>
              </a:path>
            </a:pathLst>
          </a:custGeom>
          <a:solidFill>
            <a:srgbClr val="FFFFFF">
              <a:alpha val="783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4296" y="2057400"/>
            <a:ext cx="0" cy="2741930"/>
          </a:xfrm>
          <a:custGeom>
            <a:avLst/>
            <a:gdLst/>
            <a:ahLst/>
            <a:cxnLst/>
            <a:rect l="l" t="t" r="r" b="b"/>
            <a:pathLst>
              <a:path h="2741929">
                <a:moveTo>
                  <a:pt x="0" y="0"/>
                </a:moveTo>
                <a:lnTo>
                  <a:pt x="0" y="2741801"/>
                </a:lnTo>
              </a:path>
            </a:pathLst>
          </a:custGeom>
          <a:ln w="190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88173" y="2711196"/>
            <a:ext cx="2664460" cy="129349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indent="901065">
              <a:lnSpc>
                <a:spcPts val="4700"/>
              </a:lnSpc>
              <a:spcBef>
                <a:spcPts val="740"/>
              </a:spcBef>
            </a:pPr>
            <a:r>
              <a:rPr sz="4400" b="0" spc="-5" dirty="0">
                <a:solidFill>
                  <a:srgbClr val="D58C2E"/>
                </a:solidFill>
                <a:latin typeface="Calibri Light"/>
                <a:cs typeface="Calibri Light"/>
              </a:rPr>
              <a:t>C</a:t>
            </a:r>
            <a:r>
              <a:rPr sz="4400" b="0" spc="5" dirty="0">
                <a:solidFill>
                  <a:srgbClr val="D58C2E"/>
                </a:solidFill>
                <a:latin typeface="Calibri Light"/>
                <a:cs typeface="Calibri Light"/>
              </a:rPr>
              <a:t>o</a:t>
            </a:r>
            <a:r>
              <a:rPr sz="4400" b="0" spc="-45" dirty="0">
                <a:solidFill>
                  <a:srgbClr val="D58C2E"/>
                </a:solidFill>
                <a:latin typeface="Calibri Light"/>
                <a:cs typeface="Calibri Light"/>
              </a:rPr>
              <a:t>n</a:t>
            </a:r>
            <a:r>
              <a:rPr sz="4400" b="0" spc="-60" dirty="0">
                <a:solidFill>
                  <a:srgbClr val="D58C2E"/>
                </a:solidFill>
                <a:latin typeface="Calibri Light"/>
                <a:cs typeface="Calibri Light"/>
              </a:rPr>
              <a:t>t</a:t>
            </a:r>
            <a:r>
              <a:rPr sz="4400" b="0" spc="5" dirty="0">
                <a:solidFill>
                  <a:srgbClr val="D58C2E"/>
                </a:solidFill>
                <a:latin typeface="Calibri Light"/>
                <a:cs typeface="Calibri Light"/>
              </a:rPr>
              <a:t>a</a:t>
            </a:r>
            <a:r>
              <a:rPr sz="4400" b="0" dirty="0">
                <a:solidFill>
                  <a:srgbClr val="D58C2E"/>
                </a:solidFill>
                <a:latin typeface="Calibri Light"/>
                <a:cs typeface="Calibri Light"/>
              </a:rPr>
              <a:t>ct  i</a:t>
            </a:r>
            <a:r>
              <a:rPr sz="4400" b="0" spc="-25" dirty="0">
                <a:solidFill>
                  <a:srgbClr val="D58C2E"/>
                </a:solidFill>
                <a:latin typeface="Calibri Light"/>
                <a:cs typeface="Calibri Light"/>
              </a:rPr>
              <a:t>n</a:t>
            </a:r>
            <a:r>
              <a:rPr sz="4400" b="0" spc="-114" dirty="0">
                <a:solidFill>
                  <a:srgbClr val="D58C2E"/>
                </a:solidFill>
                <a:latin typeface="Calibri Light"/>
                <a:cs typeface="Calibri Light"/>
              </a:rPr>
              <a:t>f</a:t>
            </a:r>
            <a:r>
              <a:rPr sz="4400" b="0" dirty="0">
                <a:solidFill>
                  <a:srgbClr val="D58C2E"/>
                </a:solidFill>
                <a:latin typeface="Calibri Light"/>
                <a:cs typeface="Calibri Light"/>
              </a:rPr>
              <a:t>o</a:t>
            </a:r>
            <a:r>
              <a:rPr sz="4400" b="0" spc="-5" dirty="0">
                <a:solidFill>
                  <a:srgbClr val="D58C2E"/>
                </a:solidFill>
                <a:latin typeface="Calibri Light"/>
                <a:cs typeface="Calibri Light"/>
              </a:rPr>
              <a:t>r</a:t>
            </a:r>
            <a:r>
              <a:rPr sz="4400" b="0" spc="-10" dirty="0">
                <a:solidFill>
                  <a:srgbClr val="D58C2E"/>
                </a:solidFill>
                <a:latin typeface="Calibri Light"/>
                <a:cs typeface="Calibri Light"/>
              </a:rPr>
              <a:t>m</a:t>
            </a:r>
            <a:r>
              <a:rPr sz="4400" b="0" spc="-45" dirty="0">
                <a:solidFill>
                  <a:srgbClr val="D58C2E"/>
                </a:solidFill>
                <a:latin typeface="Calibri Light"/>
                <a:cs typeface="Calibri Light"/>
              </a:rPr>
              <a:t>a</a:t>
            </a:r>
            <a:r>
              <a:rPr sz="4400" b="0" dirty="0">
                <a:solidFill>
                  <a:srgbClr val="D58C2E"/>
                </a:solidFill>
                <a:latin typeface="Calibri Light"/>
                <a:cs typeface="Calibri Light"/>
              </a:rPr>
              <a:t>ti</a:t>
            </a:r>
            <a:r>
              <a:rPr sz="4400" b="0" spc="5" dirty="0">
                <a:solidFill>
                  <a:srgbClr val="D58C2E"/>
                </a:solidFill>
                <a:latin typeface="Calibri Light"/>
                <a:cs typeface="Calibri Light"/>
              </a:rPr>
              <a:t>o</a:t>
            </a:r>
            <a:r>
              <a:rPr sz="4400" b="0" dirty="0">
                <a:solidFill>
                  <a:srgbClr val="D58C2E"/>
                </a:solidFill>
                <a:latin typeface="Calibri Light"/>
                <a:cs typeface="Calibri Light"/>
              </a:rPr>
              <a:t>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54771" y="2654300"/>
            <a:ext cx="23609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b="0" spc="-5" dirty="0">
                <a:latin typeface="Calibri"/>
                <a:cs typeface="Calibri"/>
              </a:rPr>
              <a:t>Janis Whitlock  </a:t>
            </a:r>
            <a:r>
              <a:rPr sz="2400" b="0" dirty="0">
                <a:latin typeface="Calibri"/>
                <a:cs typeface="Calibri"/>
                <a:hlinkClick r:id="rId2"/>
              </a:rPr>
              <a:t>j</a:t>
            </a:r>
            <a:r>
              <a:rPr sz="2400" b="0" spc="-5" dirty="0">
                <a:latin typeface="Calibri"/>
                <a:cs typeface="Calibri"/>
                <a:hlinkClick r:id="rId2"/>
              </a:rPr>
              <a:t>lw43</a:t>
            </a:r>
            <a:r>
              <a:rPr sz="2400" b="0" dirty="0">
                <a:latin typeface="Calibri"/>
                <a:cs typeface="Calibri"/>
                <a:hlinkClick r:id="rId2"/>
              </a:rPr>
              <a:t>@</a:t>
            </a:r>
            <a:r>
              <a:rPr sz="2400" b="0" spc="-25" dirty="0">
                <a:latin typeface="Calibri"/>
                <a:cs typeface="Calibri"/>
                <a:hlinkClick r:id="rId2"/>
              </a:rPr>
              <a:t>c</a:t>
            </a:r>
            <a:r>
              <a:rPr sz="2400" b="0" spc="-5" dirty="0">
                <a:latin typeface="Calibri"/>
                <a:cs typeface="Calibri"/>
                <a:hlinkClick r:id="rId2"/>
              </a:rPr>
              <a:t>o</a:t>
            </a:r>
            <a:r>
              <a:rPr sz="2400" b="0" dirty="0">
                <a:latin typeface="Calibri"/>
                <a:cs typeface="Calibri"/>
                <a:hlinkClick r:id="rId2"/>
              </a:rPr>
              <a:t>rn</a:t>
            </a:r>
            <a:r>
              <a:rPr sz="2400" b="0" spc="5" dirty="0">
                <a:latin typeface="Calibri"/>
                <a:cs typeface="Calibri"/>
                <a:hlinkClick r:id="rId2"/>
              </a:rPr>
              <a:t>e</a:t>
            </a:r>
            <a:r>
              <a:rPr sz="2400" b="0" spc="-5" dirty="0">
                <a:latin typeface="Calibri"/>
                <a:cs typeface="Calibri"/>
                <a:hlinkClick r:id="rId2"/>
              </a:rPr>
              <a:t>ll</a:t>
            </a:r>
            <a:r>
              <a:rPr sz="2400" b="0" spc="-10" dirty="0">
                <a:latin typeface="Calibri"/>
                <a:cs typeface="Calibri"/>
                <a:hlinkClick r:id="rId2"/>
              </a:rPr>
              <a:t>.</a:t>
            </a:r>
            <a:r>
              <a:rPr sz="2400" b="0" spc="5" dirty="0">
                <a:latin typeface="Calibri"/>
                <a:cs typeface="Calibri"/>
                <a:hlinkClick r:id="rId2"/>
              </a:rPr>
              <a:t>e</a:t>
            </a:r>
            <a:r>
              <a:rPr sz="2400" b="0" dirty="0">
                <a:latin typeface="Calibri"/>
                <a:cs typeface="Calibri"/>
                <a:hlinkClick r:id="rId2"/>
              </a:rPr>
              <a:t>du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7639" y="993992"/>
            <a:ext cx="1811447" cy="181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0742" y="993993"/>
            <a:ext cx="2068131" cy="3374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2511" y="3482312"/>
            <a:ext cx="3270484" cy="24148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13865" y="3430613"/>
            <a:ext cx="2730487" cy="2553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21735" y="2932227"/>
            <a:ext cx="3268317" cy="29925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07327" y="956736"/>
            <a:ext cx="2509875" cy="3513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1979" y="991120"/>
            <a:ext cx="2853966" cy="2758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72" y="2425319"/>
            <a:ext cx="3945204" cy="27863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21486" y="1238313"/>
            <a:ext cx="2391431" cy="35273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43912" y="333755"/>
            <a:ext cx="44583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Calibri Light"/>
                <a:cs typeface="Calibri Light"/>
              </a:rPr>
              <a:t>In </a:t>
            </a:r>
            <a:r>
              <a:rPr sz="4400" dirty="0">
                <a:latin typeface="Calibri Light"/>
                <a:cs typeface="Calibri Light"/>
              </a:rPr>
              <a:t>the</a:t>
            </a:r>
            <a:r>
              <a:rPr sz="4400" spc="-30" dirty="0">
                <a:latin typeface="Calibri Light"/>
                <a:cs typeface="Calibri Light"/>
              </a:rPr>
              <a:t> </a:t>
            </a:r>
            <a:r>
              <a:rPr sz="4400" spc="-5" dirty="0">
                <a:latin typeface="Calibri Light"/>
                <a:cs typeface="Calibri Light"/>
              </a:rPr>
              <a:t>beginning…...</a:t>
            </a:r>
            <a:endParaRPr sz="4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8960" y="1520952"/>
            <a:ext cx="5071872" cy="5145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9158" y="626364"/>
            <a:ext cx="578548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>
                <a:latin typeface="Calibri Light"/>
                <a:cs typeface="Calibri Light"/>
              </a:rPr>
              <a:t>Disintegrating</a:t>
            </a:r>
            <a:r>
              <a:rPr sz="4400" spc="-30" dirty="0">
                <a:latin typeface="Calibri Light"/>
                <a:cs typeface="Calibri Light"/>
              </a:rPr>
              <a:t> </a:t>
            </a:r>
            <a:r>
              <a:rPr sz="4400" dirty="0">
                <a:latin typeface="Calibri Light"/>
                <a:cs typeface="Calibri Light"/>
              </a:rPr>
              <a:t>boundaries</a:t>
            </a:r>
            <a:endParaRPr sz="44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8101" y="727964"/>
            <a:ext cx="251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140" dirty="0">
                <a:latin typeface="Papyrus"/>
                <a:cs typeface="Papyrus"/>
              </a:rPr>
              <a:t>Access </a:t>
            </a:r>
            <a:r>
              <a:rPr sz="2400" b="0" spc="-35" dirty="0">
                <a:latin typeface="Papyrus"/>
                <a:cs typeface="Papyrus"/>
              </a:rPr>
              <a:t>is</a:t>
            </a:r>
            <a:r>
              <a:rPr sz="2400" b="0" spc="-285" dirty="0">
                <a:latin typeface="Papyrus"/>
                <a:cs typeface="Papyrus"/>
              </a:rPr>
              <a:t> </a:t>
            </a:r>
            <a:r>
              <a:rPr sz="2400" b="0" spc="-45" dirty="0">
                <a:latin typeface="Papyrus"/>
                <a:cs typeface="Papyrus"/>
              </a:rPr>
              <a:t>ubiquitous</a:t>
            </a:r>
            <a:endParaRPr sz="2400">
              <a:latin typeface="Papyrus"/>
              <a:cs typeface="Papyru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15865" y="5686044"/>
            <a:ext cx="6129655" cy="0"/>
          </a:xfrm>
          <a:custGeom>
            <a:avLst/>
            <a:gdLst/>
            <a:ahLst/>
            <a:cxnLst/>
            <a:rect l="l" t="t" r="r" b="b"/>
            <a:pathLst>
              <a:path w="6129655">
                <a:moveTo>
                  <a:pt x="0" y="0"/>
                </a:moveTo>
                <a:lnTo>
                  <a:pt x="6129331" y="0"/>
                </a:lnTo>
              </a:path>
            </a:pathLst>
          </a:custGeom>
          <a:ln w="95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75788" y="5643181"/>
            <a:ext cx="85725" cy="85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82402" y="5643181"/>
            <a:ext cx="189920" cy="85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91866" y="5643181"/>
            <a:ext cx="85725" cy="85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8480" y="5643181"/>
            <a:ext cx="189920" cy="85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40283" y="2285017"/>
            <a:ext cx="1983207" cy="28534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784287" y="1707387"/>
            <a:ext cx="3990975" cy="3604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5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92%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(13 to 17)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go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online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daily;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24%</a:t>
            </a:r>
            <a:r>
              <a:rPr sz="16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go 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online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“almost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constantly”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24130" marR="262890">
              <a:lnSpc>
                <a:spcPct val="145000"/>
              </a:lnSpc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87%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teens have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access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computer;</a:t>
            </a:r>
            <a:r>
              <a:rPr sz="16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cell  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phone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(88%), 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smartphone</a:t>
            </a:r>
            <a:r>
              <a:rPr sz="16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(73%)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85090" marR="142875">
              <a:lnSpc>
                <a:spcPct val="146200"/>
              </a:lnSpc>
            </a:pP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90%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sz="1600" spc="-20" dirty="0">
                <a:solidFill>
                  <a:srgbClr val="FFFFFF"/>
                </a:solidFill>
                <a:latin typeface="Times New Roman"/>
                <a:cs typeface="Times New Roman"/>
              </a:rPr>
              <a:t>cell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phones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exchange 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text  </a:t>
            </a: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messages; </a:t>
            </a:r>
            <a:r>
              <a:rPr sz="1600" spc="10" dirty="0">
                <a:solidFill>
                  <a:srgbClr val="FFFFFF"/>
                </a:solidFill>
                <a:latin typeface="Times New Roman"/>
                <a:cs typeface="Times New Roman"/>
              </a:rPr>
              <a:t>typical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teen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sends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30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texts </a:t>
            </a:r>
            <a:r>
              <a:rPr sz="1600" spc="45" dirty="0">
                <a:solidFill>
                  <a:srgbClr val="FFFFFF"/>
                </a:solidFill>
                <a:latin typeface="Times New Roman"/>
                <a:cs typeface="Times New Roman"/>
              </a:rPr>
              <a:t>per</a:t>
            </a:r>
            <a:r>
              <a:rPr sz="1600" spc="-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day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Times New Roman"/>
              <a:cs typeface="Times New Roman"/>
            </a:endParaRPr>
          </a:p>
          <a:p>
            <a:pPr marL="111125" marR="219710">
              <a:lnSpc>
                <a:spcPct val="145000"/>
              </a:lnSpc>
            </a:pPr>
            <a:r>
              <a:rPr sz="1600" spc="-5" dirty="0">
                <a:solidFill>
                  <a:srgbClr val="FFFFFF"/>
                </a:solidFill>
                <a:latin typeface="Times New Roman"/>
                <a:cs typeface="Times New Roman"/>
              </a:rPr>
              <a:t>Teens </a:t>
            </a:r>
            <a:r>
              <a:rPr sz="1600" spc="35" dirty="0">
                <a:solidFill>
                  <a:srgbClr val="FFFFFF"/>
                </a:solidFill>
                <a:latin typeface="Times New Roman"/>
                <a:cs typeface="Times New Roman"/>
              </a:rPr>
              <a:t>spend 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average </a:t>
            </a:r>
            <a:r>
              <a:rPr sz="1600" spc="-15" dirty="0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9 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hours 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day</a:t>
            </a:r>
            <a:r>
              <a:rPr sz="1600" spc="-1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on  </a:t>
            </a:r>
            <a:r>
              <a:rPr sz="1600" spc="5" dirty="0">
                <a:solidFill>
                  <a:srgbClr val="FFFFFF"/>
                </a:solidFill>
                <a:latin typeface="Times New Roman"/>
                <a:cs typeface="Times New Roman"/>
              </a:rPr>
              <a:t>digital </a:t>
            </a:r>
            <a:r>
              <a:rPr sz="1600" dirty="0">
                <a:solidFill>
                  <a:srgbClr val="FFFFFF"/>
                </a:solidFill>
                <a:latin typeface="Times New Roman"/>
                <a:cs typeface="Times New Roman"/>
              </a:rPr>
              <a:t>media; 6 </a:t>
            </a:r>
            <a:r>
              <a:rPr sz="1600" spc="40" dirty="0">
                <a:solidFill>
                  <a:srgbClr val="FFFFFF"/>
                </a:solidFill>
                <a:latin typeface="Times New Roman"/>
                <a:cs typeface="Times New Roman"/>
              </a:rPr>
              <a:t>hours </a:t>
            </a:r>
            <a:r>
              <a:rPr sz="1600" spc="30" dirty="0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sz="1600" spc="25" dirty="0">
                <a:solidFill>
                  <a:srgbClr val="FFFFFF"/>
                </a:solidFill>
                <a:latin typeface="Times New Roman"/>
                <a:cs typeface="Times New Roman"/>
              </a:rPr>
              <a:t>day </a:t>
            </a:r>
            <a:r>
              <a:rPr sz="1600" spc="15" dirty="0">
                <a:solidFill>
                  <a:srgbClr val="FFFFFF"/>
                </a:solidFill>
                <a:latin typeface="Times New Roman"/>
                <a:cs typeface="Times New Roman"/>
              </a:rPr>
              <a:t>for</a:t>
            </a:r>
            <a:r>
              <a:rPr sz="1600" spc="-1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20" dirty="0">
                <a:solidFill>
                  <a:srgbClr val="FFFFFF"/>
                </a:solidFill>
                <a:latin typeface="Times New Roman"/>
                <a:cs typeface="Times New Roman"/>
              </a:rPr>
              <a:t>tweens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34888" y="3663726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70">
                <a:moveTo>
                  <a:pt x="279095" y="0"/>
                </a:moveTo>
                <a:lnTo>
                  <a:pt x="222846" y="5080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80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80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70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15" y="358140"/>
                </a:lnTo>
                <a:lnTo>
                  <a:pt x="506793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26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70">
                <a:moveTo>
                  <a:pt x="279095" y="39370"/>
                </a:moveTo>
                <a:lnTo>
                  <a:pt x="230962" y="44450"/>
                </a:lnTo>
                <a:lnTo>
                  <a:pt x="186156" y="58420"/>
                </a:lnTo>
                <a:lnTo>
                  <a:pt x="145592" y="81280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10"/>
                </a:lnTo>
                <a:lnTo>
                  <a:pt x="214083" y="490220"/>
                </a:lnTo>
                <a:lnTo>
                  <a:pt x="174929" y="473710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70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10"/>
                </a:lnTo>
                <a:lnTo>
                  <a:pt x="344093" y="490220"/>
                </a:lnTo>
                <a:lnTo>
                  <a:pt x="301472" y="499110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89" y="165100"/>
                </a:lnTo>
                <a:lnTo>
                  <a:pt x="463372" y="127000"/>
                </a:lnTo>
                <a:lnTo>
                  <a:pt x="430974" y="95250"/>
                </a:lnTo>
                <a:lnTo>
                  <a:pt x="392899" y="68580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62076" y="3834578"/>
            <a:ext cx="304165" cy="238760"/>
          </a:xfrm>
          <a:custGeom>
            <a:avLst/>
            <a:gdLst/>
            <a:ahLst/>
            <a:cxnLst/>
            <a:rect l="l" t="t" r="r" b="b"/>
            <a:pathLst>
              <a:path w="304164" h="238760">
                <a:moveTo>
                  <a:pt x="51587" y="140766"/>
                </a:moveTo>
                <a:lnTo>
                  <a:pt x="48729" y="140766"/>
                </a:lnTo>
                <a:lnTo>
                  <a:pt x="45859" y="143637"/>
                </a:lnTo>
                <a:lnTo>
                  <a:pt x="45859" y="189598"/>
                </a:lnTo>
                <a:lnTo>
                  <a:pt x="48729" y="189598"/>
                </a:lnTo>
                <a:lnTo>
                  <a:pt x="143306" y="238442"/>
                </a:lnTo>
                <a:lnTo>
                  <a:pt x="146177" y="238442"/>
                </a:lnTo>
                <a:lnTo>
                  <a:pt x="146177" y="163741"/>
                </a:lnTo>
                <a:lnTo>
                  <a:pt x="94576" y="163741"/>
                </a:lnTo>
                <a:lnTo>
                  <a:pt x="51587" y="140766"/>
                </a:lnTo>
                <a:close/>
              </a:path>
              <a:path w="304164" h="238760">
                <a:moveTo>
                  <a:pt x="146177" y="140766"/>
                </a:moveTo>
                <a:lnTo>
                  <a:pt x="143306" y="140766"/>
                </a:lnTo>
                <a:lnTo>
                  <a:pt x="97447" y="163741"/>
                </a:lnTo>
                <a:lnTo>
                  <a:pt x="146177" y="163741"/>
                </a:lnTo>
                <a:lnTo>
                  <a:pt x="146177" y="140766"/>
                </a:lnTo>
                <a:close/>
              </a:path>
              <a:path w="304164" h="238760">
                <a:moveTo>
                  <a:pt x="42989" y="83312"/>
                </a:moveTo>
                <a:lnTo>
                  <a:pt x="40132" y="83312"/>
                </a:lnTo>
                <a:lnTo>
                  <a:pt x="2870" y="100545"/>
                </a:lnTo>
                <a:lnTo>
                  <a:pt x="2870" y="103416"/>
                </a:lnTo>
                <a:lnTo>
                  <a:pt x="0" y="103416"/>
                </a:lnTo>
                <a:lnTo>
                  <a:pt x="0" y="106286"/>
                </a:lnTo>
                <a:lnTo>
                  <a:pt x="2870" y="106286"/>
                </a:lnTo>
                <a:lnTo>
                  <a:pt x="94576" y="152260"/>
                </a:lnTo>
                <a:lnTo>
                  <a:pt x="97447" y="155130"/>
                </a:lnTo>
                <a:lnTo>
                  <a:pt x="97447" y="152260"/>
                </a:lnTo>
                <a:lnTo>
                  <a:pt x="137566" y="135013"/>
                </a:lnTo>
                <a:lnTo>
                  <a:pt x="137566" y="129273"/>
                </a:lnTo>
                <a:lnTo>
                  <a:pt x="42989" y="83312"/>
                </a:lnTo>
                <a:close/>
              </a:path>
              <a:path w="304164" h="238760">
                <a:moveTo>
                  <a:pt x="146177" y="31597"/>
                </a:moveTo>
                <a:lnTo>
                  <a:pt x="143306" y="31597"/>
                </a:lnTo>
                <a:lnTo>
                  <a:pt x="54457" y="74688"/>
                </a:lnTo>
                <a:lnTo>
                  <a:pt x="54457" y="77558"/>
                </a:lnTo>
                <a:lnTo>
                  <a:pt x="143306" y="123532"/>
                </a:lnTo>
                <a:lnTo>
                  <a:pt x="146177" y="123532"/>
                </a:lnTo>
                <a:lnTo>
                  <a:pt x="146177" y="31597"/>
                </a:lnTo>
                <a:close/>
              </a:path>
              <a:path w="304164" h="238760">
                <a:moveTo>
                  <a:pt x="97447" y="0"/>
                </a:moveTo>
                <a:lnTo>
                  <a:pt x="94576" y="0"/>
                </a:lnTo>
                <a:lnTo>
                  <a:pt x="2870" y="45961"/>
                </a:lnTo>
                <a:lnTo>
                  <a:pt x="2870" y="48831"/>
                </a:lnTo>
                <a:lnTo>
                  <a:pt x="0" y="48831"/>
                </a:lnTo>
                <a:lnTo>
                  <a:pt x="0" y="51701"/>
                </a:lnTo>
                <a:lnTo>
                  <a:pt x="2870" y="51701"/>
                </a:lnTo>
                <a:lnTo>
                  <a:pt x="40132" y="71818"/>
                </a:lnTo>
                <a:lnTo>
                  <a:pt x="42989" y="71818"/>
                </a:lnTo>
                <a:lnTo>
                  <a:pt x="137566" y="25857"/>
                </a:lnTo>
                <a:lnTo>
                  <a:pt x="137566" y="20104"/>
                </a:lnTo>
                <a:lnTo>
                  <a:pt x="97447" y="0"/>
                </a:lnTo>
                <a:close/>
              </a:path>
              <a:path w="304164" h="238760">
                <a:moveTo>
                  <a:pt x="160502" y="140766"/>
                </a:moveTo>
                <a:lnTo>
                  <a:pt x="157632" y="140766"/>
                </a:lnTo>
                <a:lnTo>
                  <a:pt x="157632" y="238442"/>
                </a:lnTo>
                <a:lnTo>
                  <a:pt x="160502" y="238442"/>
                </a:lnTo>
                <a:lnTo>
                  <a:pt x="255079" y="189598"/>
                </a:lnTo>
                <a:lnTo>
                  <a:pt x="257949" y="189598"/>
                </a:lnTo>
                <a:lnTo>
                  <a:pt x="257949" y="163741"/>
                </a:lnTo>
                <a:lnTo>
                  <a:pt x="203492" y="163741"/>
                </a:lnTo>
                <a:lnTo>
                  <a:pt x="160502" y="140766"/>
                </a:lnTo>
                <a:close/>
              </a:path>
              <a:path w="304164" h="238760">
                <a:moveTo>
                  <a:pt x="255079" y="140766"/>
                </a:moveTo>
                <a:lnTo>
                  <a:pt x="252222" y="140766"/>
                </a:lnTo>
                <a:lnTo>
                  <a:pt x="209219" y="163741"/>
                </a:lnTo>
                <a:lnTo>
                  <a:pt x="257949" y="163741"/>
                </a:lnTo>
                <a:lnTo>
                  <a:pt x="257949" y="143637"/>
                </a:lnTo>
                <a:lnTo>
                  <a:pt x="255079" y="140766"/>
                </a:lnTo>
                <a:close/>
              </a:path>
              <a:path w="304164" h="238760">
                <a:moveTo>
                  <a:pt x="263677" y="83312"/>
                </a:moveTo>
                <a:lnTo>
                  <a:pt x="260819" y="83312"/>
                </a:lnTo>
                <a:lnTo>
                  <a:pt x="166230" y="129273"/>
                </a:lnTo>
                <a:lnTo>
                  <a:pt x="166230" y="135013"/>
                </a:lnTo>
                <a:lnTo>
                  <a:pt x="206362" y="152260"/>
                </a:lnTo>
                <a:lnTo>
                  <a:pt x="300939" y="106286"/>
                </a:lnTo>
                <a:lnTo>
                  <a:pt x="303809" y="106286"/>
                </a:lnTo>
                <a:lnTo>
                  <a:pt x="303809" y="103416"/>
                </a:lnTo>
                <a:lnTo>
                  <a:pt x="300939" y="103416"/>
                </a:lnTo>
                <a:lnTo>
                  <a:pt x="300939" y="100545"/>
                </a:lnTo>
                <a:lnTo>
                  <a:pt x="263677" y="83312"/>
                </a:lnTo>
                <a:close/>
              </a:path>
              <a:path w="304164" h="238760">
                <a:moveTo>
                  <a:pt x="160502" y="31597"/>
                </a:moveTo>
                <a:lnTo>
                  <a:pt x="157632" y="31597"/>
                </a:lnTo>
                <a:lnTo>
                  <a:pt x="157632" y="123532"/>
                </a:lnTo>
                <a:lnTo>
                  <a:pt x="160502" y="123532"/>
                </a:lnTo>
                <a:lnTo>
                  <a:pt x="249351" y="77558"/>
                </a:lnTo>
                <a:lnTo>
                  <a:pt x="249351" y="74688"/>
                </a:lnTo>
                <a:lnTo>
                  <a:pt x="160502" y="31597"/>
                </a:lnTo>
                <a:close/>
              </a:path>
              <a:path w="304164" h="238760">
                <a:moveTo>
                  <a:pt x="206362" y="0"/>
                </a:moveTo>
                <a:lnTo>
                  <a:pt x="166230" y="20104"/>
                </a:lnTo>
                <a:lnTo>
                  <a:pt x="166230" y="25857"/>
                </a:lnTo>
                <a:lnTo>
                  <a:pt x="260819" y="71818"/>
                </a:lnTo>
                <a:lnTo>
                  <a:pt x="263677" y="71818"/>
                </a:lnTo>
                <a:lnTo>
                  <a:pt x="300939" y="51701"/>
                </a:lnTo>
                <a:lnTo>
                  <a:pt x="303809" y="51701"/>
                </a:lnTo>
                <a:lnTo>
                  <a:pt x="303809" y="48831"/>
                </a:lnTo>
                <a:lnTo>
                  <a:pt x="300939" y="48831"/>
                </a:lnTo>
                <a:lnTo>
                  <a:pt x="300939" y="45961"/>
                </a:lnTo>
                <a:lnTo>
                  <a:pt x="206362" y="0"/>
                </a:lnTo>
                <a:close/>
              </a:path>
            </a:pathLst>
          </a:custGeom>
          <a:solidFill>
            <a:srgbClr val="9BBC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53764" y="2757882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70">
                <a:moveTo>
                  <a:pt x="279095" y="0"/>
                </a:moveTo>
                <a:lnTo>
                  <a:pt x="222846" y="5079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79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79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70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15" y="358140"/>
                </a:lnTo>
                <a:lnTo>
                  <a:pt x="506806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13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70">
                <a:moveTo>
                  <a:pt x="279095" y="39370"/>
                </a:moveTo>
                <a:lnTo>
                  <a:pt x="230962" y="44450"/>
                </a:lnTo>
                <a:lnTo>
                  <a:pt x="186156" y="58420"/>
                </a:lnTo>
                <a:lnTo>
                  <a:pt x="145592" y="81279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09"/>
                </a:lnTo>
                <a:lnTo>
                  <a:pt x="214083" y="490220"/>
                </a:lnTo>
                <a:lnTo>
                  <a:pt x="174929" y="473709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70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09"/>
                </a:lnTo>
                <a:lnTo>
                  <a:pt x="344093" y="490220"/>
                </a:lnTo>
                <a:lnTo>
                  <a:pt x="301472" y="499109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89" y="165100"/>
                </a:lnTo>
                <a:lnTo>
                  <a:pt x="463372" y="127000"/>
                </a:lnTo>
                <a:lnTo>
                  <a:pt x="430987" y="95250"/>
                </a:lnTo>
                <a:lnTo>
                  <a:pt x="392899" y="68579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F49D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38297" y="2915414"/>
            <a:ext cx="189115" cy="2584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98738" y="1797637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69">
                <a:moveTo>
                  <a:pt x="279095" y="0"/>
                </a:moveTo>
                <a:lnTo>
                  <a:pt x="222846" y="5079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79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79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69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02" y="358140"/>
                </a:lnTo>
                <a:lnTo>
                  <a:pt x="506793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13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69">
                <a:moveTo>
                  <a:pt x="279095" y="39370"/>
                </a:moveTo>
                <a:lnTo>
                  <a:pt x="230962" y="44450"/>
                </a:lnTo>
                <a:lnTo>
                  <a:pt x="186143" y="58420"/>
                </a:lnTo>
                <a:lnTo>
                  <a:pt x="145592" y="81279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09"/>
                </a:lnTo>
                <a:lnTo>
                  <a:pt x="214083" y="490220"/>
                </a:lnTo>
                <a:lnTo>
                  <a:pt x="174929" y="473709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69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09"/>
                </a:lnTo>
                <a:lnTo>
                  <a:pt x="344093" y="490220"/>
                </a:lnTo>
                <a:lnTo>
                  <a:pt x="301472" y="499109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97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48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86" y="255270"/>
                </a:lnTo>
                <a:lnTo>
                  <a:pt x="507174" y="208280"/>
                </a:lnTo>
                <a:lnTo>
                  <a:pt x="489077" y="165100"/>
                </a:lnTo>
                <a:lnTo>
                  <a:pt x="463359" y="127000"/>
                </a:lnTo>
                <a:lnTo>
                  <a:pt x="430974" y="95250"/>
                </a:lnTo>
                <a:lnTo>
                  <a:pt x="392899" y="68579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23357" y="1939588"/>
            <a:ext cx="140970" cy="283210"/>
          </a:xfrm>
          <a:custGeom>
            <a:avLst/>
            <a:gdLst/>
            <a:ahLst/>
            <a:cxnLst/>
            <a:rect l="l" t="t" r="r" b="b"/>
            <a:pathLst>
              <a:path w="140970" h="283210">
                <a:moveTo>
                  <a:pt x="137724" y="0"/>
                </a:moveTo>
                <a:lnTo>
                  <a:pt x="131813" y="536"/>
                </a:lnTo>
                <a:lnTo>
                  <a:pt x="125902" y="3221"/>
                </a:lnTo>
                <a:lnTo>
                  <a:pt x="123215" y="4832"/>
                </a:lnTo>
                <a:lnTo>
                  <a:pt x="20065" y="82137"/>
                </a:lnTo>
                <a:lnTo>
                  <a:pt x="8597" y="84995"/>
                </a:lnTo>
                <a:lnTo>
                  <a:pt x="0" y="87865"/>
                </a:lnTo>
                <a:lnTo>
                  <a:pt x="0" y="196653"/>
                </a:lnTo>
                <a:lnTo>
                  <a:pt x="8597" y="199511"/>
                </a:lnTo>
                <a:lnTo>
                  <a:pt x="20065" y="199511"/>
                </a:lnTo>
                <a:lnTo>
                  <a:pt x="120345" y="276815"/>
                </a:lnTo>
                <a:lnTo>
                  <a:pt x="123480" y="278828"/>
                </a:lnTo>
                <a:lnTo>
                  <a:pt x="130378" y="282183"/>
                </a:lnTo>
                <a:lnTo>
                  <a:pt x="137275" y="282854"/>
                </a:lnTo>
                <a:lnTo>
                  <a:pt x="140411" y="276815"/>
                </a:lnTo>
                <a:lnTo>
                  <a:pt x="140411" y="4832"/>
                </a:lnTo>
                <a:lnTo>
                  <a:pt x="137724" y="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91894" y="2029797"/>
            <a:ext cx="18415" cy="100965"/>
          </a:xfrm>
          <a:custGeom>
            <a:avLst/>
            <a:gdLst/>
            <a:ahLst/>
            <a:cxnLst/>
            <a:rect l="l" t="t" r="r" b="b"/>
            <a:pathLst>
              <a:path w="18414" h="100964">
                <a:moveTo>
                  <a:pt x="18161" y="0"/>
                </a:moveTo>
                <a:lnTo>
                  <a:pt x="0" y="8610"/>
                </a:lnTo>
                <a:lnTo>
                  <a:pt x="0" y="94716"/>
                </a:lnTo>
                <a:lnTo>
                  <a:pt x="6057" y="100456"/>
                </a:lnTo>
                <a:lnTo>
                  <a:pt x="18161" y="100456"/>
                </a:lnTo>
                <a:lnTo>
                  <a:pt x="18161" y="0"/>
                </a:lnTo>
                <a:close/>
              </a:path>
            </a:pathLst>
          </a:custGeom>
          <a:solidFill>
            <a:srgbClr val="C03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53764" y="4587176"/>
            <a:ext cx="558800" cy="560070"/>
          </a:xfrm>
          <a:custGeom>
            <a:avLst/>
            <a:gdLst/>
            <a:ahLst/>
            <a:cxnLst/>
            <a:rect l="l" t="t" r="r" b="b"/>
            <a:pathLst>
              <a:path w="558800" h="560070">
                <a:moveTo>
                  <a:pt x="279095" y="0"/>
                </a:moveTo>
                <a:lnTo>
                  <a:pt x="222846" y="5079"/>
                </a:lnTo>
                <a:lnTo>
                  <a:pt x="170395" y="21590"/>
                </a:lnTo>
                <a:lnTo>
                  <a:pt x="122961" y="48260"/>
                </a:lnTo>
                <a:lnTo>
                  <a:pt x="81686" y="81279"/>
                </a:lnTo>
                <a:lnTo>
                  <a:pt x="47637" y="123190"/>
                </a:lnTo>
                <a:lnTo>
                  <a:pt x="21920" y="171450"/>
                </a:lnTo>
                <a:lnTo>
                  <a:pt x="5664" y="223520"/>
                </a:lnTo>
                <a:lnTo>
                  <a:pt x="0" y="280670"/>
                </a:lnTo>
                <a:lnTo>
                  <a:pt x="1435" y="308610"/>
                </a:lnTo>
                <a:lnTo>
                  <a:pt x="12534" y="363220"/>
                </a:lnTo>
                <a:lnTo>
                  <a:pt x="33667" y="414020"/>
                </a:lnTo>
                <a:lnTo>
                  <a:pt x="63690" y="458470"/>
                </a:lnTo>
                <a:lnTo>
                  <a:pt x="101485" y="496570"/>
                </a:lnTo>
                <a:lnTo>
                  <a:pt x="145986" y="527050"/>
                </a:lnTo>
                <a:lnTo>
                  <a:pt x="196075" y="548640"/>
                </a:lnTo>
                <a:lnTo>
                  <a:pt x="250583" y="558800"/>
                </a:lnTo>
                <a:lnTo>
                  <a:pt x="279095" y="560070"/>
                </a:lnTo>
                <a:lnTo>
                  <a:pt x="307594" y="558800"/>
                </a:lnTo>
                <a:lnTo>
                  <a:pt x="335330" y="554990"/>
                </a:lnTo>
                <a:lnTo>
                  <a:pt x="362115" y="548640"/>
                </a:lnTo>
                <a:lnTo>
                  <a:pt x="381365" y="541020"/>
                </a:lnTo>
                <a:lnTo>
                  <a:pt x="279095" y="541020"/>
                </a:lnTo>
                <a:lnTo>
                  <a:pt x="252628" y="539750"/>
                </a:lnTo>
                <a:lnTo>
                  <a:pt x="202069" y="528320"/>
                </a:lnTo>
                <a:lnTo>
                  <a:pt x="155625" y="509270"/>
                </a:lnTo>
                <a:lnTo>
                  <a:pt x="114350" y="481330"/>
                </a:lnTo>
                <a:lnTo>
                  <a:pt x="79248" y="445770"/>
                </a:lnTo>
                <a:lnTo>
                  <a:pt x="51384" y="403860"/>
                </a:lnTo>
                <a:lnTo>
                  <a:pt x="31775" y="358140"/>
                </a:lnTo>
                <a:lnTo>
                  <a:pt x="21463" y="307340"/>
                </a:lnTo>
                <a:lnTo>
                  <a:pt x="20129" y="280670"/>
                </a:lnTo>
                <a:lnTo>
                  <a:pt x="21463" y="254000"/>
                </a:lnTo>
                <a:lnTo>
                  <a:pt x="31775" y="203200"/>
                </a:lnTo>
                <a:lnTo>
                  <a:pt x="51384" y="156210"/>
                </a:lnTo>
                <a:lnTo>
                  <a:pt x="79248" y="114300"/>
                </a:lnTo>
                <a:lnTo>
                  <a:pt x="114350" y="78740"/>
                </a:lnTo>
                <a:lnTo>
                  <a:pt x="155625" y="50800"/>
                </a:lnTo>
                <a:lnTo>
                  <a:pt x="202069" y="31750"/>
                </a:lnTo>
                <a:lnTo>
                  <a:pt x="252628" y="21590"/>
                </a:lnTo>
                <a:lnTo>
                  <a:pt x="279095" y="20320"/>
                </a:lnTo>
                <a:lnTo>
                  <a:pt x="384115" y="20320"/>
                </a:lnTo>
                <a:lnTo>
                  <a:pt x="362115" y="12700"/>
                </a:lnTo>
                <a:lnTo>
                  <a:pt x="335330" y="5079"/>
                </a:lnTo>
                <a:lnTo>
                  <a:pt x="307594" y="1270"/>
                </a:lnTo>
                <a:lnTo>
                  <a:pt x="279095" y="0"/>
                </a:lnTo>
                <a:close/>
              </a:path>
              <a:path w="558800" h="560070">
                <a:moveTo>
                  <a:pt x="384115" y="20320"/>
                </a:moveTo>
                <a:lnTo>
                  <a:pt x="279095" y="20320"/>
                </a:lnTo>
                <a:lnTo>
                  <a:pt x="305562" y="21590"/>
                </a:lnTo>
                <a:lnTo>
                  <a:pt x="331279" y="25400"/>
                </a:lnTo>
                <a:lnTo>
                  <a:pt x="379907" y="40640"/>
                </a:lnTo>
                <a:lnTo>
                  <a:pt x="423900" y="64770"/>
                </a:lnTo>
                <a:lnTo>
                  <a:pt x="462216" y="96520"/>
                </a:lnTo>
                <a:lnTo>
                  <a:pt x="493826" y="134620"/>
                </a:lnTo>
                <a:lnTo>
                  <a:pt x="517702" y="179070"/>
                </a:lnTo>
                <a:lnTo>
                  <a:pt x="532790" y="227330"/>
                </a:lnTo>
                <a:lnTo>
                  <a:pt x="538048" y="280670"/>
                </a:lnTo>
                <a:lnTo>
                  <a:pt x="536714" y="307340"/>
                </a:lnTo>
                <a:lnTo>
                  <a:pt x="526402" y="358140"/>
                </a:lnTo>
                <a:lnTo>
                  <a:pt x="506793" y="403860"/>
                </a:lnTo>
                <a:lnTo>
                  <a:pt x="478929" y="445770"/>
                </a:lnTo>
                <a:lnTo>
                  <a:pt x="443839" y="481330"/>
                </a:lnTo>
                <a:lnTo>
                  <a:pt x="402551" y="509270"/>
                </a:lnTo>
                <a:lnTo>
                  <a:pt x="356108" y="528320"/>
                </a:lnTo>
                <a:lnTo>
                  <a:pt x="305562" y="539750"/>
                </a:lnTo>
                <a:lnTo>
                  <a:pt x="279095" y="541020"/>
                </a:lnTo>
                <a:lnTo>
                  <a:pt x="381365" y="541020"/>
                </a:lnTo>
                <a:lnTo>
                  <a:pt x="435216" y="513080"/>
                </a:lnTo>
                <a:lnTo>
                  <a:pt x="476491" y="478790"/>
                </a:lnTo>
                <a:lnTo>
                  <a:pt x="510540" y="436880"/>
                </a:lnTo>
                <a:lnTo>
                  <a:pt x="536257" y="389890"/>
                </a:lnTo>
                <a:lnTo>
                  <a:pt x="552513" y="336550"/>
                </a:lnTo>
                <a:lnTo>
                  <a:pt x="558177" y="280670"/>
                </a:lnTo>
                <a:lnTo>
                  <a:pt x="556742" y="251460"/>
                </a:lnTo>
                <a:lnTo>
                  <a:pt x="545642" y="196850"/>
                </a:lnTo>
                <a:lnTo>
                  <a:pt x="524510" y="146050"/>
                </a:lnTo>
                <a:lnTo>
                  <a:pt x="494487" y="101600"/>
                </a:lnTo>
                <a:lnTo>
                  <a:pt x="456692" y="63500"/>
                </a:lnTo>
                <a:lnTo>
                  <a:pt x="412203" y="33020"/>
                </a:lnTo>
                <a:lnTo>
                  <a:pt x="387781" y="21590"/>
                </a:lnTo>
                <a:lnTo>
                  <a:pt x="384115" y="20320"/>
                </a:lnTo>
                <a:close/>
              </a:path>
              <a:path w="558800" h="560070">
                <a:moveTo>
                  <a:pt x="279095" y="39370"/>
                </a:moveTo>
                <a:lnTo>
                  <a:pt x="230962" y="44450"/>
                </a:lnTo>
                <a:lnTo>
                  <a:pt x="186143" y="58420"/>
                </a:lnTo>
                <a:lnTo>
                  <a:pt x="145592" y="81279"/>
                </a:lnTo>
                <a:lnTo>
                  <a:pt x="110236" y="110490"/>
                </a:lnTo>
                <a:lnTo>
                  <a:pt x="81064" y="146050"/>
                </a:lnTo>
                <a:lnTo>
                  <a:pt x="59042" y="186690"/>
                </a:lnTo>
                <a:lnTo>
                  <a:pt x="45123" y="231140"/>
                </a:lnTo>
                <a:lnTo>
                  <a:pt x="40271" y="280670"/>
                </a:lnTo>
                <a:lnTo>
                  <a:pt x="41503" y="304800"/>
                </a:lnTo>
                <a:lnTo>
                  <a:pt x="51003" y="351790"/>
                </a:lnTo>
                <a:lnTo>
                  <a:pt x="69100" y="394970"/>
                </a:lnTo>
                <a:lnTo>
                  <a:pt x="94818" y="433070"/>
                </a:lnTo>
                <a:lnTo>
                  <a:pt x="127203" y="466090"/>
                </a:lnTo>
                <a:lnTo>
                  <a:pt x="165277" y="491490"/>
                </a:lnTo>
                <a:lnTo>
                  <a:pt x="208076" y="509270"/>
                </a:lnTo>
                <a:lnTo>
                  <a:pt x="254660" y="519430"/>
                </a:lnTo>
                <a:lnTo>
                  <a:pt x="279095" y="520700"/>
                </a:lnTo>
                <a:lnTo>
                  <a:pt x="303517" y="519430"/>
                </a:lnTo>
                <a:lnTo>
                  <a:pt x="327228" y="515620"/>
                </a:lnTo>
                <a:lnTo>
                  <a:pt x="350100" y="509270"/>
                </a:lnTo>
                <a:lnTo>
                  <a:pt x="372033" y="501650"/>
                </a:lnTo>
                <a:lnTo>
                  <a:pt x="374642" y="500380"/>
                </a:lnTo>
                <a:lnTo>
                  <a:pt x="279095" y="500380"/>
                </a:lnTo>
                <a:lnTo>
                  <a:pt x="256705" y="499109"/>
                </a:lnTo>
                <a:lnTo>
                  <a:pt x="214083" y="490220"/>
                </a:lnTo>
                <a:lnTo>
                  <a:pt x="174929" y="473709"/>
                </a:lnTo>
                <a:lnTo>
                  <a:pt x="140055" y="449580"/>
                </a:lnTo>
                <a:lnTo>
                  <a:pt x="110375" y="420370"/>
                </a:lnTo>
                <a:lnTo>
                  <a:pt x="86817" y="384810"/>
                </a:lnTo>
                <a:lnTo>
                  <a:pt x="70243" y="345440"/>
                </a:lnTo>
                <a:lnTo>
                  <a:pt x="61531" y="302260"/>
                </a:lnTo>
                <a:lnTo>
                  <a:pt x="60401" y="280670"/>
                </a:lnTo>
                <a:lnTo>
                  <a:pt x="61531" y="257810"/>
                </a:lnTo>
                <a:lnTo>
                  <a:pt x="70243" y="214630"/>
                </a:lnTo>
                <a:lnTo>
                  <a:pt x="86817" y="175260"/>
                </a:lnTo>
                <a:lnTo>
                  <a:pt x="110375" y="139700"/>
                </a:lnTo>
                <a:lnTo>
                  <a:pt x="140055" y="110490"/>
                </a:lnTo>
                <a:lnTo>
                  <a:pt x="174929" y="86360"/>
                </a:lnTo>
                <a:lnTo>
                  <a:pt x="214083" y="69850"/>
                </a:lnTo>
                <a:lnTo>
                  <a:pt x="256705" y="60960"/>
                </a:lnTo>
                <a:lnTo>
                  <a:pt x="279095" y="59690"/>
                </a:lnTo>
                <a:lnTo>
                  <a:pt x="374642" y="59690"/>
                </a:lnTo>
                <a:lnTo>
                  <a:pt x="372033" y="58420"/>
                </a:lnTo>
                <a:lnTo>
                  <a:pt x="350100" y="50800"/>
                </a:lnTo>
                <a:lnTo>
                  <a:pt x="327228" y="44450"/>
                </a:lnTo>
                <a:lnTo>
                  <a:pt x="303517" y="40640"/>
                </a:lnTo>
                <a:lnTo>
                  <a:pt x="279095" y="39370"/>
                </a:lnTo>
                <a:close/>
              </a:path>
              <a:path w="558800" h="560070">
                <a:moveTo>
                  <a:pt x="374642" y="59690"/>
                </a:moveTo>
                <a:lnTo>
                  <a:pt x="279095" y="59690"/>
                </a:lnTo>
                <a:lnTo>
                  <a:pt x="301472" y="60960"/>
                </a:lnTo>
                <a:lnTo>
                  <a:pt x="323176" y="64770"/>
                </a:lnTo>
                <a:lnTo>
                  <a:pt x="364159" y="77470"/>
                </a:lnTo>
                <a:lnTo>
                  <a:pt x="401281" y="97790"/>
                </a:lnTo>
                <a:lnTo>
                  <a:pt x="433666" y="124460"/>
                </a:lnTo>
                <a:lnTo>
                  <a:pt x="460400" y="157480"/>
                </a:lnTo>
                <a:lnTo>
                  <a:pt x="480580" y="194310"/>
                </a:lnTo>
                <a:lnTo>
                  <a:pt x="493331" y="236220"/>
                </a:lnTo>
                <a:lnTo>
                  <a:pt x="497776" y="280670"/>
                </a:lnTo>
                <a:lnTo>
                  <a:pt x="496646" y="302260"/>
                </a:lnTo>
                <a:lnTo>
                  <a:pt x="487934" y="345440"/>
                </a:lnTo>
                <a:lnTo>
                  <a:pt x="471373" y="384810"/>
                </a:lnTo>
                <a:lnTo>
                  <a:pt x="447802" y="420370"/>
                </a:lnTo>
                <a:lnTo>
                  <a:pt x="418122" y="449580"/>
                </a:lnTo>
                <a:lnTo>
                  <a:pt x="383247" y="473709"/>
                </a:lnTo>
                <a:lnTo>
                  <a:pt x="344093" y="490220"/>
                </a:lnTo>
                <a:lnTo>
                  <a:pt x="301472" y="499109"/>
                </a:lnTo>
                <a:lnTo>
                  <a:pt x="279095" y="500380"/>
                </a:lnTo>
                <a:lnTo>
                  <a:pt x="374642" y="500380"/>
                </a:lnTo>
                <a:lnTo>
                  <a:pt x="412584" y="478790"/>
                </a:lnTo>
                <a:lnTo>
                  <a:pt x="447941" y="449580"/>
                </a:lnTo>
                <a:lnTo>
                  <a:pt x="477113" y="414020"/>
                </a:lnTo>
                <a:lnTo>
                  <a:pt x="499135" y="373380"/>
                </a:lnTo>
                <a:lnTo>
                  <a:pt x="513054" y="328930"/>
                </a:lnTo>
                <a:lnTo>
                  <a:pt x="517918" y="280670"/>
                </a:lnTo>
                <a:lnTo>
                  <a:pt x="516674" y="255270"/>
                </a:lnTo>
                <a:lnTo>
                  <a:pt x="507174" y="208280"/>
                </a:lnTo>
                <a:lnTo>
                  <a:pt x="489077" y="165100"/>
                </a:lnTo>
                <a:lnTo>
                  <a:pt x="463359" y="127000"/>
                </a:lnTo>
                <a:lnTo>
                  <a:pt x="430974" y="95250"/>
                </a:lnTo>
                <a:lnTo>
                  <a:pt x="392899" y="68579"/>
                </a:lnTo>
                <a:lnTo>
                  <a:pt x="374642" y="59690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07944" y="4981458"/>
            <a:ext cx="250190" cy="0"/>
          </a:xfrm>
          <a:custGeom>
            <a:avLst/>
            <a:gdLst/>
            <a:ahLst/>
            <a:cxnLst/>
            <a:rect l="l" t="t" r="r" b="b"/>
            <a:pathLst>
              <a:path w="250189">
                <a:moveTo>
                  <a:pt x="0" y="0"/>
                </a:moveTo>
                <a:lnTo>
                  <a:pt x="249821" y="0"/>
                </a:lnTo>
              </a:path>
            </a:pathLst>
          </a:custGeom>
          <a:ln w="8242">
            <a:solidFill>
              <a:srgbClr val="297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08853" y="4817084"/>
            <a:ext cx="0" cy="137160"/>
          </a:xfrm>
          <a:custGeom>
            <a:avLst/>
            <a:gdLst/>
            <a:ahLst/>
            <a:cxnLst/>
            <a:rect l="l" t="t" r="r" b="b"/>
            <a:pathLst>
              <a:path h="137160">
                <a:moveTo>
                  <a:pt x="0" y="0"/>
                </a:moveTo>
                <a:lnTo>
                  <a:pt x="0" y="136690"/>
                </a:lnTo>
              </a:path>
            </a:pathLst>
          </a:custGeom>
          <a:ln w="36525">
            <a:solidFill>
              <a:srgbClr val="297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54065" y="4766411"/>
            <a:ext cx="0" cy="187960"/>
          </a:xfrm>
          <a:custGeom>
            <a:avLst/>
            <a:gdLst/>
            <a:ahLst/>
            <a:cxnLst/>
            <a:rect l="l" t="t" r="r" b="b"/>
            <a:pathLst>
              <a:path h="187960">
                <a:moveTo>
                  <a:pt x="0" y="0"/>
                </a:moveTo>
                <a:lnTo>
                  <a:pt x="0" y="187363"/>
                </a:lnTo>
              </a:path>
            </a:pathLst>
          </a:custGeom>
          <a:ln w="32994">
            <a:solidFill>
              <a:srgbClr val="297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03392" y="4826508"/>
            <a:ext cx="0" cy="127635"/>
          </a:xfrm>
          <a:custGeom>
            <a:avLst/>
            <a:gdLst/>
            <a:ahLst/>
            <a:cxnLst/>
            <a:rect l="l" t="t" r="r" b="b"/>
            <a:pathLst>
              <a:path h="127635">
                <a:moveTo>
                  <a:pt x="0" y="0"/>
                </a:moveTo>
                <a:lnTo>
                  <a:pt x="0" y="127266"/>
                </a:lnTo>
              </a:path>
            </a:pathLst>
          </a:custGeom>
          <a:ln w="32994">
            <a:solidFill>
              <a:srgbClr val="297F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30329" y="4868926"/>
            <a:ext cx="36830" cy="85090"/>
          </a:xfrm>
          <a:custGeom>
            <a:avLst/>
            <a:gdLst/>
            <a:ahLst/>
            <a:cxnLst/>
            <a:rect l="l" t="t" r="r" b="b"/>
            <a:pathLst>
              <a:path w="36829" h="85089">
                <a:moveTo>
                  <a:pt x="0" y="84848"/>
                </a:moveTo>
                <a:lnTo>
                  <a:pt x="36525" y="84848"/>
                </a:lnTo>
                <a:lnTo>
                  <a:pt x="36525" y="0"/>
                </a:lnTo>
                <a:lnTo>
                  <a:pt x="0" y="0"/>
                </a:lnTo>
                <a:lnTo>
                  <a:pt x="0" y="84848"/>
                </a:lnTo>
                <a:close/>
              </a:path>
            </a:pathLst>
          </a:custGeom>
          <a:solidFill>
            <a:srgbClr val="297F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59888" y="5810503"/>
            <a:ext cx="21177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(Lenhart,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2015;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Common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Sense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Media,</a:t>
            </a:r>
            <a:r>
              <a:rPr sz="9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2015)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3778</Words>
  <Application>Microsoft Office PowerPoint</Application>
  <PresentationFormat>Widescreen</PresentationFormat>
  <Paragraphs>433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Footlight MT Light</vt:lpstr>
      <vt:lpstr>Papyrus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Poll</vt:lpstr>
      <vt:lpstr>The big picture</vt:lpstr>
      <vt:lpstr>In the beginning…...</vt:lpstr>
      <vt:lpstr>Disintegrating boundaries</vt:lpstr>
      <vt:lpstr>Access is ubiquitous</vt:lpstr>
      <vt:lpstr>PowerPoint Presentation</vt:lpstr>
      <vt:lpstr>Intersections</vt:lpstr>
      <vt:lpstr>Sex trafficking</vt:lpstr>
      <vt:lpstr>The National Human Trafficking Hotline received over  26,500 calls and over 8,500 reported human trafficking  cases</vt:lpstr>
      <vt:lpstr>NYS had the 5th highest number of trafficking  cases reported (333)</vt:lpstr>
      <vt:lpstr>Trafficking, sexual services, and  pornography businesses were  some one the earliest adopters  of internet use and internet  marketing</vt:lpstr>
      <vt:lpstr>Pornography can be used as a form of  control over trafficked women</vt:lpstr>
      <vt:lpstr>Social Media &amp; Message Boards</vt:lpstr>
      <vt:lpstr>While the Communications Decency Act protects  Internet Service Providers from liability for some third  party actions, websites are still responsible for taking  action when they are warned about illegal content</vt:lpstr>
      <vt:lpstr>These sites are not easily found by the  general public, and sex traffickers often  use these sites to advertise victims</vt:lpstr>
      <vt:lpstr>Porn</vt:lpstr>
      <vt:lpstr>PowerPoint Presentation</vt:lpstr>
      <vt:lpstr>PowerPoint Presentation</vt:lpstr>
      <vt:lpstr>PowerPoint Presentation</vt:lpstr>
      <vt:lpstr>What did you take away?</vt:lpstr>
      <vt:lpstr>Porn use among college students by sex males females</vt:lpstr>
      <vt:lpstr>Attitudes toward porn use in college students  by sex</vt:lpstr>
      <vt:lpstr>PowerPoint Presentation</vt:lpstr>
      <vt:lpstr>PowerPoint Presentation</vt:lpstr>
      <vt:lpstr>Let’s be Frank Project: Own porn use</vt:lpstr>
      <vt:lpstr>Porn makes money</vt:lpstr>
      <vt:lpstr>What is sexting?</vt:lpstr>
      <vt:lpstr>An estimated 20% - 28% of teens (14-18)  admit to having sent a sext and  approximately 40% have received one</vt:lpstr>
      <vt:lpstr>Sexting by age</vt:lpstr>
      <vt:lpstr>They are already dating the person with whom they  are sexting and it is a form of flirtation or  connection,</vt:lpstr>
      <vt:lpstr>Regardless of study, girls asked to send a sext  (68%) more often than boys (42%)</vt:lpstr>
      <vt:lpstr>The Colorado case  (Cañon City School  District)</vt:lpstr>
      <vt:lpstr>PowerPoint Presentation</vt:lpstr>
      <vt:lpstr>Kinsey Institute Survey</vt:lpstr>
      <vt:lpstr>The number of young adults (age 18-24) who use mobile  dating apps has increased dramatically from 5% in 2013  to 22% in 2015 (Smith, 2016).</vt:lpstr>
      <vt:lpstr>Badoo</vt:lpstr>
      <vt:lpstr>The effects: What the  literature says</vt:lpstr>
      <vt:lpstr>People who consume pornography frequently and for longer durations are more likely  to perceive positive impact (Hald &amp; Malamuth, 2008; Mulya &amp; Hald, 2014)</vt:lpstr>
      <vt:lpstr>But also evidence that it reinforces stereotypical male attitudes toward women</vt:lpstr>
      <vt:lpstr>On the whole, Americans who view pornography (either at all  or more often) are more likely to experience depressive  symptoms</vt:lpstr>
      <vt:lpstr>PowerPoint Presentation</vt:lpstr>
      <vt:lpstr>Decreases body confidence</vt:lpstr>
      <vt:lpstr>Why?</vt:lpstr>
      <vt:lpstr>Effects of hook up apps</vt:lpstr>
      <vt:lpstr>The controversy</vt:lpstr>
      <vt:lpstr>Behaviors prompting the  most concerns about  young adults + TMS use</vt:lpstr>
      <vt:lpstr>PowerPoint Presentation</vt:lpstr>
      <vt:lpstr>College  student  opinions</vt:lpstr>
      <vt:lpstr>It seems to be a mixed bag. There are still  important questions related to:</vt:lpstr>
      <vt:lpstr>Porn and the brain</vt:lpstr>
      <vt:lpstr>PowerPoint Presentation</vt:lpstr>
      <vt:lpstr>The future</vt:lpstr>
      <vt:lpstr>Discussion and  implications</vt:lpstr>
      <vt:lpstr>What do youth need to know?</vt:lpstr>
      <vt:lpstr>Do you find yourself spending considerably (more) amounts of time on-line? (More)</vt:lpstr>
      <vt:lpstr>Resources</vt:lpstr>
      <vt:lpstr>What can we do?</vt:lpstr>
      <vt:lpstr>The Truth About Pornography, a curriculum from  Boston University’s School of Public Health that is  currently being pilot tested</vt:lpstr>
      <vt:lpstr>Porn Literacy Checklist for  Young People</vt:lpstr>
      <vt:lpstr>TIME magazine article and other  resources</vt:lpstr>
      <vt:lpstr>Janis Whitlock  jlw43@cornell.edu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 Provider day TMS use</dc:title>
  <dc:creator>Califano, Judy (DOH)</dc:creator>
  <cp:lastModifiedBy>Califano, Judy A (HEALTH)</cp:lastModifiedBy>
  <cp:revision>4</cp:revision>
  <dcterms:created xsi:type="dcterms:W3CDTF">2019-03-25T18:35:07Z</dcterms:created>
  <dcterms:modified xsi:type="dcterms:W3CDTF">2019-03-25T19:17:26Z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2019-03-08T00:00:00Z</vt:filetime>
  </property>
  <property fmtid="{D5CDD505-2E9C-101B-9397-08002B2CF9AE}" pid="3" name="Creator">
    <vt:lpwstr>PowerPoint</vt:lpwstr>
  </property>
  <property fmtid="{D5CDD505-2E9C-101B-9397-08002B2CF9AE}" pid="4" name="LastSaved">
    <vt:filetime>2019-03-25T00:00:00Z</vt:filetime>
  </property>
</Properties>
</file>