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33"/>
  </p:notesMasterIdLst>
  <p:handoutMasterIdLst>
    <p:handoutMasterId r:id="rId34"/>
  </p:handoutMasterIdLst>
  <p:sldIdLst>
    <p:sldId id="292" r:id="rId2"/>
    <p:sldId id="328" r:id="rId3"/>
    <p:sldId id="327" r:id="rId4"/>
    <p:sldId id="333" r:id="rId5"/>
    <p:sldId id="262" r:id="rId6"/>
    <p:sldId id="332" r:id="rId7"/>
    <p:sldId id="340" r:id="rId8"/>
    <p:sldId id="322" r:id="rId9"/>
    <p:sldId id="317" r:id="rId10"/>
    <p:sldId id="336" r:id="rId11"/>
    <p:sldId id="337" r:id="rId12"/>
    <p:sldId id="314" r:id="rId13"/>
    <p:sldId id="320" r:id="rId14"/>
    <p:sldId id="313" r:id="rId15"/>
    <p:sldId id="321" r:id="rId16"/>
    <p:sldId id="343" r:id="rId17"/>
    <p:sldId id="315" r:id="rId18"/>
    <p:sldId id="338" r:id="rId19"/>
    <p:sldId id="344" r:id="rId20"/>
    <p:sldId id="318" r:id="rId21"/>
    <p:sldId id="311" r:id="rId22"/>
    <p:sldId id="319" r:id="rId23"/>
    <p:sldId id="345" r:id="rId24"/>
    <p:sldId id="305" r:id="rId25"/>
    <p:sldId id="263" r:id="rId26"/>
    <p:sldId id="346" r:id="rId27"/>
    <p:sldId id="347" r:id="rId28"/>
    <p:sldId id="310" r:id="rId29"/>
    <p:sldId id="325" r:id="rId30"/>
    <p:sldId id="341" r:id="rId31"/>
    <p:sldId id="308" r:id="rId3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niak, Lynn M (HEALTH)" initials="BLM(" lastIdx="4" clrIdx="0">
    <p:extLst/>
  </p:cmAuthor>
  <p:cmAuthor id="2" name="Anastasiya Gorodilova" initials="AG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9A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4" autoAdjust="0"/>
    <p:restoredTop sz="87062" autoAdjust="0"/>
  </p:normalViewPr>
  <p:slideViewPr>
    <p:cSldViewPr snapToGrid="0">
      <p:cViewPr varScale="1">
        <p:scale>
          <a:sx n="100" d="100"/>
          <a:sy n="100" d="100"/>
        </p:scale>
        <p:origin x="7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87FCB3-9F70-439B-A183-330E76A1DEA9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0EA6E7-6BC7-4291-B0D9-838D99DBD228}">
      <dgm:prSet phldrT="[Text]"/>
      <dgm:spPr/>
      <dgm:t>
        <a:bodyPr/>
        <a:lstStyle/>
        <a:p>
          <a:r>
            <a:rPr lang="en-US" dirty="0"/>
            <a:t>Inclusive Decision-Making</a:t>
          </a:r>
        </a:p>
      </dgm:t>
    </dgm:pt>
    <dgm:pt modelId="{29035722-61E0-4B72-A41D-5D20A7394555}" type="parTrans" cxnId="{A542DEC7-4257-4DAA-B90A-A42DB1D5B7D7}">
      <dgm:prSet/>
      <dgm:spPr/>
      <dgm:t>
        <a:bodyPr/>
        <a:lstStyle/>
        <a:p>
          <a:endParaRPr lang="en-US"/>
        </a:p>
      </dgm:t>
    </dgm:pt>
    <dgm:pt modelId="{B3C7883F-7535-4773-8E67-1A6707986F56}" type="sibTrans" cxnId="{A542DEC7-4257-4DAA-B90A-A42DB1D5B7D7}">
      <dgm:prSet/>
      <dgm:spPr/>
      <dgm:t>
        <a:bodyPr/>
        <a:lstStyle/>
        <a:p>
          <a:endParaRPr lang="en-US"/>
        </a:p>
      </dgm:t>
    </dgm:pt>
    <dgm:pt modelId="{919FBDE2-4C31-466B-8A4C-B805C172DD18}">
      <dgm:prSet phldrT="[Text]"/>
      <dgm:spPr/>
      <dgm:t>
        <a:bodyPr/>
        <a:lstStyle/>
        <a:p>
          <a:r>
            <a:rPr lang="en-US" dirty="0"/>
            <a:t>Accepting Responsibility</a:t>
          </a:r>
        </a:p>
      </dgm:t>
    </dgm:pt>
    <dgm:pt modelId="{D636025F-1BE5-4E0C-B067-40837036DED6}" type="parTrans" cxnId="{75253FED-E720-494B-A175-86EB0D0CC0CE}">
      <dgm:prSet/>
      <dgm:spPr/>
      <dgm:t>
        <a:bodyPr/>
        <a:lstStyle/>
        <a:p>
          <a:endParaRPr lang="en-US"/>
        </a:p>
      </dgm:t>
    </dgm:pt>
    <dgm:pt modelId="{86C3E91A-E983-4F0F-A532-82FEDA7775C8}" type="sibTrans" cxnId="{75253FED-E720-494B-A175-86EB0D0CC0CE}">
      <dgm:prSet/>
      <dgm:spPr/>
      <dgm:t>
        <a:bodyPr/>
        <a:lstStyle/>
        <a:p>
          <a:endParaRPr lang="en-US"/>
        </a:p>
      </dgm:t>
    </dgm:pt>
    <dgm:pt modelId="{D6953201-2C3E-48A2-A2E4-D33169882F6D}">
      <dgm:prSet phldrT="[Text]"/>
      <dgm:spPr/>
      <dgm:t>
        <a:bodyPr/>
        <a:lstStyle/>
        <a:p>
          <a:r>
            <a:rPr lang="en-US" dirty="0"/>
            <a:t>Repairing Harm</a:t>
          </a:r>
        </a:p>
      </dgm:t>
    </dgm:pt>
    <dgm:pt modelId="{32BAFF05-C641-4300-BDD7-4A6C4D517216}" type="parTrans" cxnId="{43CC70EB-E7E1-4181-A66F-94371C3725AD}">
      <dgm:prSet/>
      <dgm:spPr/>
      <dgm:t>
        <a:bodyPr/>
        <a:lstStyle/>
        <a:p>
          <a:endParaRPr lang="en-US"/>
        </a:p>
      </dgm:t>
    </dgm:pt>
    <dgm:pt modelId="{EC2FBAEF-A93E-4D63-8F46-71138DC972C4}" type="sibTrans" cxnId="{43CC70EB-E7E1-4181-A66F-94371C3725AD}">
      <dgm:prSet/>
      <dgm:spPr/>
      <dgm:t>
        <a:bodyPr/>
        <a:lstStyle/>
        <a:p>
          <a:endParaRPr lang="en-US"/>
        </a:p>
      </dgm:t>
    </dgm:pt>
    <dgm:pt modelId="{19F449AE-F299-422C-BCCC-9FE8318D2084}">
      <dgm:prSet phldrT="[Text]"/>
      <dgm:spPr/>
      <dgm:t>
        <a:bodyPr/>
        <a:lstStyle/>
        <a:p>
          <a:r>
            <a:rPr lang="en-US" dirty="0"/>
            <a:t>Rebuilding Trust </a:t>
          </a:r>
        </a:p>
      </dgm:t>
    </dgm:pt>
    <dgm:pt modelId="{F7C4B2C8-EA4D-48A9-B3FC-E16419F1A049}" type="parTrans" cxnId="{13AAFE8F-72CC-4753-99EF-94474CFBB3F7}">
      <dgm:prSet/>
      <dgm:spPr/>
      <dgm:t>
        <a:bodyPr/>
        <a:lstStyle/>
        <a:p>
          <a:endParaRPr lang="en-US"/>
        </a:p>
      </dgm:t>
    </dgm:pt>
    <dgm:pt modelId="{00CB6D3D-2EBD-4617-BF22-30C429F93B50}" type="sibTrans" cxnId="{13AAFE8F-72CC-4753-99EF-94474CFBB3F7}">
      <dgm:prSet/>
      <dgm:spPr/>
      <dgm:t>
        <a:bodyPr/>
        <a:lstStyle/>
        <a:p>
          <a:endParaRPr lang="en-US"/>
        </a:p>
      </dgm:t>
    </dgm:pt>
    <dgm:pt modelId="{77A8EAF8-1270-415F-836D-C732B51A6336}" type="pres">
      <dgm:prSet presAssocID="{7587FCB3-9F70-439B-A183-330E76A1DEA9}" presName="matrix" presStyleCnt="0">
        <dgm:presLayoutVars>
          <dgm:chMax val="1"/>
          <dgm:dir/>
          <dgm:resizeHandles val="exact"/>
        </dgm:presLayoutVars>
      </dgm:prSet>
      <dgm:spPr/>
    </dgm:pt>
    <dgm:pt modelId="{5DB4AE56-7CBA-4690-A392-CE971A823EF2}" type="pres">
      <dgm:prSet presAssocID="{7587FCB3-9F70-439B-A183-330E76A1DEA9}" presName="diamond" presStyleLbl="bgShp" presStyleIdx="0" presStyleCnt="1"/>
      <dgm:spPr/>
    </dgm:pt>
    <dgm:pt modelId="{BA55533A-6C15-4DD5-9E6B-354290D600FE}" type="pres">
      <dgm:prSet presAssocID="{7587FCB3-9F70-439B-A183-330E76A1DEA9}" presName="quad1" presStyleLbl="node1" presStyleIdx="0" presStyleCnt="4" custScaleX="135755" custScaleY="122862" custLinFactNeighborX="-7794" custLinFactNeighborY="-13794">
        <dgm:presLayoutVars>
          <dgm:chMax val="0"/>
          <dgm:chPref val="0"/>
          <dgm:bulletEnabled val="1"/>
        </dgm:presLayoutVars>
      </dgm:prSet>
      <dgm:spPr/>
    </dgm:pt>
    <dgm:pt modelId="{578E39A1-FD6C-4261-A053-061A64E85937}" type="pres">
      <dgm:prSet presAssocID="{7587FCB3-9F70-439B-A183-330E76A1DEA9}" presName="quad2" presStyleLbl="node1" presStyleIdx="1" presStyleCnt="4" custScaleX="135755" custScaleY="122862" custLinFactNeighborX="25114" custLinFactNeighborY="-13794">
        <dgm:presLayoutVars>
          <dgm:chMax val="0"/>
          <dgm:chPref val="0"/>
          <dgm:bulletEnabled val="1"/>
        </dgm:presLayoutVars>
      </dgm:prSet>
      <dgm:spPr/>
    </dgm:pt>
    <dgm:pt modelId="{0E5D5CAF-649F-42DA-8840-B47B80840269}" type="pres">
      <dgm:prSet presAssocID="{7587FCB3-9F70-439B-A183-330E76A1DEA9}" presName="quad3" presStyleLbl="node1" presStyleIdx="2" presStyleCnt="4" custScaleX="135755" custScaleY="122862" custLinFactNeighborX="-7794">
        <dgm:presLayoutVars>
          <dgm:chMax val="0"/>
          <dgm:chPref val="0"/>
          <dgm:bulletEnabled val="1"/>
        </dgm:presLayoutVars>
      </dgm:prSet>
      <dgm:spPr/>
    </dgm:pt>
    <dgm:pt modelId="{42D044A4-4855-4A78-9586-B755C3461F44}" type="pres">
      <dgm:prSet presAssocID="{7587FCB3-9F70-439B-A183-330E76A1DEA9}" presName="quad4" presStyleLbl="node1" presStyleIdx="3" presStyleCnt="4" custScaleX="135755" custScaleY="122862" custLinFactNeighborX="25114">
        <dgm:presLayoutVars>
          <dgm:chMax val="0"/>
          <dgm:chPref val="0"/>
          <dgm:bulletEnabled val="1"/>
        </dgm:presLayoutVars>
      </dgm:prSet>
      <dgm:spPr/>
    </dgm:pt>
  </dgm:ptLst>
  <dgm:cxnLst>
    <dgm:cxn modelId="{1FF0FD52-0BB5-473E-9B37-BA9AF9A97774}" type="presOf" srcId="{D6953201-2C3E-48A2-A2E4-D33169882F6D}" destId="{0E5D5CAF-649F-42DA-8840-B47B80840269}" srcOrd="0" destOrd="0" presId="urn:microsoft.com/office/officeart/2005/8/layout/matrix3"/>
    <dgm:cxn modelId="{13AAFE8F-72CC-4753-99EF-94474CFBB3F7}" srcId="{7587FCB3-9F70-439B-A183-330E76A1DEA9}" destId="{19F449AE-F299-422C-BCCC-9FE8318D2084}" srcOrd="3" destOrd="0" parTransId="{F7C4B2C8-EA4D-48A9-B3FC-E16419F1A049}" sibTransId="{00CB6D3D-2EBD-4617-BF22-30C429F93B50}"/>
    <dgm:cxn modelId="{C4C4C6A7-BFA9-4229-A81E-005EDD7454AF}" type="presOf" srcId="{7587FCB3-9F70-439B-A183-330E76A1DEA9}" destId="{77A8EAF8-1270-415F-836D-C732B51A6336}" srcOrd="0" destOrd="0" presId="urn:microsoft.com/office/officeart/2005/8/layout/matrix3"/>
    <dgm:cxn modelId="{1F81B4C6-AF6A-4AB3-A516-D8F01C870958}" type="presOf" srcId="{19F449AE-F299-422C-BCCC-9FE8318D2084}" destId="{42D044A4-4855-4A78-9586-B755C3461F44}" srcOrd="0" destOrd="0" presId="urn:microsoft.com/office/officeart/2005/8/layout/matrix3"/>
    <dgm:cxn modelId="{99CBA6C7-C643-42F1-AC8F-08002079DF6F}" type="presOf" srcId="{1E0EA6E7-6BC7-4291-B0D9-838D99DBD228}" destId="{BA55533A-6C15-4DD5-9E6B-354290D600FE}" srcOrd="0" destOrd="0" presId="urn:microsoft.com/office/officeart/2005/8/layout/matrix3"/>
    <dgm:cxn modelId="{A542DEC7-4257-4DAA-B90A-A42DB1D5B7D7}" srcId="{7587FCB3-9F70-439B-A183-330E76A1DEA9}" destId="{1E0EA6E7-6BC7-4291-B0D9-838D99DBD228}" srcOrd="0" destOrd="0" parTransId="{29035722-61E0-4B72-A41D-5D20A7394555}" sibTransId="{B3C7883F-7535-4773-8E67-1A6707986F56}"/>
    <dgm:cxn modelId="{72B1FECB-F726-47FB-BE82-6E557EF3FC37}" type="presOf" srcId="{919FBDE2-4C31-466B-8A4C-B805C172DD18}" destId="{578E39A1-FD6C-4261-A053-061A64E85937}" srcOrd="0" destOrd="0" presId="urn:microsoft.com/office/officeart/2005/8/layout/matrix3"/>
    <dgm:cxn modelId="{43CC70EB-E7E1-4181-A66F-94371C3725AD}" srcId="{7587FCB3-9F70-439B-A183-330E76A1DEA9}" destId="{D6953201-2C3E-48A2-A2E4-D33169882F6D}" srcOrd="2" destOrd="0" parTransId="{32BAFF05-C641-4300-BDD7-4A6C4D517216}" sibTransId="{EC2FBAEF-A93E-4D63-8F46-71138DC972C4}"/>
    <dgm:cxn modelId="{75253FED-E720-494B-A175-86EB0D0CC0CE}" srcId="{7587FCB3-9F70-439B-A183-330E76A1DEA9}" destId="{919FBDE2-4C31-466B-8A4C-B805C172DD18}" srcOrd="1" destOrd="0" parTransId="{D636025F-1BE5-4E0C-B067-40837036DED6}" sibTransId="{86C3E91A-E983-4F0F-A532-82FEDA7775C8}"/>
    <dgm:cxn modelId="{CD4DBF9A-745A-421C-9AF4-F260DD6EF6A4}" type="presParOf" srcId="{77A8EAF8-1270-415F-836D-C732B51A6336}" destId="{5DB4AE56-7CBA-4690-A392-CE971A823EF2}" srcOrd="0" destOrd="0" presId="urn:microsoft.com/office/officeart/2005/8/layout/matrix3"/>
    <dgm:cxn modelId="{A00B21FA-730C-4D91-82C7-E4DCC2FE357D}" type="presParOf" srcId="{77A8EAF8-1270-415F-836D-C732B51A6336}" destId="{BA55533A-6C15-4DD5-9E6B-354290D600FE}" srcOrd="1" destOrd="0" presId="urn:microsoft.com/office/officeart/2005/8/layout/matrix3"/>
    <dgm:cxn modelId="{5027C6A2-AFDF-4601-8AC7-4EF387FC2E1C}" type="presParOf" srcId="{77A8EAF8-1270-415F-836D-C732B51A6336}" destId="{578E39A1-FD6C-4261-A053-061A64E85937}" srcOrd="2" destOrd="0" presId="urn:microsoft.com/office/officeart/2005/8/layout/matrix3"/>
    <dgm:cxn modelId="{CEC098FB-7036-4815-AD4C-9A3028B96DFF}" type="presParOf" srcId="{77A8EAF8-1270-415F-836D-C732B51A6336}" destId="{0E5D5CAF-649F-42DA-8840-B47B80840269}" srcOrd="3" destOrd="0" presId="urn:microsoft.com/office/officeart/2005/8/layout/matrix3"/>
    <dgm:cxn modelId="{56979B32-AE22-44E5-B118-85076FB4954E}" type="presParOf" srcId="{77A8EAF8-1270-415F-836D-C732B51A6336}" destId="{42D044A4-4855-4A78-9586-B755C3461F4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AF3F38-DE1D-4FB7-9CAC-9195C7C26CF0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6EC74B-2803-440A-8A90-D0FA9DEF106D}">
      <dgm:prSet phldrT="[Text]"/>
      <dgm:spPr/>
      <dgm:t>
        <a:bodyPr/>
        <a:lstStyle/>
        <a:p>
          <a:r>
            <a:rPr lang="en-US" dirty="0"/>
            <a:t>Convening</a:t>
          </a:r>
        </a:p>
      </dgm:t>
    </dgm:pt>
    <dgm:pt modelId="{00270F68-02F2-4846-B019-373D540AD935}" type="parTrans" cxnId="{31E3343B-6B54-4163-B9FF-EB5884154606}">
      <dgm:prSet/>
      <dgm:spPr/>
      <dgm:t>
        <a:bodyPr/>
        <a:lstStyle/>
        <a:p>
          <a:endParaRPr lang="en-US"/>
        </a:p>
      </dgm:t>
    </dgm:pt>
    <dgm:pt modelId="{E91F2A14-9949-4BCB-A89A-6E7CDEB73BC9}" type="sibTrans" cxnId="{31E3343B-6B54-4163-B9FF-EB5884154606}">
      <dgm:prSet/>
      <dgm:spPr/>
      <dgm:t>
        <a:bodyPr/>
        <a:lstStyle/>
        <a:p>
          <a:endParaRPr lang="en-US"/>
        </a:p>
      </dgm:t>
    </dgm:pt>
    <dgm:pt modelId="{241CC4F9-263C-4364-BD43-995198FC961B}">
      <dgm:prSet phldrT="[Text]"/>
      <dgm:spPr/>
      <dgm:t>
        <a:bodyPr/>
        <a:lstStyle/>
        <a:p>
          <a:r>
            <a:rPr lang="en-US" dirty="0"/>
            <a:t>Connection</a:t>
          </a:r>
        </a:p>
      </dgm:t>
    </dgm:pt>
    <dgm:pt modelId="{58152C1A-046B-4997-B489-49523CF21DEB}" type="parTrans" cxnId="{579B225A-F3D5-4187-B1E0-55D8E6F2D700}">
      <dgm:prSet/>
      <dgm:spPr/>
      <dgm:t>
        <a:bodyPr/>
        <a:lstStyle/>
        <a:p>
          <a:endParaRPr lang="en-US"/>
        </a:p>
      </dgm:t>
    </dgm:pt>
    <dgm:pt modelId="{104EBD83-5C0B-4CB7-9E9B-B7F0450481A5}" type="sibTrans" cxnId="{579B225A-F3D5-4187-B1E0-55D8E6F2D700}">
      <dgm:prSet/>
      <dgm:spPr/>
      <dgm:t>
        <a:bodyPr/>
        <a:lstStyle/>
        <a:p>
          <a:endParaRPr lang="en-US"/>
        </a:p>
      </dgm:t>
    </dgm:pt>
    <dgm:pt modelId="{E2822F04-3679-48CE-AD7E-CEDC6753BD59}">
      <dgm:prSet phldrT="[Text]"/>
      <dgm:spPr/>
      <dgm:t>
        <a:bodyPr/>
        <a:lstStyle/>
        <a:p>
          <a:r>
            <a:rPr lang="en-US" dirty="0"/>
            <a:t>Concern</a:t>
          </a:r>
        </a:p>
      </dgm:t>
    </dgm:pt>
    <dgm:pt modelId="{E838896E-4B24-4A76-BB71-CE85DEE37803}" type="parTrans" cxnId="{3AE012E6-3A69-4D27-9FDE-73A66C799670}">
      <dgm:prSet/>
      <dgm:spPr/>
      <dgm:t>
        <a:bodyPr/>
        <a:lstStyle/>
        <a:p>
          <a:endParaRPr lang="en-US"/>
        </a:p>
      </dgm:t>
    </dgm:pt>
    <dgm:pt modelId="{F0BA051B-CD62-43D7-8601-95968BD54CBF}" type="sibTrans" cxnId="{3AE012E6-3A69-4D27-9FDE-73A66C799670}">
      <dgm:prSet/>
      <dgm:spPr/>
      <dgm:t>
        <a:bodyPr/>
        <a:lstStyle/>
        <a:p>
          <a:endParaRPr lang="en-US"/>
        </a:p>
      </dgm:t>
    </dgm:pt>
    <dgm:pt modelId="{0914C03E-E53E-4D3E-A3F3-A5676FC23246}">
      <dgm:prSet phldrT="[Text]"/>
      <dgm:spPr/>
      <dgm:t>
        <a:bodyPr/>
        <a:lstStyle/>
        <a:p>
          <a:r>
            <a:rPr lang="en-US" dirty="0"/>
            <a:t>Collaboration</a:t>
          </a:r>
        </a:p>
      </dgm:t>
    </dgm:pt>
    <dgm:pt modelId="{16121E40-8318-426D-990C-F905B9BB9B82}" type="parTrans" cxnId="{FC4E97F8-8795-45D0-98E8-5F23ABA25024}">
      <dgm:prSet/>
      <dgm:spPr/>
      <dgm:t>
        <a:bodyPr/>
        <a:lstStyle/>
        <a:p>
          <a:endParaRPr lang="en-US"/>
        </a:p>
      </dgm:t>
    </dgm:pt>
    <dgm:pt modelId="{32EC7F6C-0739-4A5B-9985-A9D61C8A1933}" type="sibTrans" cxnId="{FC4E97F8-8795-45D0-98E8-5F23ABA25024}">
      <dgm:prSet/>
      <dgm:spPr/>
      <dgm:t>
        <a:bodyPr/>
        <a:lstStyle/>
        <a:p>
          <a:endParaRPr lang="en-US"/>
        </a:p>
      </dgm:t>
    </dgm:pt>
    <dgm:pt modelId="{F737DC43-9D67-4CD2-96F8-170B9B80B408}">
      <dgm:prSet phldrT="[Text]"/>
      <dgm:spPr/>
      <dgm:t>
        <a:bodyPr/>
        <a:lstStyle/>
        <a:p>
          <a:r>
            <a:rPr lang="en-US" dirty="0"/>
            <a:t>Closing</a:t>
          </a:r>
        </a:p>
      </dgm:t>
    </dgm:pt>
    <dgm:pt modelId="{47BE0419-005E-46F9-A1E1-5E6C9877F21F}" type="parTrans" cxnId="{F88E4094-1D2C-40CD-A2A2-8D68373F8CF9}">
      <dgm:prSet/>
      <dgm:spPr/>
      <dgm:t>
        <a:bodyPr/>
        <a:lstStyle/>
        <a:p>
          <a:endParaRPr lang="en-US"/>
        </a:p>
      </dgm:t>
    </dgm:pt>
    <dgm:pt modelId="{D7BA2342-3638-42E7-AFD7-CCF53BA5F976}" type="sibTrans" cxnId="{F88E4094-1D2C-40CD-A2A2-8D68373F8CF9}">
      <dgm:prSet/>
      <dgm:spPr/>
      <dgm:t>
        <a:bodyPr/>
        <a:lstStyle/>
        <a:p>
          <a:endParaRPr lang="en-US"/>
        </a:p>
      </dgm:t>
    </dgm:pt>
    <dgm:pt modelId="{8D04721B-C4AE-4B02-9814-AE1A01A7C402}" type="pres">
      <dgm:prSet presAssocID="{60AF3F38-DE1D-4FB7-9CAC-9195C7C26CF0}" presName="Name0" presStyleCnt="0">
        <dgm:presLayoutVars>
          <dgm:dir/>
          <dgm:resizeHandles val="exact"/>
        </dgm:presLayoutVars>
      </dgm:prSet>
      <dgm:spPr/>
    </dgm:pt>
    <dgm:pt modelId="{570EF16C-B7CB-47D5-AF00-BAE9B0D27E36}" type="pres">
      <dgm:prSet presAssocID="{60AF3F38-DE1D-4FB7-9CAC-9195C7C26CF0}" presName="cycle" presStyleCnt="0"/>
      <dgm:spPr/>
    </dgm:pt>
    <dgm:pt modelId="{FD33F34C-00EA-4E46-9C33-4557CF65ED64}" type="pres">
      <dgm:prSet presAssocID="{D06EC74B-2803-440A-8A90-D0FA9DEF106D}" presName="nodeFirstNode" presStyleLbl="node1" presStyleIdx="0" presStyleCnt="5">
        <dgm:presLayoutVars>
          <dgm:bulletEnabled val="1"/>
        </dgm:presLayoutVars>
      </dgm:prSet>
      <dgm:spPr/>
    </dgm:pt>
    <dgm:pt modelId="{CE7DA001-1017-48B8-B69C-601B8C3BA087}" type="pres">
      <dgm:prSet presAssocID="{E91F2A14-9949-4BCB-A89A-6E7CDEB73BC9}" presName="sibTransFirstNode" presStyleLbl="bgShp" presStyleIdx="0" presStyleCnt="1"/>
      <dgm:spPr/>
    </dgm:pt>
    <dgm:pt modelId="{1DB0F3C6-E080-4A2F-B22C-20632BE37F48}" type="pres">
      <dgm:prSet presAssocID="{241CC4F9-263C-4364-BD43-995198FC961B}" presName="nodeFollowingNodes" presStyleLbl="node1" presStyleIdx="1" presStyleCnt="5">
        <dgm:presLayoutVars>
          <dgm:bulletEnabled val="1"/>
        </dgm:presLayoutVars>
      </dgm:prSet>
      <dgm:spPr/>
    </dgm:pt>
    <dgm:pt modelId="{80CAD6CC-FB43-4DC3-B31D-9B04FA90840A}" type="pres">
      <dgm:prSet presAssocID="{E2822F04-3679-48CE-AD7E-CEDC6753BD59}" presName="nodeFollowingNodes" presStyleLbl="node1" presStyleIdx="2" presStyleCnt="5">
        <dgm:presLayoutVars>
          <dgm:bulletEnabled val="1"/>
        </dgm:presLayoutVars>
      </dgm:prSet>
      <dgm:spPr/>
    </dgm:pt>
    <dgm:pt modelId="{D61DBDE6-98FD-45E0-95FD-9A1A08BB683E}" type="pres">
      <dgm:prSet presAssocID="{0914C03E-E53E-4D3E-A3F3-A5676FC23246}" presName="nodeFollowingNodes" presStyleLbl="node1" presStyleIdx="3" presStyleCnt="5">
        <dgm:presLayoutVars>
          <dgm:bulletEnabled val="1"/>
        </dgm:presLayoutVars>
      </dgm:prSet>
      <dgm:spPr/>
    </dgm:pt>
    <dgm:pt modelId="{09844553-6AD9-45AA-AD1D-6445914C42D3}" type="pres">
      <dgm:prSet presAssocID="{F737DC43-9D67-4CD2-96F8-170B9B80B408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38BAAC1F-7FC7-4A3E-9851-95907D4CF037}" type="presOf" srcId="{E91F2A14-9949-4BCB-A89A-6E7CDEB73BC9}" destId="{CE7DA001-1017-48B8-B69C-601B8C3BA087}" srcOrd="0" destOrd="0" presId="urn:microsoft.com/office/officeart/2005/8/layout/cycle3"/>
    <dgm:cxn modelId="{31E3343B-6B54-4163-B9FF-EB5884154606}" srcId="{60AF3F38-DE1D-4FB7-9CAC-9195C7C26CF0}" destId="{D06EC74B-2803-440A-8A90-D0FA9DEF106D}" srcOrd="0" destOrd="0" parTransId="{00270F68-02F2-4846-B019-373D540AD935}" sibTransId="{E91F2A14-9949-4BCB-A89A-6E7CDEB73BC9}"/>
    <dgm:cxn modelId="{87FC4D74-8063-438A-93A7-222CD4E6DB53}" type="presOf" srcId="{E2822F04-3679-48CE-AD7E-CEDC6753BD59}" destId="{80CAD6CC-FB43-4DC3-B31D-9B04FA90840A}" srcOrd="0" destOrd="0" presId="urn:microsoft.com/office/officeart/2005/8/layout/cycle3"/>
    <dgm:cxn modelId="{579B225A-F3D5-4187-B1E0-55D8E6F2D700}" srcId="{60AF3F38-DE1D-4FB7-9CAC-9195C7C26CF0}" destId="{241CC4F9-263C-4364-BD43-995198FC961B}" srcOrd="1" destOrd="0" parTransId="{58152C1A-046B-4997-B489-49523CF21DEB}" sibTransId="{104EBD83-5C0B-4CB7-9E9B-B7F0450481A5}"/>
    <dgm:cxn modelId="{F88E4094-1D2C-40CD-A2A2-8D68373F8CF9}" srcId="{60AF3F38-DE1D-4FB7-9CAC-9195C7C26CF0}" destId="{F737DC43-9D67-4CD2-96F8-170B9B80B408}" srcOrd="4" destOrd="0" parTransId="{47BE0419-005E-46F9-A1E1-5E6C9877F21F}" sibTransId="{D7BA2342-3638-42E7-AFD7-CCF53BA5F976}"/>
    <dgm:cxn modelId="{8CD2669B-8C12-4FEC-BA9D-8CCBC23745AF}" type="presOf" srcId="{F737DC43-9D67-4CD2-96F8-170B9B80B408}" destId="{09844553-6AD9-45AA-AD1D-6445914C42D3}" srcOrd="0" destOrd="0" presId="urn:microsoft.com/office/officeart/2005/8/layout/cycle3"/>
    <dgm:cxn modelId="{6E4338CD-8437-410E-A673-96293CD9B915}" type="presOf" srcId="{0914C03E-E53E-4D3E-A3F3-A5676FC23246}" destId="{D61DBDE6-98FD-45E0-95FD-9A1A08BB683E}" srcOrd="0" destOrd="0" presId="urn:microsoft.com/office/officeart/2005/8/layout/cycle3"/>
    <dgm:cxn modelId="{7BBE98D1-02D2-418A-B638-D8D5D8046EFD}" type="presOf" srcId="{60AF3F38-DE1D-4FB7-9CAC-9195C7C26CF0}" destId="{8D04721B-C4AE-4B02-9814-AE1A01A7C402}" srcOrd="0" destOrd="0" presId="urn:microsoft.com/office/officeart/2005/8/layout/cycle3"/>
    <dgm:cxn modelId="{3AE012E6-3A69-4D27-9FDE-73A66C799670}" srcId="{60AF3F38-DE1D-4FB7-9CAC-9195C7C26CF0}" destId="{E2822F04-3679-48CE-AD7E-CEDC6753BD59}" srcOrd="2" destOrd="0" parTransId="{E838896E-4B24-4A76-BB71-CE85DEE37803}" sibTransId="{F0BA051B-CD62-43D7-8601-95968BD54CBF}"/>
    <dgm:cxn modelId="{6A776BE6-B21A-432D-9227-D2FAEBD2CE37}" type="presOf" srcId="{D06EC74B-2803-440A-8A90-D0FA9DEF106D}" destId="{FD33F34C-00EA-4E46-9C33-4557CF65ED64}" srcOrd="0" destOrd="0" presId="urn:microsoft.com/office/officeart/2005/8/layout/cycle3"/>
    <dgm:cxn modelId="{B54F02EE-FDF9-4964-BE25-E72CBDAB0635}" type="presOf" srcId="{241CC4F9-263C-4364-BD43-995198FC961B}" destId="{1DB0F3C6-E080-4A2F-B22C-20632BE37F48}" srcOrd="0" destOrd="0" presId="urn:microsoft.com/office/officeart/2005/8/layout/cycle3"/>
    <dgm:cxn modelId="{FC4E97F8-8795-45D0-98E8-5F23ABA25024}" srcId="{60AF3F38-DE1D-4FB7-9CAC-9195C7C26CF0}" destId="{0914C03E-E53E-4D3E-A3F3-A5676FC23246}" srcOrd="3" destOrd="0" parTransId="{16121E40-8318-426D-990C-F905B9BB9B82}" sibTransId="{32EC7F6C-0739-4A5B-9985-A9D61C8A1933}"/>
    <dgm:cxn modelId="{AB6BD689-77DE-4604-ABF5-1C2F319CD581}" type="presParOf" srcId="{8D04721B-C4AE-4B02-9814-AE1A01A7C402}" destId="{570EF16C-B7CB-47D5-AF00-BAE9B0D27E36}" srcOrd="0" destOrd="0" presId="urn:microsoft.com/office/officeart/2005/8/layout/cycle3"/>
    <dgm:cxn modelId="{384F959D-66CF-4061-8E81-B31E7CE82AAF}" type="presParOf" srcId="{570EF16C-B7CB-47D5-AF00-BAE9B0D27E36}" destId="{FD33F34C-00EA-4E46-9C33-4557CF65ED64}" srcOrd="0" destOrd="0" presId="urn:microsoft.com/office/officeart/2005/8/layout/cycle3"/>
    <dgm:cxn modelId="{BA481802-88FC-48F9-AA0E-8829E38A7517}" type="presParOf" srcId="{570EF16C-B7CB-47D5-AF00-BAE9B0D27E36}" destId="{CE7DA001-1017-48B8-B69C-601B8C3BA087}" srcOrd="1" destOrd="0" presId="urn:microsoft.com/office/officeart/2005/8/layout/cycle3"/>
    <dgm:cxn modelId="{A55557AF-21CE-46D3-A8E1-38FDE2C48909}" type="presParOf" srcId="{570EF16C-B7CB-47D5-AF00-BAE9B0D27E36}" destId="{1DB0F3C6-E080-4A2F-B22C-20632BE37F48}" srcOrd="2" destOrd="0" presId="urn:microsoft.com/office/officeart/2005/8/layout/cycle3"/>
    <dgm:cxn modelId="{0C85D3F0-19F9-40E6-B749-B4F054509111}" type="presParOf" srcId="{570EF16C-B7CB-47D5-AF00-BAE9B0D27E36}" destId="{80CAD6CC-FB43-4DC3-B31D-9B04FA90840A}" srcOrd="3" destOrd="0" presId="urn:microsoft.com/office/officeart/2005/8/layout/cycle3"/>
    <dgm:cxn modelId="{6239CEB0-B987-48C3-8320-16F69EB999F9}" type="presParOf" srcId="{570EF16C-B7CB-47D5-AF00-BAE9B0D27E36}" destId="{D61DBDE6-98FD-45E0-95FD-9A1A08BB683E}" srcOrd="4" destOrd="0" presId="urn:microsoft.com/office/officeart/2005/8/layout/cycle3"/>
    <dgm:cxn modelId="{2551E673-B11C-4875-A404-54678D02C244}" type="presParOf" srcId="{570EF16C-B7CB-47D5-AF00-BAE9B0D27E36}" destId="{09844553-6AD9-45AA-AD1D-6445914C42D3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932B4D-5D60-4CB2-986A-A6E4E14ABB9C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368C4A-43F7-4400-B565-A93FC1B9C637}">
      <dgm:prSet phldrT="[Text]"/>
      <dgm:spPr/>
      <dgm:t>
        <a:bodyPr/>
        <a:lstStyle/>
        <a:p>
          <a:r>
            <a:rPr lang="en-US" dirty="0"/>
            <a:t>What was the harm</a:t>
          </a:r>
        </a:p>
      </dgm:t>
    </dgm:pt>
    <dgm:pt modelId="{5E8B142E-5C88-4F06-BF84-64994E8184DF}" type="parTrans" cxnId="{0852A1F7-EE12-49EF-899A-57388A84977B}">
      <dgm:prSet/>
      <dgm:spPr/>
      <dgm:t>
        <a:bodyPr/>
        <a:lstStyle/>
        <a:p>
          <a:endParaRPr lang="en-US"/>
        </a:p>
      </dgm:t>
    </dgm:pt>
    <dgm:pt modelId="{3BC0E42C-2B0C-4553-ABB6-086906DD2E88}" type="sibTrans" cxnId="{0852A1F7-EE12-49EF-899A-57388A84977B}">
      <dgm:prSet/>
      <dgm:spPr/>
      <dgm:t>
        <a:bodyPr/>
        <a:lstStyle/>
        <a:p>
          <a:endParaRPr lang="en-US"/>
        </a:p>
      </dgm:t>
    </dgm:pt>
    <dgm:pt modelId="{6A95CDAD-3BA0-4187-93A3-35E0F84ACB22}">
      <dgm:prSet phldrT="[Text]"/>
      <dgm:spPr/>
      <dgm:t>
        <a:bodyPr/>
        <a:lstStyle/>
        <a:p>
          <a:r>
            <a:rPr lang="en-US" dirty="0"/>
            <a:t>“What impact has this had on your and on others.” </a:t>
          </a:r>
        </a:p>
      </dgm:t>
    </dgm:pt>
    <dgm:pt modelId="{28CA5AD1-0A44-43E0-B3A2-AC5AF6E5E635}" type="parTrans" cxnId="{0F6EC865-CCD4-4B4D-9049-8CBA21381535}">
      <dgm:prSet/>
      <dgm:spPr/>
      <dgm:t>
        <a:bodyPr/>
        <a:lstStyle/>
        <a:p>
          <a:endParaRPr lang="en-US"/>
        </a:p>
      </dgm:t>
    </dgm:pt>
    <dgm:pt modelId="{240DE0F3-F14F-4E3D-9E09-8711ACF1339A}" type="sibTrans" cxnId="{0F6EC865-CCD4-4B4D-9049-8CBA21381535}">
      <dgm:prSet/>
      <dgm:spPr/>
      <dgm:t>
        <a:bodyPr/>
        <a:lstStyle/>
        <a:p>
          <a:endParaRPr lang="en-US"/>
        </a:p>
      </dgm:t>
    </dgm:pt>
    <dgm:pt modelId="{79ADC637-9D58-4967-BC20-0D98DADCB51A}">
      <dgm:prSet phldrT="[Text]"/>
      <dgm:spPr/>
      <dgm:t>
        <a:bodyPr/>
        <a:lstStyle/>
        <a:p>
          <a:r>
            <a:rPr lang="en-US" dirty="0"/>
            <a:t>What can be done to repair the harm?</a:t>
          </a:r>
        </a:p>
      </dgm:t>
    </dgm:pt>
    <dgm:pt modelId="{143BC6F0-DA75-4CD8-A851-746D02D293C6}" type="parTrans" cxnId="{E9B6920C-90B9-4FC2-83AD-F929B90F25C4}">
      <dgm:prSet/>
      <dgm:spPr/>
      <dgm:t>
        <a:bodyPr/>
        <a:lstStyle/>
        <a:p>
          <a:endParaRPr lang="en-US"/>
        </a:p>
      </dgm:t>
    </dgm:pt>
    <dgm:pt modelId="{B1E0F40D-3FAA-40B5-8316-389EC333BC70}" type="sibTrans" cxnId="{E9B6920C-90B9-4FC2-83AD-F929B90F25C4}">
      <dgm:prSet/>
      <dgm:spPr/>
      <dgm:t>
        <a:bodyPr/>
        <a:lstStyle/>
        <a:p>
          <a:endParaRPr lang="en-US"/>
        </a:p>
      </dgm:t>
    </dgm:pt>
    <dgm:pt modelId="{F6A1233F-51C3-4131-B86F-CA27BB7EE6B8}">
      <dgm:prSet phldrT="[Text]"/>
      <dgm:spPr/>
      <dgm:t>
        <a:bodyPr/>
        <a:lstStyle/>
        <a:p>
          <a:r>
            <a:rPr lang="en-US" dirty="0"/>
            <a:t>“What do you think needs to happen to make things right?</a:t>
          </a:r>
        </a:p>
      </dgm:t>
    </dgm:pt>
    <dgm:pt modelId="{E48B4497-4287-4F8D-90AB-23CD5F7AF01A}" type="parTrans" cxnId="{8CDA9EB3-F138-41BA-B4E7-5C7EB5D1A6D3}">
      <dgm:prSet/>
      <dgm:spPr/>
      <dgm:t>
        <a:bodyPr/>
        <a:lstStyle/>
        <a:p>
          <a:endParaRPr lang="en-US"/>
        </a:p>
      </dgm:t>
    </dgm:pt>
    <dgm:pt modelId="{3F746811-B3F1-4CE3-B1BA-B8792DFA193F}" type="sibTrans" cxnId="{8CDA9EB3-F138-41BA-B4E7-5C7EB5D1A6D3}">
      <dgm:prSet/>
      <dgm:spPr/>
      <dgm:t>
        <a:bodyPr/>
        <a:lstStyle/>
        <a:p>
          <a:endParaRPr lang="en-US"/>
        </a:p>
      </dgm:t>
    </dgm:pt>
    <dgm:pt modelId="{329C5C22-1681-439B-B308-BA5000702B50}">
      <dgm:prSet phldrT="[Text]"/>
      <dgm:spPr/>
      <dgm:t>
        <a:bodyPr/>
        <a:lstStyle/>
        <a:p>
          <a:r>
            <a:rPr lang="en-US" dirty="0"/>
            <a:t>What can be done to rebuild trust?</a:t>
          </a:r>
        </a:p>
      </dgm:t>
    </dgm:pt>
    <dgm:pt modelId="{22935FAA-0889-461D-8DC4-94AFB664F3A0}" type="parTrans" cxnId="{C9F20DE2-A23B-4B45-91C0-41EC702919EF}">
      <dgm:prSet/>
      <dgm:spPr/>
      <dgm:t>
        <a:bodyPr/>
        <a:lstStyle/>
        <a:p>
          <a:endParaRPr lang="en-US"/>
        </a:p>
      </dgm:t>
    </dgm:pt>
    <dgm:pt modelId="{DE2B4116-383D-4304-8274-33A6624CD847}" type="sibTrans" cxnId="{C9F20DE2-A23B-4B45-91C0-41EC702919EF}">
      <dgm:prSet/>
      <dgm:spPr/>
      <dgm:t>
        <a:bodyPr/>
        <a:lstStyle/>
        <a:p>
          <a:endParaRPr lang="en-US"/>
        </a:p>
      </dgm:t>
    </dgm:pt>
    <dgm:pt modelId="{4B41D45C-81AC-4DE1-9C94-2C7B07B1DD65}">
      <dgm:prSet phldrT="[Text]"/>
      <dgm:spPr/>
      <dgm:t>
        <a:bodyPr/>
        <a:lstStyle/>
        <a:p>
          <a:r>
            <a:rPr lang="en-US" dirty="0"/>
            <a:t>“What can you do that can demonstrate you can be a positive member of our community</a:t>
          </a:r>
        </a:p>
      </dgm:t>
    </dgm:pt>
    <dgm:pt modelId="{8B2D896E-4D6B-4AD1-A737-57AE0EB11ECC}" type="parTrans" cxnId="{5577FBFF-E22C-4C44-80CA-D09D5A44693F}">
      <dgm:prSet/>
      <dgm:spPr/>
      <dgm:t>
        <a:bodyPr/>
        <a:lstStyle/>
        <a:p>
          <a:endParaRPr lang="en-US"/>
        </a:p>
      </dgm:t>
    </dgm:pt>
    <dgm:pt modelId="{5BBA3FE4-8784-4227-9E92-9DBBE0344590}" type="sibTrans" cxnId="{5577FBFF-E22C-4C44-80CA-D09D5A44693F}">
      <dgm:prSet/>
      <dgm:spPr/>
      <dgm:t>
        <a:bodyPr/>
        <a:lstStyle/>
        <a:p>
          <a:endParaRPr lang="en-US"/>
        </a:p>
      </dgm:t>
    </dgm:pt>
    <dgm:pt modelId="{0C6993C1-922A-4D53-8C61-E2F373374E09}" type="pres">
      <dgm:prSet presAssocID="{7D932B4D-5D60-4CB2-986A-A6E4E14ABB9C}" presName="Name0" presStyleCnt="0">
        <dgm:presLayoutVars>
          <dgm:dir/>
          <dgm:animLvl val="lvl"/>
          <dgm:resizeHandles val="exact"/>
        </dgm:presLayoutVars>
      </dgm:prSet>
      <dgm:spPr/>
    </dgm:pt>
    <dgm:pt modelId="{F67F67D5-8052-45D1-998E-AE6E8E7ED677}" type="pres">
      <dgm:prSet presAssocID="{7D932B4D-5D60-4CB2-986A-A6E4E14ABB9C}" presName="tSp" presStyleCnt="0"/>
      <dgm:spPr/>
    </dgm:pt>
    <dgm:pt modelId="{BD555078-BF78-46BE-998C-190E64F93552}" type="pres">
      <dgm:prSet presAssocID="{7D932B4D-5D60-4CB2-986A-A6E4E14ABB9C}" presName="bSp" presStyleCnt="0"/>
      <dgm:spPr/>
    </dgm:pt>
    <dgm:pt modelId="{A3B1CF31-1890-48A0-BF57-41846102F5EB}" type="pres">
      <dgm:prSet presAssocID="{7D932B4D-5D60-4CB2-986A-A6E4E14ABB9C}" presName="process" presStyleCnt="0"/>
      <dgm:spPr/>
    </dgm:pt>
    <dgm:pt modelId="{1147DEF5-E7FB-4F65-B76C-5FB2F465C22C}" type="pres">
      <dgm:prSet presAssocID="{6A368C4A-43F7-4400-B565-A93FC1B9C637}" presName="composite1" presStyleCnt="0"/>
      <dgm:spPr/>
    </dgm:pt>
    <dgm:pt modelId="{9336DC77-7A38-4DA1-82B1-56557BFCBC0F}" type="pres">
      <dgm:prSet presAssocID="{6A368C4A-43F7-4400-B565-A93FC1B9C637}" presName="dummyNode1" presStyleLbl="node1" presStyleIdx="0" presStyleCnt="3"/>
      <dgm:spPr/>
    </dgm:pt>
    <dgm:pt modelId="{76926582-C489-4468-A5A3-D941A1BC4E3D}" type="pres">
      <dgm:prSet presAssocID="{6A368C4A-43F7-4400-B565-A93FC1B9C637}" presName="childNode1" presStyleLbl="bgAcc1" presStyleIdx="0" presStyleCnt="3" custLinFactNeighborX="2815">
        <dgm:presLayoutVars>
          <dgm:bulletEnabled val="1"/>
        </dgm:presLayoutVars>
      </dgm:prSet>
      <dgm:spPr/>
    </dgm:pt>
    <dgm:pt modelId="{7D73DC64-406F-4A63-8F56-BF6A266C1888}" type="pres">
      <dgm:prSet presAssocID="{6A368C4A-43F7-4400-B565-A93FC1B9C637}" presName="childNode1tx" presStyleLbl="bgAcc1" presStyleIdx="0" presStyleCnt="3">
        <dgm:presLayoutVars>
          <dgm:bulletEnabled val="1"/>
        </dgm:presLayoutVars>
      </dgm:prSet>
      <dgm:spPr/>
    </dgm:pt>
    <dgm:pt modelId="{D0A09506-6A6D-4ADE-9D78-D6F5C2CAA195}" type="pres">
      <dgm:prSet presAssocID="{6A368C4A-43F7-4400-B565-A93FC1B9C637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96951D32-D5B4-4909-BE62-B9C583AEB4A2}" type="pres">
      <dgm:prSet presAssocID="{6A368C4A-43F7-4400-B565-A93FC1B9C637}" presName="connSite1" presStyleCnt="0"/>
      <dgm:spPr/>
    </dgm:pt>
    <dgm:pt modelId="{D1858C68-DC03-4625-8001-A2E70A475651}" type="pres">
      <dgm:prSet presAssocID="{3BC0E42C-2B0C-4553-ABB6-086906DD2E88}" presName="Name9" presStyleLbl="sibTrans2D1" presStyleIdx="0" presStyleCnt="2"/>
      <dgm:spPr/>
    </dgm:pt>
    <dgm:pt modelId="{51D0D884-9ED3-4743-A440-27AD615A5268}" type="pres">
      <dgm:prSet presAssocID="{79ADC637-9D58-4967-BC20-0D98DADCB51A}" presName="composite2" presStyleCnt="0"/>
      <dgm:spPr/>
    </dgm:pt>
    <dgm:pt modelId="{9A8FABA8-264F-4C14-A9C5-79386DCA91AD}" type="pres">
      <dgm:prSet presAssocID="{79ADC637-9D58-4967-BC20-0D98DADCB51A}" presName="dummyNode2" presStyleLbl="node1" presStyleIdx="0" presStyleCnt="3"/>
      <dgm:spPr/>
    </dgm:pt>
    <dgm:pt modelId="{2E4D17D5-8FBB-4D67-86E4-87B7C98DB3BC}" type="pres">
      <dgm:prSet presAssocID="{79ADC637-9D58-4967-BC20-0D98DADCB51A}" presName="childNode2" presStyleLbl="bgAcc1" presStyleIdx="1" presStyleCnt="3">
        <dgm:presLayoutVars>
          <dgm:bulletEnabled val="1"/>
        </dgm:presLayoutVars>
      </dgm:prSet>
      <dgm:spPr/>
    </dgm:pt>
    <dgm:pt modelId="{6CAD3062-C9AB-463C-BEEF-98EA66084587}" type="pres">
      <dgm:prSet presAssocID="{79ADC637-9D58-4967-BC20-0D98DADCB51A}" presName="childNode2tx" presStyleLbl="bgAcc1" presStyleIdx="1" presStyleCnt="3">
        <dgm:presLayoutVars>
          <dgm:bulletEnabled val="1"/>
        </dgm:presLayoutVars>
      </dgm:prSet>
      <dgm:spPr/>
    </dgm:pt>
    <dgm:pt modelId="{03B4E57C-96B5-443F-B1B7-9F2CDB87BC2E}" type="pres">
      <dgm:prSet presAssocID="{79ADC637-9D58-4967-BC20-0D98DADCB51A}" presName="parentNode2" presStyleLbl="node1" presStyleIdx="1" presStyleCnt="3" custLinFactNeighborX="-1055" custLinFactNeighborY="5308">
        <dgm:presLayoutVars>
          <dgm:chMax val="0"/>
          <dgm:bulletEnabled val="1"/>
        </dgm:presLayoutVars>
      </dgm:prSet>
      <dgm:spPr/>
    </dgm:pt>
    <dgm:pt modelId="{D5E37515-BA7F-45F2-9503-B9F9218D0533}" type="pres">
      <dgm:prSet presAssocID="{79ADC637-9D58-4967-BC20-0D98DADCB51A}" presName="connSite2" presStyleCnt="0"/>
      <dgm:spPr/>
    </dgm:pt>
    <dgm:pt modelId="{49FE3B35-0ECC-4A4C-8497-CC2989DA042F}" type="pres">
      <dgm:prSet presAssocID="{B1E0F40D-3FAA-40B5-8316-389EC333BC70}" presName="Name18" presStyleLbl="sibTrans2D1" presStyleIdx="1" presStyleCnt="2"/>
      <dgm:spPr/>
    </dgm:pt>
    <dgm:pt modelId="{1593B8BD-ACE0-438E-9FBB-0D628892901C}" type="pres">
      <dgm:prSet presAssocID="{329C5C22-1681-439B-B308-BA5000702B50}" presName="composite1" presStyleCnt="0"/>
      <dgm:spPr/>
    </dgm:pt>
    <dgm:pt modelId="{382AC29D-452A-4BE1-8AC1-02F812637420}" type="pres">
      <dgm:prSet presAssocID="{329C5C22-1681-439B-B308-BA5000702B50}" presName="dummyNode1" presStyleLbl="node1" presStyleIdx="1" presStyleCnt="3"/>
      <dgm:spPr/>
    </dgm:pt>
    <dgm:pt modelId="{E5BEFFDF-DB5E-4EB2-AD5C-1D05E1ED2516}" type="pres">
      <dgm:prSet presAssocID="{329C5C22-1681-439B-B308-BA5000702B50}" presName="childNode1" presStyleLbl="bgAcc1" presStyleIdx="2" presStyleCnt="3">
        <dgm:presLayoutVars>
          <dgm:bulletEnabled val="1"/>
        </dgm:presLayoutVars>
      </dgm:prSet>
      <dgm:spPr/>
    </dgm:pt>
    <dgm:pt modelId="{A1B4432E-603D-418A-A491-D8AFACE342FB}" type="pres">
      <dgm:prSet presAssocID="{329C5C22-1681-439B-B308-BA5000702B50}" presName="childNode1tx" presStyleLbl="bgAcc1" presStyleIdx="2" presStyleCnt="3">
        <dgm:presLayoutVars>
          <dgm:bulletEnabled val="1"/>
        </dgm:presLayoutVars>
      </dgm:prSet>
      <dgm:spPr/>
    </dgm:pt>
    <dgm:pt modelId="{F3DBA2F6-AD43-4B81-98E0-B201EE9D9C60}" type="pres">
      <dgm:prSet presAssocID="{329C5C22-1681-439B-B308-BA5000702B50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19F17468-7AD5-4AC6-8C60-2EA1DD92A86D}" type="pres">
      <dgm:prSet presAssocID="{329C5C22-1681-439B-B308-BA5000702B50}" presName="connSite1" presStyleCnt="0"/>
      <dgm:spPr/>
    </dgm:pt>
  </dgm:ptLst>
  <dgm:cxnLst>
    <dgm:cxn modelId="{E9B6920C-90B9-4FC2-83AD-F929B90F25C4}" srcId="{7D932B4D-5D60-4CB2-986A-A6E4E14ABB9C}" destId="{79ADC637-9D58-4967-BC20-0D98DADCB51A}" srcOrd="1" destOrd="0" parTransId="{143BC6F0-DA75-4CD8-A851-746D02D293C6}" sibTransId="{B1E0F40D-3FAA-40B5-8316-389EC333BC70}"/>
    <dgm:cxn modelId="{2EFA3711-0F55-40F6-BD47-C548565A7E2E}" type="presOf" srcId="{6A95CDAD-3BA0-4187-93A3-35E0F84ACB22}" destId="{76926582-C489-4468-A5A3-D941A1BC4E3D}" srcOrd="0" destOrd="0" presId="urn:microsoft.com/office/officeart/2005/8/layout/hProcess4"/>
    <dgm:cxn modelId="{900E1D1C-1C80-4612-A724-5F788154555A}" type="presOf" srcId="{3BC0E42C-2B0C-4553-ABB6-086906DD2E88}" destId="{D1858C68-DC03-4625-8001-A2E70A475651}" srcOrd="0" destOrd="0" presId="urn:microsoft.com/office/officeart/2005/8/layout/hProcess4"/>
    <dgm:cxn modelId="{AB66D328-8F7C-4A6F-8CDC-94E066231FBA}" type="presOf" srcId="{79ADC637-9D58-4967-BC20-0D98DADCB51A}" destId="{03B4E57C-96B5-443F-B1B7-9F2CDB87BC2E}" srcOrd="0" destOrd="0" presId="urn:microsoft.com/office/officeart/2005/8/layout/hProcess4"/>
    <dgm:cxn modelId="{94AB0732-1085-48ED-8980-A3B03DCA70A7}" type="presOf" srcId="{4B41D45C-81AC-4DE1-9C94-2C7B07B1DD65}" destId="{A1B4432E-603D-418A-A491-D8AFACE342FB}" srcOrd="1" destOrd="0" presId="urn:microsoft.com/office/officeart/2005/8/layout/hProcess4"/>
    <dgm:cxn modelId="{D4E67040-F662-42B3-B875-C1B27F06E664}" type="presOf" srcId="{6A95CDAD-3BA0-4187-93A3-35E0F84ACB22}" destId="{7D73DC64-406F-4A63-8F56-BF6A266C1888}" srcOrd="1" destOrd="0" presId="urn:microsoft.com/office/officeart/2005/8/layout/hProcess4"/>
    <dgm:cxn modelId="{0F6EC865-CCD4-4B4D-9049-8CBA21381535}" srcId="{6A368C4A-43F7-4400-B565-A93FC1B9C637}" destId="{6A95CDAD-3BA0-4187-93A3-35E0F84ACB22}" srcOrd="0" destOrd="0" parTransId="{28CA5AD1-0A44-43E0-B3A2-AC5AF6E5E635}" sibTransId="{240DE0F3-F14F-4E3D-9E09-8711ACF1339A}"/>
    <dgm:cxn modelId="{82A7EB4D-5946-433F-8DEA-C4800149328A}" type="presOf" srcId="{F6A1233F-51C3-4131-B86F-CA27BB7EE6B8}" destId="{2E4D17D5-8FBB-4D67-86E4-87B7C98DB3BC}" srcOrd="0" destOrd="0" presId="urn:microsoft.com/office/officeart/2005/8/layout/hProcess4"/>
    <dgm:cxn modelId="{2D72186F-81A0-421D-961C-EEF06C17FEBD}" type="presOf" srcId="{4B41D45C-81AC-4DE1-9C94-2C7B07B1DD65}" destId="{E5BEFFDF-DB5E-4EB2-AD5C-1D05E1ED2516}" srcOrd="0" destOrd="0" presId="urn:microsoft.com/office/officeart/2005/8/layout/hProcess4"/>
    <dgm:cxn modelId="{65B00877-9453-4809-8FED-E9D3411609AC}" type="presOf" srcId="{B1E0F40D-3FAA-40B5-8316-389EC333BC70}" destId="{49FE3B35-0ECC-4A4C-8497-CC2989DA042F}" srcOrd="0" destOrd="0" presId="urn:microsoft.com/office/officeart/2005/8/layout/hProcess4"/>
    <dgm:cxn modelId="{C51CB6A1-D480-4B54-B749-DB24FC6BF11C}" type="presOf" srcId="{6A368C4A-43F7-4400-B565-A93FC1B9C637}" destId="{D0A09506-6A6D-4ADE-9D78-D6F5C2CAA195}" srcOrd="0" destOrd="0" presId="urn:microsoft.com/office/officeart/2005/8/layout/hProcess4"/>
    <dgm:cxn modelId="{04FB4BA4-D923-4A28-A541-0D39A8F76622}" type="presOf" srcId="{7D932B4D-5D60-4CB2-986A-A6E4E14ABB9C}" destId="{0C6993C1-922A-4D53-8C61-E2F373374E09}" srcOrd="0" destOrd="0" presId="urn:microsoft.com/office/officeart/2005/8/layout/hProcess4"/>
    <dgm:cxn modelId="{5BE6E3B0-3A84-402A-AB07-AA13BF46314F}" type="presOf" srcId="{329C5C22-1681-439B-B308-BA5000702B50}" destId="{F3DBA2F6-AD43-4B81-98E0-B201EE9D9C60}" srcOrd="0" destOrd="0" presId="urn:microsoft.com/office/officeart/2005/8/layout/hProcess4"/>
    <dgm:cxn modelId="{8CDA9EB3-F138-41BA-B4E7-5C7EB5D1A6D3}" srcId="{79ADC637-9D58-4967-BC20-0D98DADCB51A}" destId="{F6A1233F-51C3-4131-B86F-CA27BB7EE6B8}" srcOrd="0" destOrd="0" parTransId="{E48B4497-4287-4F8D-90AB-23CD5F7AF01A}" sibTransId="{3F746811-B3F1-4CE3-B1BA-B8792DFA193F}"/>
    <dgm:cxn modelId="{C9F20DE2-A23B-4B45-91C0-41EC702919EF}" srcId="{7D932B4D-5D60-4CB2-986A-A6E4E14ABB9C}" destId="{329C5C22-1681-439B-B308-BA5000702B50}" srcOrd="2" destOrd="0" parTransId="{22935FAA-0889-461D-8DC4-94AFB664F3A0}" sibTransId="{DE2B4116-383D-4304-8274-33A6624CD847}"/>
    <dgm:cxn modelId="{0E25A3E5-CFAA-403B-934D-5F1EFC814A4A}" type="presOf" srcId="{F6A1233F-51C3-4131-B86F-CA27BB7EE6B8}" destId="{6CAD3062-C9AB-463C-BEEF-98EA66084587}" srcOrd="1" destOrd="0" presId="urn:microsoft.com/office/officeart/2005/8/layout/hProcess4"/>
    <dgm:cxn modelId="{0852A1F7-EE12-49EF-899A-57388A84977B}" srcId="{7D932B4D-5D60-4CB2-986A-A6E4E14ABB9C}" destId="{6A368C4A-43F7-4400-B565-A93FC1B9C637}" srcOrd="0" destOrd="0" parTransId="{5E8B142E-5C88-4F06-BF84-64994E8184DF}" sibTransId="{3BC0E42C-2B0C-4553-ABB6-086906DD2E88}"/>
    <dgm:cxn modelId="{5577FBFF-E22C-4C44-80CA-D09D5A44693F}" srcId="{329C5C22-1681-439B-B308-BA5000702B50}" destId="{4B41D45C-81AC-4DE1-9C94-2C7B07B1DD65}" srcOrd="0" destOrd="0" parTransId="{8B2D896E-4D6B-4AD1-A737-57AE0EB11ECC}" sibTransId="{5BBA3FE4-8784-4227-9E92-9DBBE0344590}"/>
    <dgm:cxn modelId="{EE435AEF-83BB-4CAB-931F-B4FE850B66B8}" type="presParOf" srcId="{0C6993C1-922A-4D53-8C61-E2F373374E09}" destId="{F67F67D5-8052-45D1-998E-AE6E8E7ED677}" srcOrd="0" destOrd="0" presId="urn:microsoft.com/office/officeart/2005/8/layout/hProcess4"/>
    <dgm:cxn modelId="{61365D0B-B235-40B3-AFF6-B4E752C3D384}" type="presParOf" srcId="{0C6993C1-922A-4D53-8C61-E2F373374E09}" destId="{BD555078-BF78-46BE-998C-190E64F93552}" srcOrd="1" destOrd="0" presId="urn:microsoft.com/office/officeart/2005/8/layout/hProcess4"/>
    <dgm:cxn modelId="{3F801F06-13D1-4665-82C6-A473FCE93A69}" type="presParOf" srcId="{0C6993C1-922A-4D53-8C61-E2F373374E09}" destId="{A3B1CF31-1890-48A0-BF57-41846102F5EB}" srcOrd="2" destOrd="0" presId="urn:microsoft.com/office/officeart/2005/8/layout/hProcess4"/>
    <dgm:cxn modelId="{1ABF0EF0-5582-42D4-99A4-FCE523DB3721}" type="presParOf" srcId="{A3B1CF31-1890-48A0-BF57-41846102F5EB}" destId="{1147DEF5-E7FB-4F65-B76C-5FB2F465C22C}" srcOrd="0" destOrd="0" presId="urn:microsoft.com/office/officeart/2005/8/layout/hProcess4"/>
    <dgm:cxn modelId="{2874B736-C461-4CEA-87F1-D0A0CE4C2A39}" type="presParOf" srcId="{1147DEF5-E7FB-4F65-B76C-5FB2F465C22C}" destId="{9336DC77-7A38-4DA1-82B1-56557BFCBC0F}" srcOrd="0" destOrd="0" presId="urn:microsoft.com/office/officeart/2005/8/layout/hProcess4"/>
    <dgm:cxn modelId="{F01FDF02-2EB1-4678-9866-D4455726A845}" type="presParOf" srcId="{1147DEF5-E7FB-4F65-B76C-5FB2F465C22C}" destId="{76926582-C489-4468-A5A3-D941A1BC4E3D}" srcOrd="1" destOrd="0" presId="urn:microsoft.com/office/officeart/2005/8/layout/hProcess4"/>
    <dgm:cxn modelId="{B85D5CC2-5034-44F5-BE22-312594AACC2D}" type="presParOf" srcId="{1147DEF5-E7FB-4F65-B76C-5FB2F465C22C}" destId="{7D73DC64-406F-4A63-8F56-BF6A266C1888}" srcOrd="2" destOrd="0" presId="urn:microsoft.com/office/officeart/2005/8/layout/hProcess4"/>
    <dgm:cxn modelId="{DCB18701-B3EC-43B1-8AC5-E0293BF7E67B}" type="presParOf" srcId="{1147DEF5-E7FB-4F65-B76C-5FB2F465C22C}" destId="{D0A09506-6A6D-4ADE-9D78-D6F5C2CAA195}" srcOrd="3" destOrd="0" presId="urn:microsoft.com/office/officeart/2005/8/layout/hProcess4"/>
    <dgm:cxn modelId="{6C8883B7-FDA4-48AB-8F72-B94EE6B57E16}" type="presParOf" srcId="{1147DEF5-E7FB-4F65-B76C-5FB2F465C22C}" destId="{96951D32-D5B4-4909-BE62-B9C583AEB4A2}" srcOrd="4" destOrd="0" presId="urn:microsoft.com/office/officeart/2005/8/layout/hProcess4"/>
    <dgm:cxn modelId="{32033E7C-D4F8-48C5-A253-00CD3C6AC5F3}" type="presParOf" srcId="{A3B1CF31-1890-48A0-BF57-41846102F5EB}" destId="{D1858C68-DC03-4625-8001-A2E70A475651}" srcOrd="1" destOrd="0" presId="urn:microsoft.com/office/officeart/2005/8/layout/hProcess4"/>
    <dgm:cxn modelId="{86CDF10C-076D-43D4-82A4-02600E0BF9A5}" type="presParOf" srcId="{A3B1CF31-1890-48A0-BF57-41846102F5EB}" destId="{51D0D884-9ED3-4743-A440-27AD615A5268}" srcOrd="2" destOrd="0" presId="urn:microsoft.com/office/officeart/2005/8/layout/hProcess4"/>
    <dgm:cxn modelId="{4EE839BE-012F-438F-8B89-8D4A5D0FC951}" type="presParOf" srcId="{51D0D884-9ED3-4743-A440-27AD615A5268}" destId="{9A8FABA8-264F-4C14-A9C5-79386DCA91AD}" srcOrd="0" destOrd="0" presId="urn:microsoft.com/office/officeart/2005/8/layout/hProcess4"/>
    <dgm:cxn modelId="{598FC676-3DC6-4F15-B193-7E1802B90657}" type="presParOf" srcId="{51D0D884-9ED3-4743-A440-27AD615A5268}" destId="{2E4D17D5-8FBB-4D67-86E4-87B7C98DB3BC}" srcOrd="1" destOrd="0" presId="urn:microsoft.com/office/officeart/2005/8/layout/hProcess4"/>
    <dgm:cxn modelId="{62442D74-C8DA-4325-AEC1-D91A34EB6B8C}" type="presParOf" srcId="{51D0D884-9ED3-4743-A440-27AD615A5268}" destId="{6CAD3062-C9AB-463C-BEEF-98EA66084587}" srcOrd="2" destOrd="0" presId="urn:microsoft.com/office/officeart/2005/8/layout/hProcess4"/>
    <dgm:cxn modelId="{5FF9610D-49F1-43AB-ADD4-00F40C6611C1}" type="presParOf" srcId="{51D0D884-9ED3-4743-A440-27AD615A5268}" destId="{03B4E57C-96B5-443F-B1B7-9F2CDB87BC2E}" srcOrd="3" destOrd="0" presId="urn:microsoft.com/office/officeart/2005/8/layout/hProcess4"/>
    <dgm:cxn modelId="{E252DF66-5E34-4926-A55A-A7138E16B110}" type="presParOf" srcId="{51D0D884-9ED3-4743-A440-27AD615A5268}" destId="{D5E37515-BA7F-45F2-9503-B9F9218D0533}" srcOrd="4" destOrd="0" presId="urn:microsoft.com/office/officeart/2005/8/layout/hProcess4"/>
    <dgm:cxn modelId="{65ADDCA4-B86D-4C26-95C7-DD291DC300E2}" type="presParOf" srcId="{A3B1CF31-1890-48A0-BF57-41846102F5EB}" destId="{49FE3B35-0ECC-4A4C-8497-CC2989DA042F}" srcOrd="3" destOrd="0" presId="urn:microsoft.com/office/officeart/2005/8/layout/hProcess4"/>
    <dgm:cxn modelId="{9DCEF3E0-4DE2-4349-9698-D7FAA72D009F}" type="presParOf" srcId="{A3B1CF31-1890-48A0-BF57-41846102F5EB}" destId="{1593B8BD-ACE0-438E-9FBB-0D628892901C}" srcOrd="4" destOrd="0" presId="urn:microsoft.com/office/officeart/2005/8/layout/hProcess4"/>
    <dgm:cxn modelId="{B799687F-CDA7-4AD5-999D-35C27A09576D}" type="presParOf" srcId="{1593B8BD-ACE0-438E-9FBB-0D628892901C}" destId="{382AC29D-452A-4BE1-8AC1-02F812637420}" srcOrd="0" destOrd="0" presId="urn:microsoft.com/office/officeart/2005/8/layout/hProcess4"/>
    <dgm:cxn modelId="{D32B0DBC-13DA-419D-8B20-B3E052C7EB05}" type="presParOf" srcId="{1593B8BD-ACE0-438E-9FBB-0D628892901C}" destId="{E5BEFFDF-DB5E-4EB2-AD5C-1D05E1ED2516}" srcOrd="1" destOrd="0" presId="urn:microsoft.com/office/officeart/2005/8/layout/hProcess4"/>
    <dgm:cxn modelId="{028082D5-E9AE-45E5-AAD7-C95C19DEB9EE}" type="presParOf" srcId="{1593B8BD-ACE0-438E-9FBB-0D628892901C}" destId="{A1B4432E-603D-418A-A491-D8AFACE342FB}" srcOrd="2" destOrd="0" presId="urn:microsoft.com/office/officeart/2005/8/layout/hProcess4"/>
    <dgm:cxn modelId="{3FD654E6-1E15-4964-94FE-95FFC0F49C43}" type="presParOf" srcId="{1593B8BD-ACE0-438E-9FBB-0D628892901C}" destId="{F3DBA2F6-AD43-4B81-98E0-B201EE9D9C60}" srcOrd="3" destOrd="0" presId="urn:microsoft.com/office/officeart/2005/8/layout/hProcess4"/>
    <dgm:cxn modelId="{CFBFAC8D-82A7-41A4-86BC-34FDC83F8CA1}" type="presParOf" srcId="{1593B8BD-ACE0-438E-9FBB-0D628892901C}" destId="{19F17468-7AD5-4AC6-8C60-2EA1DD92A86D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4AE56-7CBA-4690-A392-CE971A823EF2}">
      <dsp:nvSpPr>
        <dsp:cNvPr id="0" name=""/>
        <dsp:cNvSpPr/>
      </dsp:nvSpPr>
      <dsp:spPr>
        <a:xfrm>
          <a:off x="3480816" y="0"/>
          <a:ext cx="5010912" cy="5010912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55533A-6C15-4DD5-9E6B-354290D600FE}">
      <dsp:nvSpPr>
        <dsp:cNvPr id="0" name=""/>
        <dsp:cNvSpPr/>
      </dsp:nvSpPr>
      <dsp:spPr>
        <a:xfrm>
          <a:off x="3455165" y="0"/>
          <a:ext cx="2652999" cy="2401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Inclusive Decision-Making</a:t>
          </a:r>
        </a:p>
      </dsp:txBody>
      <dsp:txXfrm>
        <a:off x="3572374" y="117209"/>
        <a:ext cx="2418581" cy="2166619"/>
      </dsp:txXfrm>
    </dsp:sp>
    <dsp:sp modelId="{578E39A1-FD6C-4261-A053-061A64E85937}">
      <dsp:nvSpPr>
        <dsp:cNvPr id="0" name=""/>
        <dsp:cNvSpPr/>
      </dsp:nvSpPr>
      <dsp:spPr>
        <a:xfrm>
          <a:off x="6202855" y="0"/>
          <a:ext cx="2652999" cy="2401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Accepting Responsibility</a:t>
          </a:r>
        </a:p>
      </dsp:txBody>
      <dsp:txXfrm>
        <a:off x="6320064" y="117209"/>
        <a:ext cx="2418581" cy="2166619"/>
      </dsp:txXfrm>
    </dsp:sp>
    <dsp:sp modelId="{0E5D5CAF-649F-42DA-8840-B47B80840269}">
      <dsp:nvSpPr>
        <dsp:cNvPr id="0" name=""/>
        <dsp:cNvSpPr/>
      </dsp:nvSpPr>
      <dsp:spPr>
        <a:xfrm>
          <a:off x="3455165" y="2357228"/>
          <a:ext cx="2652999" cy="2401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Repairing Harm</a:t>
          </a:r>
        </a:p>
      </dsp:txBody>
      <dsp:txXfrm>
        <a:off x="3572374" y="2474437"/>
        <a:ext cx="2418581" cy="2166619"/>
      </dsp:txXfrm>
    </dsp:sp>
    <dsp:sp modelId="{42D044A4-4855-4A78-9586-B755C3461F44}">
      <dsp:nvSpPr>
        <dsp:cNvPr id="0" name=""/>
        <dsp:cNvSpPr/>
      </dsp:nvSpPr>
      <dsp:spPr>
        <a:xfrm>
          <a:off x="6202855" y="2357228"/>
          <a:ext cx="2652999" cy="2401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Rebuilding Trust </a:t>
          </a:r>
        </a:p>
      </dsp:txBody>
      <dsp:txXfrm>
        <a:off x="6320064" y="2474437"/>
        <a:ext cx="2418581" cy="21666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7DA001-1017-48B8-B69C-601B8C3BA087}">
      <dsp:nvSpPr>
        <dsp:cNvPr id="0" name=""/>
        <dsp:cNvSpPr/>
      </dsp:nvSpPr>
      <dsp:spPr>
        <a:xfrm>
          <a:off x="3734352" y="-28139"/>
          <a:ext cx="4098454" cy="4098454"/>
        </a:xfrm>
        <a:prstGeom prst="circularArrow">
          <a:avLst>
            <a:gd name="adj1" fmla="val 5544"/>
            <a:gd name="adj2" fmla="val 330680"/>
            <a:gd name="adj3" fmla="val 13726558"/>
            <a:gd name="adj4" fmla="val 1741608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33F34C-00EA-4E46-9C33-4557CF65ED64}">
      <dsp:nvSpPr>
        <dsp:cNvPr id="0" name=""/>
        <dsp:cNvSpPr/>
      </dsp:nvSpPr>
      <dsp:spPr>
        <a:xfrm>
          <a:off x="4803646" y="243"/>
          <a:ext cx="1959865" cy="9799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Convening</a:t>
          </a:r>
        </a:p>
      </dsp:txBody>
      <dsp:txXfrm>
        <a:off x="4851482" y="48079"/>
        <a:ext cx="1864193" cy="884260"/>
      </dsp:txXfrm>
    </dsp:sp>
    <dsp:sp modelId="{1DB0F3C6-E080-4A2F-B22C-20632BE37F48}">
      <dsp:nvSpPr>
        <dsp:cNvPr id="0" name=""/>
        <dsp:cNvSpPr/>
      </dsp:nvSpPr>
      <dsp:spPr>
        <a:xfrm>
          <a:off x="6465848" y="1207903"/>
          <a:ext cx="1959865" cy="9799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Connection</a:t>
          </a:r>
        </a:p>
      </dsp:txBody>
      <dsp:txXfrm>
        <a:off x="6513684" y="1255739"/>
        <a:ext cx="1864193" cy="884260"/>
      </dsp:txXfrm>
    </dsp:sp>
    <dsp:sp modelId="{80CAD6CC-FB43-4DC3-B31D-9B04FA90840A}">
      <dsp:nvSpPr>
        <dsp:cNvPr id="0" name=""/>
        <dsp:cNvSpPr/>
      </dsp:nvSpPr>
      <dsp:spPr>
        <a:xfrm>
          <a:off x="5830943" y="3161937"/>
          <a:ext cx="1959865" cy="9799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Concern</a:t>
          </a:r>
        </a:p>
      </dsp:txBody>
      <dsp:txXfrm>
        <a:off x="5878779" y="3209773"/>
        <a:ext cx="1864193" cy="884260"/>
      </dsp:txXfrm>
    </dsp:sp>
    <dsp:sp modelId="{D61DBDE6-98FD-45E0-95FD-9A1A08BB683E}">
      <dsp:nvSpPr>
        <dsp:cNvPr id="0" name=""/>
        <dsp:cNvSpPr/>
      </dsp:nvSpPr>
      <dsp:spPr>
        <a:xfrm>
          <a:off x="3776349" y="3161937"/>
          <a:ext cx="1959865" cy="9799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Collaboration</a:t>
          </a:r>
        </a:p>
      </dsp:txBody>
      <dsp:txXfrm>
        <a:off x="3824185" y="3209773"/>
        <a:ext cx="1864193" cy="884260"/>
      </dsp:txXfrm>
    </dsp:sp>
    <dsp:sp modelId="{09844553-6AD9-45AA-AD1D-6445914C42D3}">
      <dsp:nvSpPr>
        <dsp:cNvPr id="0" name=""/>
        <dsp:cNvSpPr/>
      </dsp:nvSpPr>
      <dsp:spPr>
        <a:xfrm>
          <a:off x="3141445" y="1207903"/>
          <a:ext cx="1959865" cy="9799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Closing</a:t>
          </a:r>
        </a:p>
      </dsp:txBody>
      <dsp:txXfrm>
        <a:off x="3189281" y="1255739"/>
        <a:ext cx="1864193" cy="8842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26582-C489-4468-A5A3-D941A1BC4E3D}">
      <dsp:nvSpPr>
        <dsp:cNvPr id="0" name=""/>
        <dsp:cNvSpPr/>
      </dsp:nvSpPr>
      <dsp:spPr>
        <a:xfrm>
          <a:off x="63947" y="1774586"/>
          <a:ext cx="2266626" cy="18694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“What impact has this had on your and on others.” </a:t>
          </a:r>
        </a:p>
      </dsp:txBody>
      <dsp:txXfrm>
        <a:off x="106969" y="1817608"/>
        <a:ext cx="2180582" cy="1382843"/>
      </dsp:txXfrm>
    </dsp:sp>
    <dsp:sp modelId="{D1858C68-DC03-4625-8001-A2E70A475651}">
      <dsp:nvSpPr>
        <dsp:cNvPr id="0" name=""/>
        <dsp:cNvSpPr/>
      </dsp:nvSpPr>
      <dsp:spPr>
        <a:xfrm>
          <a:off x="1300946" y="2316885"/>
          <a:ext cx="2356306" cy="2356306"/>
        </a:xfrm>
        <a:prstGeom prst="leftCircularArrow">
          <a:avLst>
            <a:gd name="adj1" fmla="val 2550"/>
            <a:gd name="adj2" fmla="val 309429"/>
            <a:gd name="adj3" fmla="val 2084940"/>
            <a:gd name="adj4" fmla="val 9024489"/>
            <a:gd name="adj5" fmla="val 297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A09506-6A6D-4ADE-9D78-D6F5C2CAA195}">
      <dsp:nvSpPr>
        <dsp:cNvPr id="0" name=""/>
        <dsp:cNvSpPr/>
      </dsp:nvSpPr>
      <dsp:spPr>
        <a:xfrm>
          <a:off x="503836" y="3243474"/>
          <a:ext cx="2014779" cy="8012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What was the harm</a:t>
          </a:r>
        </a:p>
      </dsp:txBody>
      <dsp:txXfrm>
        <a:off x="527303" y="3266941"/>
        <a:ext cx="1967845" cy="754277"/>
      </dsp:txXfrm>
    </dsp:sp>
    <dsp:sp modelId="{2E4D17D5-8FBB-4D67-86E4-87B7C98DB3BC}">
      <dsp:nvSpPr>
        <dsp:cNvPr id="0" name=""/>
        <dsp:cNvSpPr/>
      </dsp:nvSpPr>
      <dsp:spPr>
        <a:xfrm>
          <a:off x="2804762" y="1774586"/>
          <a:ext cx="2266626" cy="18694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“What do you think needs to happen to make things right?</a:t>
          </a:r>
        </a:p>
      </dsp:txBody>
      <dsp:txXfrm>
        <a:off x="2847784" y="2218214"/>
        <a:ext cx="2180582" cy="1382843"/>
      </dsp:txXfrm>
    </dsp:sp>
    <dsp:sp modelId="{49FE3B35-0ECC-4A4C-8497-CC2989DA042F}">
      <dsp:nvSpPr>
        <dsp:cNvPr id="0" name=""/>
        <dsp:cNvSpPr/>
      </dsp:nvSpPr>
      <dsp:spPr>
        <a:xfrm>
          <a:off x="4075669" y="687015"/>
          <a:ext cx="2670846" cy="2670846"/>
        </a:xfrm>
        <a:prstGeom prst="circularArrow">
          <a:avLst>
            <a:gd name="adj1" fmla="val 2250"/>
            <a:gd name="adj2" fmla="val 271100"/>
            <a:gd name="adj3" fmla="val 19487209"/>
            <a:gd name="adj4" fmla="val 12509330"/>
            <a:gd name="adj5" fmla="val 262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B4E57C-96B5-443F-B1B7-9F2CDB87BC2E}">
      <dsp:nvSpPr>
        <dsp:cNvPr id="0" name=""/>
        <dsp:cNvSpPr/>
      </dsp:nvSpPr>
      <dsp:spPr>
        <a:xfrm>
          <a:off x="3287201" y="1416509"/>
          <a:ext cx="2014779" cy="8012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What can be done to repair the harm?</a:t>
          </a:r>
        </a:p>
      </dsp:txBody>
      <dsp:txXfrm>
        <a:off x="3310668" y="1439976"/>
        <a:ext cx="1967845" cy="754277"/>
      </dsp:txXfrm>
    </dsp:sp>
    <dsp:sp modelId="{E5BEFFDF-DB5E-4EB2-AD5C-1D05E1ED2516}">
      <dsp:nvSpPr>
        <dsp:cNvPr id="0" name=""/>
        <dsp:cNvSpPr/>
      </dsp:nvSpPr>
      <dsp:spPr>
        <a:xfrm>
          <a:off x="5609383" y="1774586"/>
          <a:ext cx="2266626" cy="18694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“What can you do that can demonstrate you can be a positive member of our community</a:t>
          </a:r>
        </a:p>
      </dsp:txBody>
      <dsp:txXfrm>
        <a:off x="5652405" y="1817608"/>
        <a:ext cx="2180582" cy="1382843"/>
      </dsp:txXfrm>
    </dsp:sp>
    <dsp:sp modelId="{F3DBA2F6-AD43-4B81-98E0-B201EE9D9C60}">
      <dsp:nvSpPr>
        <dsp:cNvPr id="0" name=""/>
        <dsp:cNvSpPr/>
      </dsp:nvSpPr>
      <dsp:spPr>
        <a:xfrm>
          <a:off x="6113078" y="3243474"/>
          <a:ext cx="2014779" cy="8012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What can be done to rebuild trust?</a:t>
          </a:r>
        </a:p>
      </dsp:txBody>
      <dsp:txXfrm>
        <a:off x="6136545" y="3266941"/>
        <a:ext cx="1967845" cy="754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9FF437F-202A-439C-B3F7-1A7849E9D86A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9F5916E-41A0-40EB-B97B-EB6150600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38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1FF6CB-2A8B-4CAA-B191-F32C979D6FED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25F40DB-00AF-470E-93C2-8BF6A4EB2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61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F40DB-00AF-470E-93C2-8BF6A4EB2E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763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F40DB-00AF-470E-93C2-8BF6A4EB2E2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78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F40DB-00AF-470E-93C2-8BF6A4EB2E2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435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F40DB-00AF-470E-93C2-8BF6A4EB2E2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2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F40DB-00AF-470E-93C2-8BF6A4EB2E2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763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F40DB-00AF-470E-93C2-8BF6A4EB2E2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26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F40DB-00AF-470E-93C2-8BF6A4EB2E2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986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F40DB-00AF-470E-93C2-8BF6A4EB2E2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68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F40DB-00AF-470E-93C2-8BF6A4EB2E2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552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F40DB-00AF-470E-93C2-8BF6A4EB2E2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616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F40DB-00AF-470E-93C2-8BF6A4EB2E2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90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F40DB-00AF-470E-93C2-8BF6A4EB2E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954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F40DB-00AF-470E-93C2-8BF6A4EB2E2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148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F40DB-00AF-470E-93C2-8BF6A4EB2E2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812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56905-8C2D-419E-9EB4-D1F141C67A2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428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F40DB-00AF-470E-93C2-8BF6A4EB2E2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501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1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F40DB-00AF-470E-93C2-8BF6A4EB2E2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233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F40DB-00AF-470E-93C2-8BF6A4EB2E2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954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F40DB-00AF-470E-93C2-8BF6A4EB2E2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22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F40DB-00AF-470E-93C2-8BF6A4EB2E2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00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F40DB-00AF-470E-93C2-8BF6A4EB2E2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49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F40DB-00AF-470E-93C2-8BF6A4EB2E2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19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5F40DB-00AF-470E-93C2-8BF6A4EB2E2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34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F40DB-00AF-470E-93C2-8BF6A4EB2E2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24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F40DB-00AF-470E-93C2-8BF6A4EB2E2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22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F40DB-00AF-470E-93C2-8BF6A4EB2E2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54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UNDERSTANDING restorative APPROACHES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NASTIA GORODILOVA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26281" y="4876800"/>
            <a:ext cx="74625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Nastia Gorodilova</a:t>
            </a:r>
          </a:p>
          <a:p>
            <a:pPr algn="r"/>
            <a:r>
              <a:rPr lang="en-US" sz="2400" i="1" dirty="0"/>
              <a:t>NYC Alliance Against Sexual Assault</a:t>
            </a:r>
          </a:p>
          <a:p>
            <a:pPr algn="r"/>
            <a:r>
              <a:rPr lang="en-US" sz="2400" dirty="0"/>
              <a:t>Senior Coordinator of Systems and Training</a:t>
            </a:r>
          </a:p>
          <a:p>
            <a:pPr algn="r"/>
            <a:endParaRPr lang="en-US" sz="2400" dirty="0"/>
          </a:p>
          <a:p>
            <a:pPr algn="r"/>
            <a:r>
              <a:rPr lang="en-US" sz="2400" u="sng" dirty="0"/>
              <a:t>ngorodilova@svfreenyc.org</a:t>
            </a:r>
            <a:r>
              <a:rPr lang="en-US" sz="2400" dirty="0"/>
              <a:t>| 212.229.0345 ext. 312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43067" y="491067"/>
            <a:ext cx="2048933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4000" dirty="0">
                <a:solidFill>
                  <a:schemeClr val="bg1"/>
                </a:solidFill>
              </a:rPr>
              <a:t>PART I</a:t>
            </a:r>
          </a:p>
        </p:txBody>
      </p:sp>
    </p:spTree>
    <p:extLst>
      <p:ext uri="{BB962C8B-B14F-4D97-AF65-F5344CB8AC3E}">
        <p14:creationId xmlns:p14="http://schemas.microsoft.com/office/powerpoint/2010/main" val="2402210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Criminal Legal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667" y="2192867"/>
            <a:ext cx="10972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What are the core questions?</a:t>
            </a:r>
          </a:p>
        </p:txBody>
      </p:sp>
    </p:spTree>
    <p:extLst>
      <p:ext uri="{BB962C8B-B14F-4D97-AF65-F5344CB8AC3E}">
        <p14:creationId xmlns:p14="http://schemas.microsoft.com/office/powerpoint/2010/main" val="3358768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From Other Approaches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Traditional justice core questions: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844800"/>
            <a:ext cx="5242560" cy="3511021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What laws have been broken?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Who did it?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What does the offender(s) deserve?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67" y="1676400"/>
            <a:ext cx="5858933" cy="639762"/>
          </a:xfrm>
        </p:spPr>
        <p:txBody>
          <a:bodyPr>
            <a:noAutofit/>
          </a:bodyPr>
          <a:lstStyle/>
          <a:p>
            <a:r>
              <a:rPr lang="en-US" sz="2500" dirty="0"/>
              <a:t>Distributive/ therapeutic core questions: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861732"/>
            <a:ext cx="5242560" cy="3527955"/>
          </a:xfrm>
        </p:spPr>
        <p:txBody>
          <a:bodyPr/>
          <a:lstStyle/>
          <a:p>
            <a:pPr marL="285750" indent="-285750">
              <a:spcAft>
                <a:spcPts val="600"/>
              </a:spcAft>
            </a:pPr>
            <a:r>
              <a:rPr lang="en-US" dirty="0"/>
              <a:t>What was the lapse in judgement (by the person who caused harm)?</a:t>
            </a:r>
          </a:p>
          <a:p>
            <a:pPr marL="285750" indent="-285750">
              <a:spcAft>
                <a:spcPts val="600"/>
              </a:spcAft>
            </a:pPr>
            <a:r>
              <a:rPr lang="en-US" dirty="0"/>
              <a:t>How did they get into this mess?</a:t>
            </a:r>
          </a:p>
          <a:p>
            <a:pPr marL="285750" indent="-285750">
              <a:spcAft>
                <a:spcPts val="600"/>
              </a:spcAft>
            </a:pPr>
            <a:r>
              <a:rPr lang="en-US" dirty="0"/>
              <a:t>How can people who have caused harm make better future decisions?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98133" y="6436268"/>
            <a:ext cx="10193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/>
              <a:t>Howard </a:t>
            </a:r>
            <a:r>
              <a:rPr lang="en-US" i="1" dirty="0" err="1"/>
              <a:t>Zehr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66723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1999" y="1100667"/>
            <a:ext cx="108034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800" dirty="0"/>
              <a:t>Restorative Process</a:t>
            </a:r>
          </a:p>
          <a:p>
            <a:endParaRPr lang="en-US" sz="4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800" dirty="0"/>
              <a:t>Restorative Outcomes</a:t>
            </a:r>
          </a:p>
          <a:p>
            <a:endParaRPr lang="en-US" sz="4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800" dirty="0"/>
              <a:t>Restorative Justice Practices as a set of values</a:t>
            </a:r>
          </a:p>
        </p:txBody>
      </p:sp>
    </p:spTree>
    <p:extLst>
      <p:ext uri="{BB962C8B-B14F-4D97-AF65-F5344CB8AC3E}">
        <p14:creationId xmlns:p14="http://schemas.microsoft.com/office/powerpoint/2010/main" val="1336095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Continuum of Restorative Practices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266" y="2563030"/>
            <a:ext cx="9000068" cy="252001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68533" y="6411720"/>
            <a:ext cx="5723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/>
              <a:t>International Institute for Restorative Practices</a:t>
            </a:r>
          </a:p>
        </p:txBody>
      </p:sp>
    </p:spTree>
    <p:extLst>
      <p:ext uri="{BB962C8B-B14F-4D97-AF65-F5344CB8AC3E}">
        <p14:creationId xmlns:p14="http://schemas.microsoft.com/office/powerpoint/2010/main" val="4013360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83" y="543454"/>
            <a:ext cx="5687484" cy="59201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6458" y="4548660"/>
            <a:ext cx="36745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Preventive/ Proactive</a:t>
            </a:r>
          </a:p>
          <a:p>
            <a:endParaRPr lang="en-US" sz="2200" b="1" dirty="0"/>
          </a:p>
          <a:p>
            <a:pPr algn="ctr"/>
            <a:r>
              <a:rPr lang="en-US" sz="2200" b="1" dirty="0"/>
              <a:t>Community-Building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9867" y="4285730"/>
            <a:ext cx="538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Relationship-building circles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Celebration circles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Grief circles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Support circles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Circles to establish group agreements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Circles to deliver curriculum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24125" y="408253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80%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24125" y="207541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15%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59050" y="83293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8858" y="2644801"/>
            <a:ext cx="36745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Responsive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48858" y="1142073"/>
            <a:ext cx="36745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Conflict/ Harm</a:t>
            </a:r>
          </a:p>
          <a:p>
            <a:pPr algn="ctr"/>
            <a:r>
              <a:rPr lang="en-US" sz="2000" b="1" dirty="0"/>
              <a:t>Restorative/ </a:t>
            </a:r>
            <a:r>
              <a:rPr lang="en-US" sz="2000" b="1" dirty="0" err="1"/>
              <a:t>Reintegrative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129867" y="2023018"/>
            <a:ext cx="538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Decision-making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Issues resolution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Community restoring e.g. gentrification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 schools – alternatives to suspension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Workplace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129867" y="407990"/>
            <a:ext cx="58758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Victim-offender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Family/ Community group conferencing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Re-entry 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Restitution planning</a:t>
            </a:r>
          </a:p>
        </p:txBody>
      </p:sp>
    </p:spTree>
    <p:extLst>
      <p:ext uri="{BB962C8B-B14F-4D97-AF65-F5344CB8AC3E}">
        <p14:creationId xmlns:p14="http://schemas.microsoft.com/office/powerpoint/2010/main" val="730488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50" y="135467"/>
            <a:ext cx="9169671" cy="68918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804397" y="6005434"/>
            <a:ext cx="2353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/>
              <a:t>International Institute for Restorative Practices</a:t>
            </a:r>
          </a:p>
        </p:txBody>
      </p:sp>
    </p:spTree>
    <p:extLst>
      <p:ext uri="{BB962C8B-B14F-4D97-AF65-F5344CB8AC3E}">
        <p14:creationId xmlns:p14="http://schemas.microsoft.com/office/powerpoint/2010/main" val="3130218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Restorative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7868"/>
            <a:ext cx="10972800" cy="530013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“</a:t>
            </a:r>
            <a:r>
              <a:rPr lang="en-US" i="1" dirty="0"/>
              <a:t>Institutionalizes peaceful approaches to harm, problem-solving and violations of legal and human rights</a:t>
            </a:r>
            <a:r>
              <a:rPr lang="en-US" dirty="0"/>
              <a:t>” – </a:t>
            </a:r>
            <a:r>
              <a:rPr lang="en-US" i="1" dirty="0"/>
              <a:t>Dr. Carolyn </a:t>
            </a:r>
            <a:r>
              <a:rPr lang="en-US" i="1" dirty="0" err="1"/>
              <a:t>Boyes</a:t>
            </a:r>
            <a:r>
              <a:rPr lang="en-US" i="1" dirty="0"/>
              <a:t>-Watson</a:t>
            </a:r>
          </a:p>
          <a:p>
            <a:pPr marL="114300" indent="0">
              <a:buNone/>
            </a:pPr>
            <a:endParaRPr lang="en-US" i="1" dirty="0"/>
          </a:p>
          <a:p>
            <a:r>
              <a:rPr lang="en-US" dirty="0"/>
              <a:t>Criminal legal response</a:t>
            </a:r>
          </a:p>
          <a:p>
            <a:r>
              <a:rPr lang="en-US" dirty="0"/>
              <a:t>Juvenile justice systems</a:t>
            </a:r>
          </a:p>
          <a:p>
            <a:r>
              <a:rPr lang="en-US" dirty="0"/>
              <a:t>Schools/colleges and universities</a:t>
            </a:r>
          </a:p>
          <a:p>
            <a:r>
              <a:rPr lang="en-US" dirty="0"/>
              <a:t>Communities</a:t>
            </a:r>
          </a:p>
          <a:p>
            <a:r>
              <a:rPr lang="en-US" dirty="0"/>
              <a:t>Families</a:t>
            </a:r>
          </a:p>
          <a:p>
            <a:r>
              <a:rPr lang="en-US" dirty="0"/>
              <a:t>Workplaces</a:t>
            </a:r>
          </a:p>
          <a:p>
            <a:r>
              <a:rPr lang="en-US" dirty="0"/>
              <a:t>Re-integration</a:t>
            </a:r>
          </a:p>
          <a:p>
            <a:r>
              <a:rPr lang="en-US" dirty="0"/>
              <a:t>Prevention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99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Pillars of Restorative Justice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27201" y="2524606"/>
            <a:ext cx="2404533" cy="3323987"/>
          </a:xfrm>
          <a:prstGeom prst="rect">
            <a:avLst/>
          </a:prstGeom>
          <a:noFill/>
          <a:ln w="69850">
            <a:solidFill>
              <a:schemeClr val="tx1">
                <a:lumMod val="50000"/>
                <a:lumOff val="50000"/>
                <a:alpha val="17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000" dirty="0"/>
          </a:p>
          <a:p>
            <a:pPr algn="ctr"/>
            <a:endParaRPr lang="en-US" sz="3000" dirty="0"/>
          </a:p>
          <a:p>
            <a:pPr algn="ctr"/>
            <a:r>
              <a:rPr lang="en-US" sz="3000" dirty="0"/>
              <a:t>Focus on harms and needs</a:t>
            </a:r>
          </a:p>
          <a:p>
            <a:pPr algn="ctr"/>
            <a:endParaRPr lang="en-US" sz="3000" dirty="0"/>
          </a:p>
          <a:p>
            <a:pPr algn="ctr"/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4809067" y="2507674"/>
            <a:ext cx="2404533" cy="3323987"/>
          </a:xfrm>
          <a:prstGeom prst="rect">
            <a:avLst/>
          </a:prstGeom>
          <a:noFill/>
          <a:ln w="69850">
            <a:solidFill>
              <a:schemeClr val="tx1">
                <a:lumMod val="50000"/>
                <a:lumOff val="50000"/>
                <a:alpha val="17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000" dirty="0"/>
          </a:p>
          <a:p>
            <a:pPr algn="ctr"/>
            <a:endParaRPr lang="en-US" sz="3000" dirty="0"/>
          </a:p>
          <a:p>
            <a:pPr algn="ctr"/>
            <a:r>
              <a:rPr lang="en-US" sz="3000" dirty="0"/>
              <a:t>Wrongs/ harms result in obligations</a:t>
            </a:r>
          </a:p>
          <a:p>
            <a:pPr algn="ctr"/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7738534" y="2523065"/>
            <a:ext cx="2523066" cy="3308598"/>
          </a:xfrm>
          <a:prstGeom prst="rect">
            <a:avLst/>
          </a:prstGeom>
          <a:noFill/>
          <a:ln w="69850">
            <a:solidFill>
              <a:schemeClr val="tx1">
                <a:lumMod val="50000"/>
                <a:lumOff val="50000"/>
                <a:alpha val="17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000" dirty="0"/>
          </a:p>
          <a:p>
            <a:pPr algn="ctr"/>
            <a:endParaRPr lang="en-US" sz="3000" dirty="0"/>
          </a:p>
          <a:p>
            <a:pPr algn="ctr"/>
            <a:r>
              <a:rPr lang="en-US" sz="3000" dirty="0"/>
              <a:t>RJ promotes </a:t>
            </a:r>
            <a:r>
              <a:rPr lang="en-US" sz="2800" dirty="0"/>
              <a:t>engagement</a:t>
            </a:r>
            <a:r>
              <a:rPr lang="en-US" sz="3000" dirty="0"/>
              <a:t> and </a:t>
            </a:r>
            <a:r>
              <a:rPr lang="en-US" sz="2900" dirty="0"/>
              <a:t>participation</a:t>
            </a:r>
          </a:p>
          <a:p>
            <a:pPr algn="ctr"/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6688668" y="6409727"/>
            <a:ext cx="550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 Little Book of Restorative Justice, </a:t>
            </a:r>
            <a:r>
              <a:rPr lang="en-US" dirty="0"/>
              <a:t>Howard </a:t>
            </a:r>
            <a:r>
              <a:rPr lang="en-US" dirty="0" err="1"/>
              <a:t>Zehr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10276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UNDERSTANDING restorative APPROACHES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NASTIA GORODILOVA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93733" y="4876800"/>
            <a:ext cx="70950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Nastia Gorodilova</a:t>
            </a:r>
          </a:p>
          <a:p>
            <a:pPr algn="r"/>
            <a:r>
              <a:rPr lang="en-US" sz="2400" i="1" dirty="0"/>
              <a:t>NYC Alliance Against Sexual Assault</a:t>
            </a:r>
          </a:p>
          <a:p>
            <a:pPr algn="r"/>
            <a:r>
              <a:rPr lang="en-US" sz="2400" dirty="0"/>
              <a:t>Senior Coordinator of Systems and Training</a:t>
            </a:r>
          </a:p>
          <a:p>
            <a:pPr algn="r"/>
            <a:endParaRPr lang="en-US" sz="2400" dirty="0"/>
          </a:p>
          <a:p>
            <a:pPr algn="r"/>
            <a:r>
              <a:rPr lang="en-US" sz="2400" u="sng" dirty="0"/>
              <a:t>ngorodilova@svfreenyc.org</a:t>
            </a:r>
            <a:r>
              <a:rPr lang="en-US" sz="2400" dirty="0"/>
              <a:t>| 212.229.0345 </a:t>
            </a:r>
            <a:r>
              <a:rPr lang="en-US" sz="2400" dirty="0" err="1"/>
              <a:t>ext</a:t>
            </a:r>
            <a:r>
              <a:rPr lang="en-US" sz="2400" dirty="0"/>
              <a:t> 312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43067" y="491067"/>
            <a:ext cx="2048933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4000" dirty="0">
                <a:solidFill>
                  <a:schemeClr val="bg1"/>
                </a:solidFill>
              </a:rPr>
              <a:t>PART II</a:t>
            </a:r>
          </a:p>
        </p:txBody>
      </p:sp>
    </p:spTree>
    <p:extLst>
      <p:ext uri="{BB962C8B-B14F-4D97-AF65-F5344CB8AC3E}">
        <p14:creationId xmlns:p14="http://schemas.microsoft.com/office/powerpoint/2010/main" val="1542773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Pillars of Restorative Justice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27201" y="2524606"/>
            <a:ext cx="2404533" cy="3323987"/>
          </a:xfrm>
          <a:prstGeom prst="rect">
            <a:avLst/>
          </a:prstGeom>
          <a:noFill/>
          <a:ln w="69850">
            <a:solidFill>
              <a:schemeClr val="tx1">
                <a:lumMod val="50000"/>
                <a:lumOff val="50000"/>
                <a:alpha val="17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000" dirty="0"/>
          </a:p>
          <a:p>
            <a:pPr algn="ctr"/>
            <a:endParaRPr lang="en-US" sz="3000" dirty="0"/>
          </a:p>
          <a:p>
            <a:pPr algn="ctr"/>
            <a:r>
              <a:rPr lang="en-US" sz="3000" dirty="0"/>
              <a:t>Focus on harms and needs</a:t>
            </a:r>
          </a:p>
          <a:p>
            <a:pPr algn="ctr"/>
            <a:endParaRPr lang="en-US" sz="3000" dirty="0"/>
          </a:p>
          <a:p>
            <a:pPr algn="ctr"/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4809067" y="2507674"/>
            <a:ext cx="2404533" cy="3323987"/>
          </a:xfrm>
          <a:prstGeom prst="rect">
            <a:avLst/>
          </a:prstGeom>
          <a:noFill/>
          <a:ln w="69850">
            <a:solidFill>
              <a:schemeClr val="tx1">
                <a:lumMod val="50000"/>
                <a:lumOff val="50000"/>
                <a:alpha val="17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000" dirty="0"/>
          </a:p>
          <a:p>
            <a:pPr algn="ctr"/>
            <a:endParaRPr lang="en-US" sz="3000" dirty="0"/>
          </a:p>
          <a:p>
            <a:pPr algn="ctr"/>
            <a:r>
              <a:rPr lang="en-US" sz="3000" dirty="0"/>
              <a:t>Wrongs/ harms result in obligations</a:t>
            </a:r>
          </a:p>
          <a:p>
            <a:pPr algn="ctr"/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7738534" y="2523065"/>
            <a:ext cx="2523066" cy="3308598"/>
          </a:xfrm>
          <a:prstGeom prst="rect">
            <a:avLst/>
          </a:prstGeom>
          <a:noFill/>
          <a:ln w="69850">
            <a:solidFill>
              <a:schemeClr val="tx1">
                <a:lumMod val="50000"/>
                <a:lumOff val="50000"/>
                <a:alpha val="17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000" dirty="0"/>
          </a:p>
          <a:p>
            <a:pPr algn="ctr"/>
            <a:endParaRPr lang="en-US" sz="3000" dirty="0"/>
          </a:p>
          <a:p>
            <a:pPr algn="ctr"/>
            <a:r>
              <a:rPr lang="en-US" sz="3000" dirty="0"/>
              <a:t>RJ promotes </a:t>
            </a:r>
            <a:r>
              <a:rPr lang="en-US" sz="2800" dirty="0"/>
              <a:t>engagement</a:t>
            </a:r>
            <a:r>
              <a:rPr lang="en-US" sz="3000" dirty="0"/>
              <a:t> and </a:t>
            </a:r>
            <a:r>
              <a:rPr lang="en-US" sz="2900" dirty="0"/>
              <a:t>participation</a:t>
            </a:r>
          </a:p>
          <a:p>
            <a:pPr algn="ctr"/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6688668" y="6409727"/>
            <a:ext cx="550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 Little Book of Restorative Justice, </a:t>
            </a:r>
            <a:r>
              <a:rPr lang="en-US" dirty="0"/>
              <a:t>Howard </a:t>
            </a:r>
            <a:r>
              <a:rPr lang="en-US" dirty="0" err="1"/>
              <a:t>Zehr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91066" y="1799788"/>
            <a:ext cx="11294533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4000" dirty="0">
                <a:solidFill>
                  <a:schemeClr val="bg1"/>
                </a:solidFill>
              </a:rPr>
              <a:t>PROCESS and STAKEHOLDERS are important</a:t>
            </a:r>
          </a:p>
        </p:txBody>
      </p:sp>
    </p:spTree>
    <p:extLst>
      <p:ext uri="{BB962C8B-B14F-4D97-AF65-F5344CB8AC3E}">
        <p14:creationId xmlns:p14="http://schemas.microsoft.com/office/powerpoint/2010/main" val="2984401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 Starting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495800"/>
          </a:xfrm>
        </p:spPr>
        <p:txBody>
          <a:bodyPr>
            <a:normAutofit/>
          </a:bodyPr>
          <a:lstStyle/>
          <a:p>
            <a:r>
              <a:rPr lang="en-US" sz="3800" dirty="0"/>
              <a:t>Restorative Practices</a:t>
            </a:r>
          </a:p>
          <a:p>
            <a:r>
              <a:rPr lang="en-US" sz="3800" dirty="0"/>
              <a:t>Restorative Justice</a:t>
            </a:r>
          </a:p>
          <a:p>
            <a:r>
              <a:rPr lang="en-US" sz="3800" dirty="0"/>
              <a:t>Transformative Justice</a:t>
            </a:r>
          </a:p>
          <a:p>
            <a:r>
              <a:rPr lang="en-US" sz="3800" dirty="0"/>
              <a:t>Accountability</a:t>
            </a:r>
          </a:p>
        </p:txBody>
      </p:sp>
    </p:spTree>
    <p:extLst>
      <p:ext uri="{BB962C8B-B14F-4D97-AF65-F5344CB8AC3E}">
        <p14:creationId xmlns:p14="http://schemas.microsoft.com/office/powerpoint/2010/main" val="30134420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Key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34466"/>
          </a:xfrm>
        </p:spPr>
        <p:txBody>
          <a:bodyPr>
            <a:normAutofit/>
          </a:bodyPr>
          <a:lstStyle/>
          <a:p>
            <a:pPr marL="571500" indent="-457200">
              <a:spcAft>
                <a:spcPts val="1800"/>
              </a:spcAft>
              <a:buFont typeface="+mj-lt"/>
              <a:buAutoNum type="arabicPeriod"/>
            </a:pPr>
            <a:r>
              <a:rPr lang="en-US" dirty="0"/>
              <a:t>Focus on the harms and consequent needs of those harmed first of all, but also on those of the community, and of those causing harm;</a:t>
            </a:r>
          </a:p>
          <a:p>
            <a:pPr marL="571500" indent="-457200">
              <a:spcAft>
                <a:spcPts val="1800"/>
              </a:spcAft>
              <a:buFont typeface="+mj-lt"/>
              <a:buAutoNum type="arabicPeriod"/>
            </a:pPr>
            <a:r>
              <a:rPr lang="en-US" dirty="0"/>
              <a:t>Address the obligations that result from those harms (obligations of offending persons, as well as of community and society);</a:t>
            </a:r>
          </a:p>
          <a:p>
            <a:pPr marL="571500" indent="-457200">
              <a:spcAft>
                <a:spcPts val="1800"/>
              </a:spcAft>
              <a:buFont typeface="+mj-lt"/>
              <a:buAutoNum type="arabicPeriod"/>
            </a:pPr>
            <a:r>
              <a:rPr lang="en-US" dirty="0"/>
              <a:t>Use inclusive, collaborative processes;</a:t>
            </a:r>
          </a:p>
          <a:p>
            <a:pPr marL="571500" indent="-457200">
              <a:spcAft>
                <a:spcPts val="1800"/>
              </a:spcAft>
              <a:buFont typeface="+mj-lt"/>
              <a:buAutoNum type="arabicPeriod"/>
            </a:pPr>
            <a:r>
              <a:rPr lang="en-US" dirty="0"/>
              <a:t>Involve those with legitimate stake in the situation – including those victimized, those causing harm, community members, and society; and</a:t>
            </a:r>
          </a:p>
          <a:p>
            <a:pPr marL="571500" indent="-457200">
              <a:spcAft>
                <a:spcPts val="1800"/>
              </a:spcAft>
              <a:buFont typeface="+mj-lt"/>
              <a:buAutoNum type="arabicPeriod"/>
            </a:pPr>
            <a:r>
              <a:rPr lang="en-US" dirty="0"/>
              <a:t>Seek to repair the harm and put right the wrongs to the extend possible.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39467" y="6422197"/>
            <a:ext cx="5689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 Little Book of Restorative Justice, </a:t>
            </a:r>
            <a:r>
              <a:rPr lang="en-US" dirty="0"/>
              <a:t>Howard </a:t>
            </a:r>
            <a:r>
              <a:rPr lang="en-US" dirty="0" err="1"/>
              <a:t>Zehr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507718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Discipline Window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467" y="1435893"/>
            <a:ext cx="6938929" cy="5370731"/>
          </a:xfrm>
        </p:spPr>
      </p:pic>
      <p:sp>
        <p:nvSpPr>
          <p:cNvPr id="5" name="TextBox 4"/>
          <p:cNvSpPr txBox="1"/>
          <p:nvPr/>
        </p:nvSpPr>
        <p:spPr>
          <a:xfrm>
            <a:off x="9652000" y="6210347"/>
            <a:ext cx="2353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/>
              <a:t>International Institute for Restorative Practices</a:t>
            </a:r>
          </a:p>
        </p:txBody>
      </p:sp>
    </p:spTree>
    <p:extLst>
      <p:ext uri="{BB962C8B-B14F-4D97-AF65-F5344CB8AC3E}">
        <p14:creationId xmlns:p14="http://schemas.microsoft.com/office/powerpoint/2010/main" val="23398674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Restorative Justice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25600"/>
            <a:ext cx="10972800" cy="511386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sz="2800" u="sng" dirty="0"/>
          </a:p>
          <a:p>
            <a:pPr marL="114300" indent="0">
              <a:buNone/>
            </a:pPr>
            <a:r>
              <a:rPr lang="en-US" sz="2800" u="sng" dirty="0"/>
              <a:t>RJ programs aim to:</a:t>
            </a:r>
          </a:p>
          <a:p>
            <a:pPr marL="114300" indent="0">
              <a:buNone/>
            </a:pPr>
            <a:endParaRPr lang="en-US" sz="2800" u="sng" dirty="0"/>
          </a:p>
          <a:p>
            <a:pPr>
              <a:lnSpc>
                <a:spcPct val="150000"/>
              </a:lnSpc>
            </a:pPr>
            <a:r>
              <a:rPr lang="en-US" sz="2800" dirty="0"/>
              <a:t>Put key decisions into hands of those most affected by the harm;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Make justice more healing and transformative; and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Reduce likelihood of future offenses.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71733" y="6488668"/>
            <a:ext cx="6129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 Little Book of Restorative Justice, </a:t>
            </a:r>
            <a:r>
              <a:rPr lang="en-US" dirty="0"/>
              <a:t>Howard </a:t>
            </a:r>
            <a:r>
              <a:rPr lang="en-US" dirty="0" err="1"/>
              <a:t>Zehr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845180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to Achieve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800" u="sng" dirty="0"/>
              <a:t>Achieving these goals requires that:</a:t>
            </a:r>
          </a:p>
          <a:p>
            <a:pPr marL="114300" indent="0">
              <a:buNone/>
            </a:pPr>
            <a:endParaRPr lang="en-US" sz="2800" u="sng" dirty="0"/>
          </a:p>
          <a:p>
            <a:r>
              <a:rPr lang="en-US" sz="2800" dirty="0"/>
              <a:t>Harmed parties are involved in the process and come out satisfied;</a:t>
            </a:r>
          </a:p>
          <a:p>
            <a:r>
              <a:rPr lang="en-US" sz="2800" dirty="0"/>
              <a:t>Offenders understand how their actions affected others and take responsibility;</a:t>
            </a:r>
          </a:p>
          <a:p>
            <a:r>
              <a:rPr lang="en-US" sz="2800" dirty="0"/>
              <a:t>Outcomes (using specific tailored plans and accountability mechanisms) help to repair the harms and address the reasons for the offenses; and</a:t>
            </a:r>
          </a:p>
          <a:p>
            <a:r>
              <a:rPr lang="en-US" sz="2800" dirty="0"/>
              <a:t>All parties gain a sense of ‘closure’ and are reintegrated into the community.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71733" y="6488668"/>
            <a:ext cx="6129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The Little Book of Restorative Justice, </a:t>
            </a:r>
            <a:r>
              <a:rPr lang="en-US" dirty="0"/>
              <a:t>Howard </a:t>
            </a:r>
            <a:r>
              <a:rPr lang="en-US" dirty="0" err="1"/>
              <a:t>Zehr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2144519"/>
            <a:ext cx="6019800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chemeClr val="bg1"/>
                </a:solidFill>
              </a:rPr>
              <a:t>SOMEWHAT or TO SOME EXTENT</a:t>
            </a:r>
          </a:p>
        </p:txBody>
      </p:sp>
    </p:spTree>
    <p:extLst>
      <p:ext uri="{BB962C8B-B14F-4D97-AF65-F5344CB8AC3E}">
        <p14:creationId xmlns:p14="http://schemas.microsoft.com/office/powerpoint/2010/main" val="17465503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“Wounds Should Engender Needs”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4979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Harm creates needs – so justice must aim to meet these needs</a:t>
            </a:r>
          </a:p>
          <a:p>
            <a:pPr marL="114300" indent="0">
              <a:buNone/>
            </a:pPr>
            <a:r>
              <a:rPr lang="en-US" i="1" dirty="0"/>
              <a:t>								- Judah </a:t>
            </a:r>
            <a:r>
              <a:rPr lang="en-US" i="1" dirty="0" err="1"/>
              <a:t>Oudshoorn</a:t>
            </a:r>
            <a:endParaRPr lang="en-US" i="1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Safety and care</a:t>
            </a:r>
          </a:p>
          <a:p>
            <a:r>
              <a:rPr lang="en-US" dirty="0"/>
              <a:t>Support and education</a:t>
            </a:r>
          </a:p>
          <a:p>
            <a:r>
              <a:rPr lang="en-US" dirty="0"/>
              <a:t>Information and options</a:t>
            </a:r>
          </a:p>
          <a:p>
            <a:r>
              <a:rPr lang="en-US" dirty="0"/>
              <a:t>Grieving and expression</a:t>
            </a:r>
          </a:p>
          <a:p>
            <a:r>
              <a:rPr lang="en-US" dirty="0"/>
              <a:t>Voice and empowerment</a:t>
            </a:r>
          </a:p>
          <a:p>
            <a:r>
              <a:rPr lang="en-US" dirty="0"/>
              <a:t>To be believed, absolved, and vindicated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16533" y="1134535"/>
            <a:ext cx="2235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 err="1"/>
              <a:t>Mariame</a:t>
            </a:r>
            <a:r>
              <a:rPr lang="en-US" sz="2200" i="1" dirty="0"/>
              <a:t> </a:t>
            </a:r>
            <a:r>
              <a:rPr lang="en-US" sz="2200" i="1" dirty="0" err="1"/>
              <a:t>Kaba</a:t>
            </a: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371975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Philosophies of RJ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070809"/>
              </p:ext>
            </p:extLst>
          </p:nvPr>
        </p:nvGraphicFramePr>
        <p:xfrm>
          <a:off x="219456" y="1847088"/>
          <a:ext cx="11972544" cy="5010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629624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Restorative Justice Circles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0652914"/>
              </p:ext>
            </p:extLst>
          </p:nvPr>
        </p:nvGraphicFramePr>
        <p:xfrm>
          <a:off x="274320" y="2181225"/>
          <a:ext cx="11567159" cy="4142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61314" y="6364411"/>
            <a:ext cx="9747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accent1"/>
                </a:solidFill>
              </a:rPr>
              <a:t>Skidmore College’s College PRISM Project </a:t>
            </a:r>
          </a:p>
        </p:txBody>
      </p:sp>
    </p:spTree>
    <p:extLst>
      <p:ext uri="{BB962C8B-B14F-4D97-AF65-F5344CB8AC3E}">
        <p14:creationId xmlns:p14="http://schemas.microsoft.com/office/powerpoint/2010/main" val="8582374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RJ Conferencing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325" y="1655563"/>
            <a:ext cx="11029615" cy="96674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Restorative justice conferencing “focuses on the facilitated dialogue between the offender and harmed parties.”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33284311"/>
              </p:ext>
            </p:extLst>
          </p:nvPr>
        </p:nvGraphicFramePr>
        <p:xfrm>
          <a:off x="1271180" y="172329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399180" y="5042118"/>
            <a:ext cx="27928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/>
              <a:t>David Karp, “The Little Book of Restorative Justice for Colleges and Universities: Repairing Harm and Rebuilding Trust in Response to Student Misconduct”</a:t>
            </a:r>
          </a:p>
        </p:txBody>
      </p:sp>
    </p:spTree>
    <p:extLst>
      <p:ext uri="{BB962C8B-B14F-4D97-AF65-F5344CB8AC3E}">
        <p14:creationId xmlns:p14="http://schemas.microsoft.com/office/powerpoint/2010/main" val="34198175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RJ vs. Mediation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Restorative Justice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dirty="0"/>
              <a:t>Goal: Address harm </a:t>
            </a:r>
          </a:p>
          <a:p>
            <a:pPr lvl="0"/>
            <a:r>
              <a:rPr lang="en-US" dirty="0"/>
              <a:t>Offender </a:t>
            </a:r>
            <a:r>
              <a:rPr lang="en-US" u="sng" dirty="0"/>
              <a:t>must</a:t>
            </a:r>
            <a:r>
              <a:rPr lang="en-US" dirty="0"/>
              <a:t> take responsibility</a:t>
            </a:r>
          </a:p>
          <a:p>
            <a:pPr lvl="0"/>
            <a:r>
              <a:rPr lang="en-US" dirty="0"/>
              <a:t>Pre-work is essential </a:t>
            </a:r>
          </a:p>
          <a:p>
            <a:pPr lvl="0"/>
            <a:r>
              <a:rPr lang="en-US" dirty="0"/>
              <a:t>Includes community</a:t>
            </a:r>
          </a:p>
          <a:p>
            <a:pPr lvl="0"/>
            <a:r>
              <a:rPr lang="en-US" dirty="0"/>
              <a:t>Outcome: Agreement, understanding, feeling of being heard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Mediation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en-US" dirty="0"/>
              <a:t>Goal: Resolve the conflict</a:t>
            </a:r>
          </a:p>
          <a:p>
            <a:pPr lvl="0"/>
            <a:r>
              <a:rPr lang="en-US" dirty="0"/>
              <a:t>Offender does not take responsibility prior to beginning the process</a:t>
            </a:r>
          </a:p>
          <a:p>
            <a:pPr lvl="0"/>
            <a:r>
              <a:rPr lang="en-US" dirty="0"/>
              <a:t>Pre-work not required</a:t>
            </a:r>
          </a:p>
          <a:p>
            <a:pPr lvl="0"/>
            <a:r>
              <a:rPr lang="en-US" dirty="0"/>
              <a:t>Separated from community</a:t>
            </a:r>
          </a:p>
          <a:p>
            <a:pPr lvl="0"/>
            <a:r>
              <a:rPr lang="en-US" dirty="0"/>
              <a:t>Outcome: Agreement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430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Examples of Current Restorative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42533"/>
            <a:ext cx="10972800" cy="521546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Restorative schools e.g. James Baldwin NYC, Oakland, California</a:t>
            </a:r>
          </a:p>
          <a:p>
            <a:r>
              <a:rPr lang="en-US" dirty="0"/>
              <a:t>New Zealand Juvenile Justice System – FGC </a:t>
            </a:r>
          </a:p>
          <a:p>
            <a:r>
              <a:rPr lang="en-US" dirty="0"/>
              <a:t>Pre-plea conferences</a:t>
            </a:r>
          </a:p>
          <a:p>
            <a:r>
              <a:rPr lang="en-US" dirty="0"/>
              <a:t>Pre-charge diversion e.g. Concord, Oakland, Baltimore, Nashville.</a:t>
            </a:r>
          </a:p>
          <a:p>
            <a:r>
              <a:rPr lang="en-US" dirty="0"/>
              <a:t>Post-charge diversion e.g. Common Justice, BK &amp; BX</a:t>
            </a:r>
          </a:p>
          <a:p>
            <a:r>
              <a:rPr lang="en-US" dirty="0"/>
              <a:t>Alameda County, California</a:t>
            </a:r>
          </a:p>
          <a:p>
            <a:r>
              <a:rPr lang="en-US" dirty="0"/>
              <a:t>Red Hook Peacemaking Program</a:t>
            </a:r>
          </a:p>
          <a:p>
            <a:r>
              <a:rPr lang="en-US" dirty="0"/>
              <a:t>Circles of Support and Accountability, Canada</a:t>
            </a:r>
          </a:p>
          <a:p>
            <a:r>
              <a:rPr lang="en-US" dirty="0"/>
              <a:t>Hidden Water, NYC</a:t>
            </a:r>
          </a:p>
          <a:p>
            <a:r>
              <a:rPr lang="en-US" dirty="0"/>
              <a:t>Bridges to Life, Texas</a:t>
            </a:r>
          </a:p>
          <a:p>
            <a:r>
              <a:rPr lang="en-US" dirty="0"/>
              <a:t>Impact Justice</a:t>
            </a:r>
          </a:p>
          <a:p>
            <a:r>
              <a:rPr lang="en-US" dirty="0" err="1"/>
              <a:t>Longtermers</a:t>
            </a:r>
            <a:r>
              <a:rPr lang="en-US" dirty="0"/>
              <a:t> Responsibility Project, NYS</a:t>
            </a:r>
          </a:p>
          <a:p>
            <a:r>
              <a:rPr lang="en-US" dirty="0"/>
              <a:t>Creative Interventions</a:t>
            </a:r>
          </a:p>
          <a:p>
            <a:r>
              <a:rPr lang="en-US" dirty="0"/>
              <a:t>Workplaces</a:t>
            </a:r>
          </a:p>
          <a:p>
            <a:r>
              <a:rPr lang="en-US" dirty="0"/>
              <a:t>“Transitional justice” e.g. Rwanda </a:t>
            </a:r>
            <a:r>
              <a:rPr lang="en-US" dirty="0" err="1"/>
              <a:t>gacaca</a:t>
            </a:r>
            <a:r>
              <a:rPr lang="en-US" dirty="0"/>
              <a:t> courts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770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Accountability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0266" y="2607731"/>
            <a:ext cx="3572933" cy="352992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values or goals guide your approach to the </a:t>
            </a:r>
            <a:r>
              <a:rPr lang="en-US" b="1" dirty="0"/>
              <a:t>PROCESS</a:t>
            </a:r>
            <a:r>
              <a:rPr lang="en-US" dirty="0"/>
              <a:t> of accountability?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470401" y="2573866"/>
            <a:ext cx="3572933" cy="347912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kinds of </a:t>
            </a:r>
            <a:r>
              <a:rPr lang="en-US" b="1" dirty="0"/>
              <a:t>OUTCOMES</a:t>
            </a:r>
            <a:r>
              <a:rPr lang="en-US" dirty="0"/>
              <a:t> do you want to see in an accountability process?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8348133" y="2590800"/>
            <a:ext cx="3572933" cy="352992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</a:t>
            </a:r>
            <a:r>
              <a:rPr lang="en-US" b="1" dirty="0"/>
              <a:t>CONCERNS</a:t>
            </a:r>
            <a:r>
              <a:rPr lang="en-US" dirty="0"/>
              <a:t> or </a:t>
            </a:r>
            <a:r>
              <a:rPr lang="en-US" b="1" dirty="0"/>
              <a:t>FEARS</a:t>
            </a:r>
            <a:r>
              <a:rPr lang="en-US" dirty="0"/>
              <a:t> do you have about facilitating accountability processes?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98130" y="6333067"/>
            <a:ext cx="10193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/>
              <a:t>Adapted from CREATIVE INTERVENTION’s Values to Guide Your Intervention; Guiding Questions</a:t>
            </a:r>
          </a:p>
        </p:txBody>
      </p:sp>
    </p:spTree>
    <p:extLst>
      <p:ext uri="{BB962C8B-B14F-4D97-AF65-F5344CB8AC3E}">
        <p14:creationId xmlns:p14="http://schemas.microsoft.com/office/powerpoint/2010/main" val="14087233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133" y="533400"/>
            <a:ext cx="10972800" cy="990600"/>
          </a:xfrm>
        </p:spPr>
        <p:txBody>
          <a:bodyPr/>
          <a:lstStyle/>
          <a:p>
            <a:r>
              <a:rPr lang="en-US" dirty="0"/>
              <a:t>Responses to Harm</a:t>
            </a: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1" y="1879595"/>
            <a:ext cx="2997200" cy="1693333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tx2"/>
                </a:solidFill>
              </a:rPr>
              <a:t>RETRIBUTIVE </a:t>
            </a:r>
          </a:p>
          <a:p>
            <a:pPr marL="0" indent="0" algn="ctr">
              <a:buNone/>
            </a:pP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6282183" y="1879587"/>
            <a:ext cx="2557016" cy="1557867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tx2"/>
                </a:solidFill>
              </a:rPr>
              <a:t>RESTORATIVE </a:t>
            </a:r>
          </a:p>
          <a:p>
            <a:pPr marL="0" indent="0" algn="ctr">
              <a:buNone/>
            </a:pP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8991599" y="1879595"/>
            <a:ext cx="3352801" cy="1557867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tx2"/>
                </a:solidFill>
              </a:rPr>
              <a:t>TRANSFORMATIVE</a:t>
            </a:r>
          </a:p>
          <a:p>
            <a:pPr marL="0" indent="0" algn="ctr">
              <a:buNone/>
            </a:pPr>
            <a:endParaRPr lang="en-US" b="1" dirty="0">
              <a:solidFill>
                <a:schemeClr val="tx2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827868" y="2031999"/>
            <a:ext cx="0" cy="4097867"/>
          </a:xfrm>
          <a:prstGeom prst="line">
            <a:avLst/>
          </a:prstGeom>
          <a:ln w="47625">
            <a:solidFill>
              <a:srgbClr val="069A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991599" y="2031998"/>
            <a:ext cx="0" cy="4097867"/>
          </a:xfrm>
          <a:prstGeom prst="line">
            <a:avLst/>
          </a:prstGeom>
          <a:ln w="47625">
            <a:solidFill>
              <a:srgbClr val="069A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98133" y="6436268"/>
            <a:ext cx="10193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/>
              <a:t>Adapted from CREATIVE INTERVENTION’s Values to Guide Your Intervention; Guiding Questions</a:t>
            </a:r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3141009" y="1913458"/>
            <a:ext cx="2557016" cy="1557867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tx2"/>
                </a:solidFill>
              </a:rPr>
              <a:t>DISTRIBUTIVE/THERAPEUTIC</a:t>
            </a:r>
          </a:p>
          <a:p>
            <a:pPr marL="0" indent="0" algn="ctr">
              <a:buNone/>
            </a:pPr>
            <a:endParaRPr lang="en-US" sz="2600" b="1" dirty="0">
              <a:solidFill>
                <a:schemeClr val="tx2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53624" y="2031999"/>
            <a:ext cx="0" cy="4097867"/>
          </a:xfrm>
          <a:prstGeom prst="line">
            <a:avLst/>
          </a:prstGeom>
          <a:ln w="47625">
            <a:solidFill>
              <a:srgbClr val="069A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04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Thank you!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58533" y="5469466"/>
            <a:ext cx="75014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err="1"/>
              <a:t>Nastia</a:t>
            </a:r>
            <a:r>
              <a:rPr lang="en-US" sz="3000" dirty="0"/>
              <a:t> Gorodilova</a:t>
            </a:r>
          </a:p>
          <a:p>
            <a:pPr algn="ctr"/>
            <a:endParaRPr lang="en-US" sz="2500" u="sng" dirty="0"/>
          </a:p>
          <a:p>
            <a:pPr algn="ctr"/>
            <a:r>
              <a:rPr lang="en-US" sz="2500" u="sng" dirty="0"/>
              <a:t>ngorodilova@svfreenyc.org</a:t>
            </a:r>
            <a:r>
              <a:rPr lang="en-US" sz="2500" dirty="0"/>
              <a:t> | 212.229.0345 </a:t>
            </a:r>
            <a:r>
              <a:rPr lang="en-US" sz="2500" dirty="0" err="1"/>
              <a:t>ext</a:t>
            </a:r>
            <a:r>
              <a:rPr lang="en-US" sz="2500" dirty="0"/>
              <a:t> 312</a:t>
            </a:r>
          </a:p>
        </p:txBody>
      </p:sp>
    </p:spTree>
    <p:extLst>
      <p:ext uri="{BB962C8B-B14F-4D97-AF65-F5344CB8AC3E}">
        <p14:creationId xmlns:p14="http://schemas.microsoft.com/office/powerpoint/2010/main" val="4292884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133" y="533400"/>
            <a:ext cx="10972800" cy="990600"/>
          </a:xfrm>
        </p:spPr>
        <p:txBody>
          <a:bodyPr/>
          <a:lstStyle/>
          <a:p>
            <a:r>
              <a:rPr lang="en-US" dirty="0"/>
              <a:t>Responses To Harm</a:t>
            </a: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1" y="1879595"/>
            <a:ext cx="2997200" cy="1693333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tx2"/>
                </a:solidFill>
              </a:rPr>
              <a:t>RETRIBUTIVE </a:t>
            </a:r>
          </a:p>
          <a:p>
            <a:pPr marL="0" indent="0" algn="ctr">
              <a:buNone/>
            </a:pP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6282183" y="1879587"/>
            <a:ext cx="2557016" cy="1557867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tx2"/>
                </a:solidFill>
              </a:rPr>
              <a:t>RESTORATIVE </a:t>
            </a:r>
          </a:p>
          <a:p>
            <a:pPr marL="0" indent="0" algn="ctr">
              <a:buNone/>
            </a:pP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8991599" y="1879595"/>
            <a:ext cx="3352801" cy="1557867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tx2"/>
                </a:solidFill>
              </a:rPr>
              <a:t>TRANSFORMATIVE</a:t>
            </a:r>
          </a:p>
          <a:p>
            <a:pPr marL="0" indent="0" algn="ctr">
              <a:buNone/>
            </a:pPr>
            <a:endParaRPr lang="en-US" b="1" dirty="0">
              <a:solidFill>
                <a:schemeClr val="tx2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827868" y="2031999"/>
            <a:ext cx="0" cy="4097867"/>
          </a:xfrm>
          <a:prstGeom prst="line">
            <a:avLst/>
          </a:prstGeom>
          <a:ln w="47625">
            <a:solidFill>
              <a:srgbClr val="069A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991599" y="2031998"/>
            <a:ext cx="0" cy="4097867"/>
          </a:xfrm>
          <a:prstGeom prst="line">
            <a:avLst/>
          </a:prstGeom>
          <a:ln w="47625">
            <a:solidFill>
              <a:srgbClr val="069A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98133" y="6436268"/>
            <a:ext cx="10193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/>
              <a:t>Adapted from CREATIVE INTERVENTION’s Values to Guide Your Intervention; Guiding Questions</a:t>
            </a:r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3141009" y="1913458"/>
            <a:ext cx="2557016" cy="1557867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>
                <a:solidFill>
                  <a:schemeClr val="tx2"/>
                </a:solidFill>
              </a:rPr>
              <a:t>DISTRIBUTIVE/THERAPEUTIC</a:t>
            </a:r>
          </a:p>
          <a:p>
            <a:pPr marL="0" indent="0" algn="ctr">
              <a:buNone/>
            </a:pPr>
            <a:endParaRPr lang="en-US" sz="2600" b="1" dirty="0">
              <a:solidFill>
                <a:schemeClr val="tx2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053624" y="2031999"/>
            <a:ext cx="0" cy="4097867"/>
          </a:xfrm>
          <a:prstGeom prst="line">
            <a:avLst/>
          </a:prstGeom>
          <a:ln w="47625">
            <a:solidFill>
              <a:srgbClr val="069A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5166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Restorative Justice?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000" spc="-30" dirty="0">
              <a:solidFill>
                <a:schemeClr val="tx1"/>
              </a:solidFill>
              <a:latin typeface="Century Gothic" panose="020B0502020202020204" pitchFamily="34" charset="0"/>
              <a:cs typeface="Calibri"/>
            </a:endParaRPr>
          </a:p>
          <a:p>
            <a:pPr marL="0" indent="0">
              <a:buNone/>
            </a:pPr>
            <a:r>
              <a:rPr lang="en-US" sz="3000" spc="-30" dirty="0">
                <a:solidFill>
                  <a:schemeClr val="tx1"/>
                </a:solidFill>
                <a:cs typeface="Calibri"/>
              </a:rPr>
              <a:t>“</a:t>
            </a:r>
            <a:r>
              <a:rPr lang="en-US" sz="3000" spc="-105" dirty="0">
                <a:solidFill>
                  <a:schemeClr val="tx1"/>
                </a:solidFill>
                <a:cs typeface="Calibri"/>
              </a:rPr>
              <a:t>R</a:t>
            </a:r>
            <a:r>
              <a:rPr lang="en-US" sz="3000" dirty="0">
                <a:solidFill>
                  <a:schemeClr val="tx1"/>
                </a:solidFill>
                <a:cs typeface="Calibri"/>
              </a:rPr>
              <a:t>e</a:t>
            </a:r>
            <a:r>
              <a:rPr lang="en-US" sz="3000" spc="40" dirty="0">
                <a:solidFill>
                  <a:schemeClr val="tx1"/>
                </a:solidFill>
                <a:cs typeface="Calibri"/>
              </a:rPr>
              <a:t>s</a:t>
            </a:r>
            <a:r>
              <a:rPr lang="en-US" sz="3000" spc="15" dirty="0">
                <a:solidFill>
                  <a:schemeClr val="tx1"/>
                </a:solidFill>
                <a:cs typeface="Calibri"/>
              </a:rPr>
              <a:t>t</a:t>
            </a:r>
            <a:r>
              <a:rPr lang="en-US" sz="3000" spc="5" dirty="0">
                <a:solidFill>
                  <a:schemeClr val="tx1"/>
                </a:solidFill>
                <a:cs typeface="Calibri"/>
              </a:rPr>
              <a:t>o</a:t>
            </a:r>
            <a:r>
              <a:rPr lang="en-US" sz="3000" spc="-90" dirty="0">
                <a:solidFill>
                  <a:schemeClr val="tx1"/>
                </a:solidFill>
                <a:cs typeface="Calibri"/>
              </a:rPr>
              <a:t>r</a:t>
            </a:r>
            <a:r>
              <a:rPr lang="en-US" sz="3000" spc="-25" dirty="0">
                <a:solidFill>
                  <a:schemeClr val="tx1"/>
                </a:solidFill>
                <a:cs typeface="Calibri"/>
              </a:rPr>
              <a:t>a</a:t>
            </a:r>
            <a:r>
              <a:rPr lang="en-US" sz="3000" spc="15" dirty="0">
                <a:solidFill>
                  <a:schemeClr val="tx1"/>
                </a:solidFill>
                <a:cs typeface="Calibri"/>
              </a:rPr>
              <a:t>t</a:t>
            </a:r>
            <a:r>
              <a:rPr lang="en-US" sz="3000" spc="-25" dirty="0">
                <a:solidFill>
                  <a:schemeClr val="tx1"/>
                </a:solidFill>
                <a:cs typeface="Calibri"/>
              </a:rPr>
              <a:t>i</a:t>
            </a:r>
            <a:r>
              <a:rPr lang="en-US" sz="3000" spc="-35" dirty="0">
                <a:solidFill>
                  <a:schemeClr val="tx1"/>
                </a:solidFill>
                <a:cs typeface="Calibri"/>
              </a:rPr>
              <a:t>v</a:t>
            </a:r>
            <a:r>
              <a:rPr lang="en-US" sz="3000" dirty="0">
                <a:solidFill>
                  <a:schemeClr val="tx1"/>
                </a:solidFill>
                <a:cs typeface="Calibri"/>
              </a:rPr>
              <a:t>e</a:t>
            </a:r>
            <a:r>
              <a:rPr lang="en-US" sz="3000" spc="-10" dirty="0">
                <a:solidFill>
                  <a:schemeClr val="tx1"/>
                </a:solidFill>
                <a:cs typeface="Calibri"/>
              </a:rPr>
              <a:t> </a:t>
            </a:r>
            <a:r>
              <a:rPr lang="en-US" sz="3000" spc="25" dirty="0">
                <a:solidFill>
                  <a:schemeClr val="tx1"/>
                </a:solidFill>
                <a:cs typeface="Calibri"/>
              </a:rPr>
              <a:t>j</a:t>
            </a:r>
            <a:r>
              <a:rPr lang="en-US" sz="3000" spc="10" dirty="0">
                <a:solidFill>
                  <a:schemeClr val="tx1"/>
                </a:solidFill>
                <a:cs typeface="Calibri"/>
              </a:rPr>
              <a:t>u</a:t>
            </a:r>
            <a:r>
              <a:rPr lang="en-US" sz="3000" spc="35" dirty="0">
                <a:solidFill>
                  <a:schemeClr val="tx1"/>
                </a:solidFill>
                <a:cs typeface="Calibri"/>
              </a:rPr>
              <a:t>s</a:t>
            </a:r>
            <a:r>
              <a:rPr lang="en-US" sz="3000" spc="15" dirty="0">
                <a:solidFill>
                  <a:schemeClr val="tx1"/>
                </a:solidFill>
                <a:cs typeface="Calibri"/>
              </a:rPr>
              <a:t>t</a:t>
            </a:r>
            <a:r>
              <a:rPr lang="en-US" sz="3000" spc="-25" dirty="0">
                <a:solidFill>
                  <a:schemeClr val="tx1"/>
                </a:solidFill>
                <a:cs typeface="Calibri"/>
              </a:rPr>
              <a:t>i</a:t>
            </a:r>
            <a:r>
              <a:rPr lang="en-US" sz="3000" spc="30" dirty="0">
                <a:solidFill>
                  <a:schemeClr val="tx1"/>
                </a:solidFill>
                <a:cs typeface="Calibri"/>
              </a:rPr>
              <a:t>c</a:t>
            </a:r>
            <a:r>
              <a:rPr lang="en-US" sz="3000" dirty="0">
                <a:solidFill>
                  <a:schemeClr val="tx1"/>
                </a:solidFill>
                <a:cs typeface="Calibri"/>
              </a:rPr>
              <a:t>e</a:t>
            </a:r>
            <a:r>
              <a:rPr lang="en-US" sz="3000" spc="-85" dirty="0">
                <a:solidFill>
                  <a:schemeClr val="tx1"/>
                </a:solidFill>
                <a:cs typeface="Calibri"/>
              </a:rPr>
              <a:t> </a:t>
            </a:r>
            <a:r>
              <a:rPr lang="en-US" sz="3000" spc="-25" dirty="0">
                <a:solidFill>
                  <a:schemeClr val="tx1"/>
                </a:solidFill>
                <a:cs typeface="Calibri"/>
              </a:rPr>
              <a:t>i</a:t>
            </a:r>
            <a:r>
              <a:rPr lang="en-US" sz="3000" dirty="0">
                <a:solidFill>
                  <a:schemeClr val="tx1"/>
                </a:solidFill>
                <a:cs typeface="Calibri"/>
              </a:rPr>
              <a:t>s</a:t>
            </a:r>
            <a:r>
              <a:rPr lang="en-US" sz="3000" spc="20" dirty="0">
                <a:solidFill>
                  <a:schemeClr val="tx1"/>
                </a:solidFill>
                <a:cs typeface="Calibri"/>
              </a:rPr>
              <a:t> </a:t>
            </a:r>
            <a:r>
              <a:rPr lang="en-US" sz="3000" dirty="0">
                <a:solidFill>
                  <a:schemeClr val="tx1"/>
                </a:solidFill>
                <a:cs typeface="Calibri"/>
              </a:rPr>
              <a:t>a</a:t>
            </a:r>
            <a:r>
              <a:rPr lang="en-US" sz="3000" spc="-40" dirty="0">
                <a:solidFill>
                  <a:schemeClr val="tx1"/>
                </a:solidFill>
                <a:cs typeface="Calibri"/>
              </a:rPr>
              <a:t> </a:t>
            </a:r>
            <a:r>
              <a:rPr lang="en-US" sz="3000" spc="10" dirty="0">
                <a:solidFill>
                  <a:schemeClr val="tx1"/>
                </a:solidFill>
                <a:cs typeface="Calibri"/>
              </a:rPr>
              <a:t>p</a:t>
            </a:r>
            <a:r>
              <a:rPr lang="en-US" sz="3000" spc="-90" dirty="0">
                <a:solidFill>
                  <a:schemeClr val="tx1"/>
                </a:solidFill>
                <a:cs typeface="Calibri"/>
              </a:rPr>
              <a:t>r</a:t>
            </a:r>
            <a:r>
              <a:rPr lang="en-US" sz="3000" spc="5" dirty="0">
                <a:solidFill>
                  <a:schemeClr val="tx1"/>
                </a:solidFill>
                <a:cs typeface="Calibri"/>
              </a:rPr>
              <a:t>o</a:t>
            </a:r>
            <a:r>
              <a:rPr lang="en-US" sz="3000" spc="30" dirty="0">
                <a:solidFill>
                  <a:schemeClr val="tx1"/>
                </a:solidFill>
                <a:cs typeface="Calibri"/>
              </a:rPr>
              <a:t>c</a:t>
            </a:r>
            <a:r>
              <a:rPr lang="en-US" sz="3000" dirty="0">
                <a:solidFill>
                  <a:schemeClr val="tx1"/>
                </a:solidFill>
                <a:cs typeface="Calibri"/>
              </a:rPr>
              <a:t>e</a:t>
            </a:r>
            <a:r>
              <a:rPr lang="en-US" sz="3000" spc="40" dirty="0">
                <a:solidFill>
                  <a:schemeClr val="tx1"/>
                </a:solidFill>
                <a:cs typeface="Calibri"/>
              </a:rPr>
              <a:t>s</a:t>
            </a:r>
            <a:r>
              <a:rPr lang="en-US" sz="3000" dirty="0">
                <a:solidFill>
                  <a:schemeClr val="tx1"/>
                </a:solidFill>
                <a:cs typeface="Calibri"/>
              </a:rPr>
              <a:t>s</a:t>
            </a:r>
            <a:r>
              <a:rPr lang="en-US" sz="3000" spc="-55" dirty="0">
                <a:solidFill>
                  <a:schemeClr val="tx1"/>
                </a:solidFill>
                <a:cs typeface="Calibri"/>
              </a:rPr>
              <a:t> </a:t>
            </a:r>
            <a:r>
              <a:rPr lang="en-US" sz="3000" spc="15" dirty="0">
                <a:solidFill>
                  <a:schemeClr val="tx1"/>
                </a:solidFill>
                <a:cs typeface="Calibri"/>
              </a:rPr>
              <a:t>t</a:t>
            </a:r>
            <a:r>
              <a:rPr lang="en-US" sz="3000" dirty="0">
                <a:solidFill>
                  <a:schemeClr val="tx1"/>
                </a:solidFill>
                <a:cs typeface="Calibri"/>
              </a:rPr>
              <a:t>o </a:t>
            </a:r>
            <a:r>
              <a:rPr lang="en-US" sz="3000" spc="-30" dirty="0">
                <a:solidFill>
                  <a:schemeClr val="tx2"/>
                </a:solidFill>
                <a:cs typeface="Calibri"/>
              </a:rPr>
              <a:t>i</a:t>
            </a:r>
            <a:r>
              <a:rPr lang="en-US" sz="3000" spc="-65" dirty="0">
                <a:solidFill>
                  <a:schemeClr val="tx2"/>
                </a:solidFill>
                <a:cs typeface="Calibri"/>
              </a:rPr>
              <a:t>n</a:t>
            </a:r>
            <a:r>
              <a:rPr lang="en-US" sz="3000" spc="-35" dirty="0">
                <a:solidFill>
                  <a:schemeClr val="tx2"/>
                </a:solidFill>
                <a:cs typeface="Calibri"/>
              </a:rPr>
              <a:t>v</a:t>
            </a:r>
            <a:r>
              <a:rPr lang="en-US" sz="3000" spc="5" dirty="0">
                <a:solidFill>
                  <a:schemeClr val="tx2"/>
                </a:solidFill>
                <a:cs typeface="Calibri"/>
              </a:rPr>
              <a:t>o</a:t>
            </a:r>
            <a:r>
              <a:rPr lang="en-US" sz="3000" spc="-30" dirty="0">
                <a:solidFill>
                  <a:schemeClr val="tx2"/>
                </a:solidFill>
                <a:cs typeface="Calibri"/>
              </a:rPr>
              <a:t>l</a:t>
            </a:r>
            <a:r>
              <a:rPr lang="en-US" sz="3000" spc="-35" dirty="0">
                <a:solidFill>
                  <a:schemeClr val="tx2"/>
                </a:solidFill>
                <a:cs typeface="Calibri"/>
              </a:rPr>
              <a:t>v</a:t>
            </a:r>
            <a:r>
              <a:rPr lang="en-US" sz="3000" dirty="0">
                <a:solidFill>
                  <a:schemeClr val="tx2"/>
                </a:solidFill>
                <a:cs typeface="Calibri"/>
              </a:rPr>
              <a:t>e</a:t>
            </a:r>
            <a:r>
              <a:rPr lang="en-US" sz="3000" dirty="0">
                <a:solidFill>
                  <a:schemeClr val="tx1"/>
                </a:solidFill>
                <a:cs typeface="Calibri"/>
              </a:rPr>
              <a:t>,</a:t>
            </a:r>
            <a:r>
              <a:rPr lang="en-US" sz="3000" spc="60" dirty="0">
                <a:solidFill>
                  <a:schemeClr val="tx1"/>
                </a:solidFill>
                <a:cs typeface="Calibri"/>
              </a:rPr>
              <a:t> </a:t>
            </a:r>
            <a:r>
              <a:rPr lang="en-US" sz="3000" spc="15" dirty="0">
                <a:solidFill>
                  <a:schemeClr val="tx1"/>
                </a:solidFill>
                <a:cs typeface="Calibri"/>
              </a:rPr>
              <a:t>t</a:t>
            </a:r>
            <a:r>
              <a:rPr lang="en-US" sz="3000" dirty="0">
                <a:solidFill>
                  <a:schemeClr val="tx1"/>
                </a:solidFill>
                <a:cs typeface="Calibri"/>
              </a:rPr>
              <a:t>o</a:t>
            </a:r>
            <a:r>
              <a:rPr lang="en-US" sz="3000" spc="-10" dirty="0">
                <a:solidFill>
                  <a:schemeClr val="tx1"/>
                </a:solidFill>
                <a:cs typeface="Calibri"/>
              </a:rPr>
              <a:t> </a:t>
            </a:r>
            <a:r>
              <a:rPr lang="en-US" sz="3000" spc="15" dirty="0">
                <a:solidFill>
                  <a:schemeClr val="tx1"/>
                </a:solidFill>
                <a:cs typeface="Calibri"/>
              </a:rPr>
              <a:t>t</a:t>
            </a:r>
            <a:r>
              <a:rPr lang="en-US" sz="3000" spc="10" dirty="0">
                <a:solidFill>
                  <a:schemeClr val="tx1"/>
                </a:solidFill>
                <a:cs typeface="Calibri"/>
              </a:rPr>
              <a:t>h</a:t>
            </a:r>
            <a:r>
              <a:rPr lang="en-US" sz="3000" dirty="0">
                <a:solidFill>
                  <a:schemeClr val="tx1"/>
                </a:solidFill>
                <a:cs typeface="Calibri"/>
              </a:rPr>
              <a:t>e</a:t>
            </a:r>
            <a:r>
              <a:rPr lang="en-US" sz="3000" spc="-85" dirty="0">
                <a:solidFill>
                  <a:schemeClr val="tx1"/>
                </a:solidFill>
                <a:cs typeface="Calibri"/>
              </a:rPr>
              <a:t> </a:t>
            </a:r>
            <a:r>
              <a:rPr lang="en-US" sz="3000" dirty="0">
                <a:solidFill>
                  <a:schemeClr val="tx1"/>
                </a:solidFill>
                <a:cs typeface="Calibri"/>
              </a:rPr>
              <a:t>e</a:t>
            </a:r>
            <a:r>
              <a:rPr lang="en-US" sz="3000" spc="10" dirty="0">
                <a:solidFill>
                  <a:schemeClr val="tx1"/>
                </a:solidFill>
                <a:cs typeface="Calibri"/>
              </a:rPr>
              <a:t>x</a:t>
            </a:r>
            <a:r>
              <a:rPr lang="en-US" sz="3000" spc="15" dirty="0">
                <a:solidFill>
                  <a:schemeClr val="tx1"/>
                </a:solidFill>
                <a:cs typeface="Calibri"/>
              </a:rPr>
              <a:t>t</a:t>
            </a:r>
            <a:r>
              <a:rPr lang="en-US" sz="3000" dirty="0">
                <a:solidFill>
                  <a:schemeClr val="tx1"/>
                </a:solidFill>
                <a:cs typeface="Calibri"/>
              </a:rPr>
              <a:t>e</a:t>
            </a:r>
            <a:r>
              <a:rPr lang="en-US" sz="3000" spc="15" dirty="0">
                <a:solidFill>
                  <a:schemeClr val="tx1"/>
                </a:solidFill>
                <a:cs typeface="Calibri"/>
              </a:rPr>
              <a:t>n</a:t>
            </a:r>
            <a:r>
              <a:rPr lang="en-US" sz="3000" dirty="0">
                <a:solidFill>
                  <a:schemeClr val="tx1"/>
                </a:solidFill>
                <a:cs typeface="Calibri"/>
              </a:rPr>
              <a:t>t</a:t>
            </a:r>
            <a:r>
              <a:rPr lang="en-US" sz="3000" spc="-150" dirty="0">
                <a:solidFill>
                  <a:schemeClr val="tx1"/>
                </a:solidFill>
                <a:cs typeface="Calibri"/>
              </a:rPr>
              <a:t> </a:t>
            </a:r>
            <a:r>
              <a:rPr lang="en-US" sz="3000" spc="10" dirty="0">
                <a:solidFill>
                  <a:schemeClr val="tx1"/>
                </a:solidFill>
                <a:cs typeface="Calibri"/>
              </a:rPr>
              <a:t>p</a:t>
            </a:r>
            <a:r>
              <a:rPr lang="en-US" sz="3000" spc="5" dirty="0">
                <a:solidFill>
                  <a:schemeClr val="tx1"/>
                </a:solidFill>
                <a:cs typeface="Calibri"/>
              </a:rPr>
              <a:t>o</a:t>
            </a:r>
            <a:r>
              <a:rPr lang="en-US" sz="3000" spc="30" dirty="0">
                <a:solidFill>
                  <a:schemeClr val="tx1"/>
                </a:solidFill>
                <a:cs typeface="Calibri"/>
              </a:rPr>
              <a:t>ss</a:t>
            </a:r>
            <a:r>
              <a:rPr lang="en-US" sz="3000" spc="-30" dirty="0">
                <a:solidFill>
                  <a:schemeClr val="tx1"/>
                </a:solidFill>
                <a:cs typeface="Calibri"/>
              </a:rPr>
              <a:t>i</a:t>
            </a:r>
            <a:r>
              <a:rPr lang="en-US" sz="3000" spc="10" dirty="0">
                <a:solidFill>
                  <a:schemeClr val="tx1"/>
                </a:solidFill>
                <a:cs typeface="Calibri"/>
              </a:rPr>
              <a:t>b</a:t>
            </a:r>
            <a:r>
              <a:rPr lang="en-US" sz="3000" spc="-30" dirty="0">
                <a:solidFill>
                  <a:schemeClr val="tx1"/>
                </a:solidFill>
                <a:cs typeface="Calibri"/>
              </a:rPr>
              <a:t>l</a:t>
            </a:r>
            <a:r>
              <a:rPr lang="en-US" sz="3000" dirty="0">
                <a:solidFill>
                  <a:schemeClr val="tx1"/>
                </a:solidFill>
                <a:cs typeface="Calibri"/>
              </a:rPr>
              <a:t>e,</a:t>
            </a:r>
            <a:r>
              <a:rPr lang="en-US" sz="3000" spc="-10" dirty="0">
                <a:solidFill>
                  <a:schemeClr val="tx1"/>
                </a:solidFill>
                <a:cs typeface="Calibri"/>
              </a:rPr>
              <a:t> </a:t>
            </a:r>
            <a:r>
              <a:rPr lang="en-US" sz="3000" spc="15" dirty="0">
                <a:solidFill>
                  <a:schemeClr val="tx1"/>
                </a:solidFill>
                <a:cs typeface="Calibri"/>
              </a:rPr>
              <a:t>t</a:t>
            </a:r>
            <a:r>
              <a:rPr lang="en-US" sz="3000" spc="10" dirty="0">
                <a:solidFill>
                  <a:schemeClr val="tx1"/>
                </a:solidFill>
                <a:cs typeface="Calibri"/>
              </a:rPr>
              <a:t>h</a:t>
            </a:r>
            <a:r>
              <a:rPr lang="en-US" sz="3000" spc="5" dirty="0">
                <a:solidFill>
                  <a:schemeClr val="tx1"/>
                </a:solidFill>
                <a:cs typeface="Calibri"/>
              </a:rPr>
              <a:t>o</a:t>
            </a:r>
            <a:r>
              <a:rPr lang="en-US" sz="3000" spc="30" dirty="0">
                <a:solidFill>
                  <a:schemeClr val="tx1"/>
                </a:solidFill>
                <a:cs typeface="Calibri"/>
              </a:rPr>
              <a:t>s</a:t>
            </a:r>
            <a:r>
              <a:rPr lang="en-US" sz="3000" dirty="0">
                <a:solidFill>
                  <a:schemeClr val="tx1"/>
                </a:solidFill>
                <a:cs typeface="Calibri"/>
              </a:rPr>
              <a:t>e </a:t>
            </a:r>
            <a:r>
              <a:rPr lang="en-US" sz="3000" spc="5" dirty="0">
                <a:solidFill>
                  <a:schemeClr val="tx1"/>
                </a:solidFill>
                <a:cs typeface="Calibri"/>
              </a:rPr>
              <a:t>w</a:t>
            </a:r>
            <a:r>
              <a:rPr lang="en-US" sz="3000" spc="10" dirty="0">
                <a:solidFill>
                  <a:schemeClr val="tx1"/>
                </a:solidFill>
                <a:cs typeface="Calibri"/>
              </a:rPr>
              <a:t>h</a:t>
            </a:r>
            <a:r>
              <a:rPr lang="en-US" sz="3000" dirty="0">
                <a:solidFill>
                  <a:schemeClr val="tx1"/>
                </a:solidFill>
                <a:cs typeface="Calibri"/>
              </a:rPr>
              <a:t>o</a:t>
            </a:r>
            <a:r>
              <a:rPr lang="en-US" sz="3000" spc="-5" dirty="0">
                <a:solidFill>
                  <a:schemeClr val="tx1"/>
                </a:solidFill>
                <a:cs typeface="Calibri"/>
              </a:rPr>
              <a:t> </a:t>
            </a:r>
            <a:r>
              <a:rPr lang="en-US" sz="3000" spc="10" dirty="0">
                <a:solidFill>
                  <a:schemeClr val="tx1"/>
                </a:solidFill>
                <a:cs typeface="Calibri"/>
              </a:rPr>
              <a:t>h</a:t>
            </a:r>
            <a:r>
              <a:rPr lang="en-US" sz="3000" spc="-100" dirty="0">
                <a:solidFill>
                  <a:schemeClr val="tx1"/>
                </a:solidFill>
                <a:cs typeface="Calibri"/>
              </a:rPr>
              <a:t>a</a:t>
            </a:r>
            <a:r>
              <a:rPr lang="en-US" sz="3000" spc="-35" dirty="0">
                <a:solidFill>
                  <a:schemeClr val="tx1"/>
                </a:solidFill>
                <a:cs typeface="Calibri"/>
              </a:rPr>
              <a:t>v</a:t>
            </a:r>
            <a:r>
              <a:rPr lang="en-US" sz="3000" dirty="0">
                <a:solidFill>
                  <a:schemeClr val="tx1"/>
                </a:solidFill>
                <a:cs typeface="Calibri"/>
              </a:rPr>
              <a:t>e</a:t>
            </a:r>
            <a:r>
              <a:rPr lang="en-US" sz="3000" spc="60" dirty="0">
                <a:solidFill>
                  <a:schemeClr val="tx1"/>
                </a:solidFill>
                <a:cs typeface="Calibri"/>
              </a:rPr>
              <a:t> </a:t>
            </a:r>
            <a:r>
              <a:rPr lang="en-US" sz="3000" dirty="0">
                <a:solidFill>
                  <a:schemeClr val="tx1"/>
                </a:solidFill>
                <a:cs typeface="Calibri"/>
              </a:rPr>
              <a:t>a</a:t>
            </a:r>
            <a:r>
              <a:rPr lang="en-US" sz="3000" spc="-40" dirty="0">
                <a:solidFill>
                  <a:schemeClr val="tx1"/>
                </a:solidFill>
                <a:cs typeface="Calibri"/>
              </a:rPr>
              <a:t> </a:t>
            </a:r>
            <a:r>
              <a:rPr lang="en-US" sz="3000" spc="35" dirty="0">
                <a:solidFill>
                  <a:schemeClr val="tx1"/>
                </a:solidFill>
                <a:cs typeface="Calibri"/>
              </a:rPr>
              <a:t>s</a:t>
            </a:r>
            <a:r>
              <a:rPr lang="en-US" sz="3000" spc="15" dirty="0">
                <a:solidFill>
                  <a:schemeClr val="tx1"/>
                </a:solidFill>
                <a:cs typeface="Calibri"/>
              </a:rPr>
              <a:t>t</a:t>
            </a:r>
            <a:r>
              <a:rPr lang="en-US" sz="3000" spc="-25" dirty="0">
                <a:solidFill>
                  <a:schemeClr val="tx1"/>
                </a:solidFill>
                <a:cs typeface="Calibri"/>
              </a:rPr>
              <a:t>a</a:t>
            </a:r>
            <a:r>
              <a:rPr lang="en-US" sz="3000" spc="-40" dirty="0">
                <a:solidFill>
                  <a:schemeClr val="tx1"/>
                </a:solidFill>
                <a:cs typeface="Calibri"/>
              </a:rPr>
              <a:t>k</a:t>
            </a:r>
            <a:r>
              <a:rPr lang="en-US" sz="3000" dirty="0">
                <a:solidFill>
                  <a:schemeClr val="tx1"/>
                </a:solidFill>
                <a:cs typeface="Calibri"/>
              </a:rPr>
              <a:t>e</a:t>
            </a:r>
            <a:r>
              <a:rPr lang="en-US" sz="3000" spc="-85" dirty="0">
                <a:solidFill>
                  <a:schemeClr val="tx1"/>
                </a:solidFill>
                <a:cs typeface="Calibri"/>
              </a:rPr>
              <a:t> </a:t>
            </a:r>
            <a:r>
              <a:rPr lang="en-US" sz="3000" spc="-25" dirty="0">
                <a:solidFill>
                  <a:schemeClr val="tx1"/>
                </a:solidFill>
                <a:cs typeface="Calibri"/>
              </a:rPr>
              <a:t>i</a:t>
            </a:r>
            <a:r>
              <a:rPr lang="en-US" sz="3000" dirty="0">
                <a:solidFill>
                  <a:schemeClr val="tx1"/>
                </a:solidFill>
                <a:cs typeface="Calibri"/>
              </a:rPr>
              <a:t>n</a:t>
            </a:r>
            <a:r>
              <a:rPr lang="en-US" sz="3000" spc="-5" dirty="0">
                <a:solidFill>
                  <a:schemeClr val="tx1"/>
                </a:solidFill>
                <a:cs typeface="Calibri"/>
              </a:rPr>
              <a:t> </a:t>
            </a:r>
            <a:r>
              <a:rPr lang="en-US" sz="3000" dirty="0">
                <a:solidFill>
                  <a:schemeClr val="tx1"/>
                </a:solidFill>
                <a:cs typeface="Calibri"/>
              </a:rPr>
              <a:t>a</a:t>
            </a:r>
            <a:r>
              <a:rPr lang="en-US" sz="3000" spc="-40" dirty="0">
                <a:solidFill>
                  <a:schemeClr val="tx1"/>
                </a:solidFill>
                <a:cs typeface="Calibri"/>
              </a:rPr>
              <a:t> </a:t>
            </a:r>
            <a:r>
              <a:rPr lang="en-US" sz="3000" spc="35" dirty="0">
                <a:solidFill>
                  <a:schemeClr val="tx1"/>
                </a:solidFill>
                <a:cs typeface="Calibri"/>
              </a:rPr>
              <a:t>s</a:t>
            </a:r>
            <a:r>
              <a:rPr lang="en-US" sz="3000" spc="10" dirty="0">
                <a:solidFill>
                  <a:schemeClr val="tx1"/>
                </a:solidFill>
                <a:cs typeface="Calibri"/>
              </a:rPr>
              <a:t>p</a:t>
            </a:r>
            <a:r>
              <a:rPr lang="en-US" sz="3000" dirty="0">
                <a:solidFill>
                  <a:schemeClr val="tx1"/>
                </a:solidFill>
                <a:cs typeface="Calibri"/>
              </a:rPr>
              <a:t>e</a:t>
            </a:r>
            <a:r>
              <a:rPr lang="en-US" sz="3000" spc="40" dirty="0">
                <a:solidFill>
                  <a:schemeClr val="tx1"/>
                </a:solidFill>
                <a:cs typeface="Calibri"/>
              </a:rPr>
              <a:t>c</a:t>
            </a:r>
            <a:r>
              <a:rPr lang="en-US" sz="3000" spc="-25" dirty="0">
                <a:solidFill>
                  <a:schemeClr val="tx1"/>
                </a:solidFill>
                <a:cs typeface="Calibri"/>
              </a:rPr>
              <a:t>i</a:t>
            </a:r>
            <a:r>
              <a:rPr lang="en-US" sz="3000" spc="15" dirty="0">
                <a:solidFill>
                  <a:schemeClr val="tx1"/>
                </a:solidFill>
                <a:cs typeface="Calibri"/>
              </a:rPr>
              <a:t>f</a:t>
            </a:r>
            <a:r>
              <a:rPr lang="en-US" sz="3000" spc="-25" dirty="0">
                <a:solidFill>
                  <a:schemeClr val="tx1"/>
                </a:solidFill>
                <a:cs typeface="Calibri"/>
              </a:rPr>
              <a:t>i</a:t>
            </a:r>
            <a:r>
              <a:rPr lang="en-US" sz="3000" dirty="0">
                <a:solidFill>
                  <a:schemeClr val="tx1"/>
                </a:solidFill>
                <a:cs typeface="Calibri"/>
              </a:rPr>
              <a:t>c</a:t>
            </a:r>
            <a:r>
              <a:rPr lang="en-US" sz="3000" spc="-60" dirty="0">
                <a:solidFill>
                  <a:schemeClr val="tx1"/>
                </a:solidFill>
                <a:cs typeface="Calibri"/>
              </a:rPr>
              <a:t> </a:t>
            </a:r>
            <a:r>
              <a:rPr lang="en-US" sz="3000" spc="5" dirty="0">
                <a:solidFill>
                  <a:schemeClr val="tx1"/>
                </a:solidFill>
                <a:cs typeface="Calibri"/>
              </a:rPr>
              <a:t>o</a:t>
            </a:r>
            <a:r>
              <a:rPr lang="en-US" sz="3000" spc="15" dirty="0">
                <a:solidFill>
                  <a:schemeClr val="tx1"/>
                </a:solidFill>
                <a:cs typeface="Calibri"/>
              </a:rPr>
              <a:t>f</a:t>
            </a:r>
            <a:r>
              <a:rPr lang="en-US" sz="3000" spc="-60" dirty="0">
                <a:solidFill>
                  <a:schemeClr val="tx1"/>
                </a:solidFill>
                <a:cs typeface="Calibri"/>
              </a:rPr>
              <a:t>f</a:t>
            </a:r>
            <a:r>
              <a:rPr lang="en-US" sz="3000" dirty="0">
                <a:solidFill>
                  <a:schemeClr val="tx1"/>
                </a:solidFill>
                <a:cs typeface="Calibri"/>
              </a:rPr>
              <a:t>e</a:t>
            </a:r>
            <a:r>
              <a:rPr lang="en-US" sz="3000" spc="15" dirty="0">
                <a:solidFill>
                  <a:schemeClr val="tx1"/>
                </a:solidFill>
                <a:cs typeface="Calibri"/>
              </a:rPr>
              <a:t>n</a:t>
            </a:r>
            <a:r>
              <a:rPr lang="en-US" sz="3000" spc="35" dirty="0">
                <a:solidFill>
                  <a:schemeClr val="tx1"/>
                </a:solidFill>
                <a:cs typeface="Calibri"/>
              </a:rPr>
              <a:t>s</a:t>
            </a:r>
            <a:r>
              <a:rPr lang="en-US" sz="3000" dirty="0">
                <a:solidFill>
                  <a:schemeClr val="tx1"/>
                </a:solidFill>
                <a:cs typeface="Calibri"/>
              </a:rPr>
              <a:t>e </a:t>
            </a:r>
            <a:r>
              <a:rPr lang="en-US" sz="3000" spc="-25" dirty="0">
                <a:solidFill>
                  <a:schemeClr val="tx1"/>
                </a:solidFill>
                <a:cs typeface="Calibri"/>
              </a:rPr>
              <a:t>a</a:t>
            </a:r>
            <a:r>
              <a:rPr lang="en-US" sz="3000" spc="10" dirty="0">
                <a:solidFill>
                  <a:schemeClr val="tx1"/>
                </a:solidFill>
                <a:cs typeface="Calibri"/>
              </a:rPr>
              <a:t>n</a:t>
            </a:r>
            <a:r>
              <a:rPr lang="en-US" sz="3000" dirty="0">
                <a:solidFill>
                  <a:schemeClr val="tx1"/>
                </a:solidFill>
                <a:cs typeface="Calibri"/>
              </a:rPr>
              <a:t>d</a:t>
            </a:r>
            <a:r>
              <a:rPr lang="en-US" sz="3000" spc="-5" dirty="0">
                <a:solidFill>
                  <a:schemeClr val="tx1"/>
                </a:solidFill>
                <a:cs typeface="Calibri"/>
              </a:rPr>
              <a:t> </a:t>
            </a:r>
            <a:r>
              <a:rPr lang="en-US" sz="3000" spc="15" dirty="0">
                <a:solidFill>
                  <a:schemeClr val="tx1"/>
                </a:solidFill>
                <a:cs typeface="Calibri"/>
              </a:rPr>
              <a:t>t</a:t>
            </a:r>
            <a:r>
              <a:rPr lang="en-US" sz="3000" dirty="0">
                <a:solidFill>
                  <a:schemeClr val="tx1"/>
                </a:solidFill>
                <a:cs typeface="Calibri"/>
              </a:rPr>
              <a:t>o</a:t>
            </a:r>
            <a:r>
              <a:rPr lang="en-US" sz="3000" spc="-10" dirty="0">
                <a:solidFill>
                  <a:schemeClr val="tx1"/>
                </a:solidFill>
                <a:cs typeface="Calibri"/>
              </a:rPr>
              <a:t> </a:t>
            </a:r>
            <a:r>
              <a:rPr lang="en-US" sz="3000" spc="30" dirty="0">
                <a:solidFill>
                  <a:schemeClr val="tx2"/>
                </a:solidFill>
                <a:cs typeface="Calibri"/>
              </a:rPr>
              <a:t>c</a:t>
            </a:r>
            <a:r>
              <a:rPr lang="en-US" sz="3000" spc="5" dirty="0">
                <a:solidFill>
                  <a:schemeClr val="tx2"/>
                </a:solidFill>
                <a:cs typeface="Calibri"/>
              </a:rPr>
              <a:t>o</a:t>
            </a:r>
            <a:r>
              <a:rPr lang="en-US" sz="3000" spc="-30" dirty="0">
                <a:solidFill>
                  <a:schemeClr val="tx2"/>
                </a:solidFill>
                <a:cs typeface="Calibri"/>
              </a:rPr>
              <a:t>ll</a:t>
            </a:r>
            <a:r>
              <a:rPr lang="en-US" sz="3000" dirty="0">
                <a:solidFill>
                  <a:schemeClr val="tx2"/>
                </a:solidFill>
                <a:cs typeface="Calibri"/>
              </a:rPr>
              <a:t>e</a:t>
            </a:r>
            <a:r>
              <a:rPr lang="en-US" sz="3000" spc="35" dirty="0">
                <a:solidFill>
                  <a:schemeClr val="tx2"/>
                </a:solidFill>
                <a:cs typeface="Calibri"/>
              </a:rPr>
              <a:t>c</a:t>
            </a:r>
            <a:r>
              <a:rPr lang="en-US" sz="3000" spc="15" dirty="0">
                <a:solidFill>
                  <a:schemeClr val="tx2"/>
                </a:solidFill>
                <a:cs typeface="Calibri"/>
              </a:rPr>
              <a:t>t</a:t>
            </a:r>
            <a:r>
              <a:rPr lang="en-US" sz="3000" spc="-30" dirty="0">
                <a:solidFill>
                  <a:schemeClr val="tx2"/>
                </a:solidFill>
                <a:cs typeface="Calibri"/>
              </a:rPr>
              <a:t>i</a:t>
            </a:r>
            <a:r>
              <a:rPr lang="en-US" sz="3000" spc="-35" dirty="0">
                <a:solidFill>
                  <a:schemeClr val="tx2"/>
                </a:solidFill>
                <a:cs typeface="Calibri"/>
              </a:rPr>
              <a:t>v</a:t>
            </a:r>
            <a:r>
              <a:rPr lang="en-US" sz="3000" dirty="0">
                <a:solidFill>
                  <a:schemeClr val="tx2"/>
                </a:solidFill>
                <a:cs typeface="Calibri"/>
              </a:rPr>
              <a:t>e</a:t>
            </a:r>
            <a:r>
              <a:rPr lang="en-US" sz="3000" spc="-25" dirty="0">
                <a:solidFill>
                  <a:schemeClr val="tx2"/>
                </a:solidFill>
                <a:cs typeface="Calibri"/>
              </a:rPr>
              <a:t>l</a:t>
            </a:r>
            <a:r>
              <a:rPr lang="en-US" sz="3000" dirty="0">
                <a:solidFill>
                  <a:schemeClr val="tx2"/>
                </a:solidFill>
                <a:cs typeface="Calibri"/>
              </a:rPr>
              <a:t>y</a:t>
            </a:r>
            <a:r>
              <a:rPr lang="en-US" sz="3000" spc="-55" dirty="0">
                <a:solidFill>
                  <a:schemeClr val="tx2"/>
                </a:solidFill>
                <a:cs typeface="Calibri"/>
              </a:rPr>
              <a:t> </a:t>
            </a:r>
            <a:r>
              <a:rPr lang="en-US" sz="3000" spc="-30" dirty="0">
                <a:solidFill>
                  <a:schemeClr val="tx2"/>
                </a:solidFill>
                <a:cs typeface="Calibri"/>
              </a:rPr>
              <a:t>i</a:t>
            </a:r>
            <a:r>
              <a:rPr lang="en-US" sz="3000" spc="10" dirty="0">
                <a:solidFill>
                  <a:schemeClr val="tx2"/>
                </a:solidFill>
                <a:cs typeface="Calibri"/>
              </a:rPr>
              <a:t>d</a:t>
            </a:r>
            <a:r>
              <a:rPr lang="en-US" sz="3000" dirty="0">
                <a:solidFill>
                  <a:schemeClr val="tx2"/>
                </a:solidFill>
                <a:cs typeface="Calibri"/>
              </a:rPr>
              <a:t>e</a:t>
            </a:r>
            <a:r>
              <a:rPr lang="en-US" sz="3000" spc="15" dirty="0">
                <a:solidFill>
                  <a:schemeClr val="tx2"/>
                </a:solidFill>
                <a:cs typeface="Calibri"/>
              </a:rPr>
              <a:t>nt</a:t>
            </a:r>
            <a:r>
              <a:rPr lang="en-US" sz="3000" spc="-30" dirty="0">
                <a:solidFill>
                  <a:schemeClr val="tx2"/>
                </a:solidFill>
                <a:cs typeface="Calibri"/>
              </a:rPr>
              <a:t>i</a:t>
            </a:r>
            <a:r>
              <a:rPr lang="en-US" sz="3000" spc="15" dirty="0">
                <a:solidFill>
                  <a:schemeClr val="tx2"/>
                </a:solidFill>
                <a:cs typeface="Calibri"/>
              </a:rPr>
              <a:t>f</a:t>
            </a:r>
            <a:r>
              <a:rPr lang="en-US" sz="3000" dirty="0">
                <a:solidFill>
                  <a:schemeClr val="tx2"/>
                </a:solidFill>
                <a:cs typeface="Calibri"/>
              </a:rPr>
              <a:t>y</a:t>
            </a:r>
            <a:r>
              <a:rPr lang="en-US" sz="3000" spc="-55" dirty="0">
                <a:solidFill>
                  <a:schemeClr val="tx2"/>
                </a:solidFill>
                <a:cs typeface="Calibri"/>
              </a:rPr>
              <a:t> </a:t>
            </a:r>
            <a:r>
              <a:rPr lang="en-US" sz="3000" spc="-25" dirty="0">
                <a:cs typeface="Calibri"/>
              </a:rPr>
              <a:t>a</a:t>
            </a:r>
            <a:r>
              <a:rPr lang="en-US" sz="3000" spc="10" dirty="0">
                <a:cs typeface="Calibri"/>
              </a:rPr>
              <a:t>n</a:t>
            </a:r>
            <a:r>
              <a:rPr lang="en-US" sz="3000" dirty="0">
                <a:cs typeface="Calibri"/>
              </a:rPr>
              <a:t>d </a:t>
            </a:r>
            <a:r>
              <a:rPr lang="en-US" sz="3000" spc="-25" dirty="0">
                <a:solidFill>
                  <a:schemeClr val="tx2"/>
                </a:solidFill>
                <a:cs typeface="Calibri"/>
              </a:rPr>
              <a:t>a</a:t>
            </a:r>
            <a:r>
              <a:rPr lang="en-US" sz="3000" spc="10" dirty="0">
                <a:solidFill>
                  <a:schemeClr val="tx2"/>
                </a:solidFill>
                <a:cs typeface="Calibri"/>
              </a:rPr>
              <a:t>dd</a:t>
            </a:r>
            <a:r>
              <a:rPr lang="en-US" sz="3000" spc="-25" dirty="0">
                <a:solidFill>
                  <a:schemeClr val="tx2"/>
                </a:solidFill>
                <a:cs typeface="Calibri"/>
              </a:rPr>
              <a:t>r</a:t>
            </a:r>
            <a:r>
              <a:rPr lang="en-US" sz="3000" dirty="0">
                <a:solidFill>
                  <a:schemeClr val="tx2"/>
                </a:solidFill>
                <a:cs typeface="Calibri"/>
              </a:rPr>
              <a:t>e</a:t>
            </a:r>
            <a:r>
              <a:rPr lang="en-US" sz="3000" spc="40" dirty="0">
                <a:solidFill>
                  <a:schemeClr val="tx2"/>
                </a:solidFill>
                <a:cs typeface="Calibri"/>
              </a:rPr>
              <a:t>s</a:t>
            </a:r>
            <a:r>
              <a:rPr lang="en-US" sz="3000" dirty="0">
                <a:solidFill>
                  <a:schemeClr val="tx2"/>
                </a:solidFill>
                <a:cs typeface="Calibri"/>
              </a:rPr>
              <a:t>s</a:t>
            </a:r>
            <a:r>
              <a:rPr lang="en-US" sz="3000" spc="-55" dirty="0">
                <a:solidFill>
                  <a:schemeClr val="tx2"/>
                </a:solidFill>
                <a:cs typeface="Calibri"/>
              </a:rPr>
              <a:t> </a:t>
            </a:r>
            <a:r>
              <a:rPr lang="en-US" sz="3000" spc="10" dirty="0">
                <a:solidFill>
                  <a:schemeClr val="tx2"/>
                </a:solidFill>
                <a:cs typeface="Calibri"/>
              </a:rPr>
              <a:t>h</a:t>
            </a:r>
            <a:r>
              <a:rPr lang="en-US" sz="3000" spc="-25" dirty="0">
                <a:solidFill>
                  <a:schemeClr val="tx2"/>
                </a:solidFill>
                <a:cs typeface="Calibri"/>
              </a:rPr>
              <a:t>ar</a:t>
            </a:r>
            <a:r>
              <a:rPr lang="en-US" sz="3000" spc="30" dirty="0">
                <a:solidFill>
                  <a:schemeClr val="tx2"/>
                </a:solidFill>
                <a:cs typeface="Calibri"/>
              </a:rPr>
              <a:t>m</a:t>
            </a:r>
            <a:r>
              <a:rPr lang="en-US" sz="3000" spc="35" dirty="0">
                <a:solidFill>
                  <a:schemeClr val="tx2"/>
                </a:solidFill>
                <a:cs typeface="Calibri"/>
              </a:rPr>
              <a:t>s</a:t>
            </a:r>
            <a:r>
              <a:rPr lang="en-US" sz="3000" spc="-10" dirty="0">
                <a:solidFill>
                  <a:schemeClr val="tx2"/>
                </a:solidFill>
                <a:cs typeface="Calibri"/>
              </a:rPr>
              <a:t>,</a:t>
            </a:r>
            <a:r>
              <a:rPr lang="en-US" sz="3000" spc="-90" dirty="0">
                <a:solidFill>
                  <a:schemeClr val="tx2"/>
                </a:solidFill>
                <a:cs typeface="Calibri"/>
              </a:rPr>
              <a:t> </a:t>
            </a:r>
            <a:r>
              <a:rPr lang="en-US" sz="3000" spc="10" dirty="0">
                <a:solidFill>
                  <a:schemeClr val="tx2"/>
                </a:solidFill>
                <a:cs typeface="Calibri"/>
              </a:rPr>
              <a:t>n</a:t>
            </a:r>
            <a:r>
              <a:rPr lang="en-US" sz="3000" dirty="0">
                <a:solidFill>
                  <a:schemeClr val="tx2"/>
                </a:solidFill>
                <a:cs typeface="Calibri"/>
              </a:rPr>
              <a:t>e</a:t>
            </a:r>
            <a:r>
              <a:rPr lang="en-US" sz="3000" spc="10" dirty="0">
                <a:solidFill>
                  <a:schemeClr val="tx2"/>
                </a:solidFill>
                <a:cs typeface="Calibri"/>
              </a:rPr>
              <a:t>ed</a:t>
            </a:r>
            <a:r>
              <a:rPr lang="en-US" sz="3000" spc="35" dirty="0">
                <a:solidFill>
                  <a:schemeClr val="tx2"/>
                </a:solidFill>
                <a:cs typeface="Calibri"/>
              </a:rPr>
              <a:t>s</a:t>
            </a:r>
            <a:r>
              <a:rPr lang="en-US" sz="3000" spc="-10" dirty="0">
                <a:solidFill>
                  <a:schemeClr val="tx2"/>
                </a:solidFill>
                <a:cs typeface="Calibri"/>
              </a:rPr>
              <a:t>,</a:t>
            </a:r>
            <a:r>
              <a:rPr lang="en-US" sz="3000" spc="-15" dirty="0">
                <a:solidFill>
                  <a:schemeClr val="tx2"/>
                </a:solidFill>
                <a:cs typeface="Calibri"/>
              </a:rPr>
              <a:t> </a:t>
            </a:r>
            <a:r>
              <a:rPr lang="en-US" sz="3000" spc="-25" dirty="0">
                <a:solidFill>
                  <a:schemeClr val="tx2"/>
                </a:solidFill>
                <a:cs typeface="Calibri"/>
              </a:rPr>
              <a:t>a</a:t>
            </a:r>
            <a:r>
              <a:rPr lang="en-US" sz="3000" spc="10" dirty="0">
                <a:solidFill>
                  <a:schemeClr val="tx2"/>
                </a:solidFill>
                <a:cs typeface="Calibri"/>
              </a:rPr>
              <a:t>n</a:t>
            </a:r>
            <a:r>
              <a:rPr lang="en-US" sz="3000" dirty="0">
                <a:solidFill>
                  <a:schemeClr val="tx2"/>
                </a:solidFill>
                <a:cs typeface="Calibri"/>
              </a:rPr>
              <a:t>d </a:t>
            </a:r>
            <a:r>
              <a:rPr lang="en-US" sz="3000" spc="5" dirty="0">
                <a:solidFill>
                  <a:schemeClr val="tx2"/>
                </a:solidFill>
                <a:cs typeface="Calibri"/>
              </a:rPr>
              <a:t>o</a:t>
            </a:r>
            <a:r>
              <a:rPr lang="en-US" sz="3000" spc="10" dirty="0">
                <a:solidFill>
                  <a:schemeClr val="tx2"/>
                </a:solidFill>
                <a:cs typeface="Calibri"/>
              </a:rPr>
              <a:t>b</a:t>
            </a:r>
            <a:r>
              <a:rPr lang="en-US" sz="3000" spc="-25" dirty="0">
                <a:solidFill>
                  <a:schemeClr val="tx2"/>
                </a:solidFill>
                <a:cs typeface="Calibri"/>
              </a:rPr>
              <a:t>li</a:t>
            </a:r>
            <a:r>
              <a:rPr lang="en-US" sz="3000" spc="-80" dirty="0">
                <a:solidFill>
                  <a:schemeClr val="tx2"/>
                </a:solidFill>
                <a:cs typeface="Calibri"/>
              </a:rPr>
              <a:t>g</a:t>
            </a:r>
            <a:r>
              <a:rPr lang="en-US" sz="3000" spc="-25" dirty="0">
                <a:solidFill>
                  <a:schemeClr val="tx2"/>
                </a:solidFill>
                <a:cs typeface="Calibri"/>
              </a:rPr>
              <a:t>a</a:t>
            </a:r>
            <a:r>
              <a:rPr lang="en-US" sz="3000" spc="15" dirty="0">
                <a:solidFill>
                  <a:schemeClr val="tx2"/>
                </a:solidFill>
                <a:cs typeface="Calibri"/>
              </a:rPr>
              <a:t>t</a:t>
            </a:r>
            <a:r>
              <a:rPr lang="en-US" sz="3000" spc="-25" dirty="0">
                <a:solidFill>
                  <a:schemeClr val="tx2"/>
                </a:solidFill>
                <a:cs typeface="Calibri"/>
              </a:rPr>
              <a:t>i</a:t>
            </a:r>
            <a:r>
              <a:rPr lang="en-US" sz="3000" spc="5" dirty="0">
                <a:solidFill>
                  <a:schemeClr val="tx2"/>
                </a:solidFill>
                <a:cs typeface="Calibri"/>
              </a:rPr>
              <a:t>o</a:t>
            </a:r>
            <a:r>
              <a:rPr lang="en-US" sz="3000" spc="10" dirty="0">
                <a:solidFill>
                  <a:schemeClr val="tx2"/>
                </a:solidFill>
                <a:cs typeface="Calibri"/>
              </a:rPr>
              <a:t>n</a:t>
            </a:r>
            <a:r>
              <a:rPr lang="en-US" sz="3000" spc="35" dirty="0">
                <a:solidFill>
                  <a:schemeClr val="tx2"/>
                </a:solidFill>
                <a:cs typeface="Calibri"/>
              </a:rPr>
              <a:t>s</a:t>
            </a:r>
            <a:r>
              <a:rPr lang="en-US" sz="3000" spc="-10" dirty="0">
                <a:cs typeface="Calibri"/>
              </a:rPr>
              <a:t>,</a:t>
            </a:r>
            <a:r>
              <a:rPr lang="en-US" sz="3000" spc="-15" dirty="0">
                <a:cs typeface="Calibri"/>
              </a:rPr>
              <a:t> </a:t>
            </a:r>
            <a:r>
              <a:rPr lang="en-US" sz="3000" spc="-25" dirty="0">
                <a:cs typeface="Calibri"/>
              </a:rPr>
              <a:t>i</a:t>
            </a:r>
            <a:r>
              <a:rPr lang="en-US" sz="3000" dirty="0">
                <a:cs typeface="Calibri"/>
              </a:rPr>
              <a:t>n</a:t>
            </a:r>
            <a:r>
              <a:rPr lang="en-US" sz="3000" spc="-5" dirty="0">
                <a:cs typeface="Calibri"/>
              </a:rPr>
              <a:t> </a:t>
            </a:r>
            <a:r>
              <a:rPr lang="en-US" sz="3000" spc="5" dirty="0">
                <a:cs typeface="Calibri"/>
              </a:rPr>
              <a:t>o</a:t>
            </a:r>
            <a:r>
              <a:rPr lang="en-US" sz="3000" spc="-25" dirty="0">
                <a:cs typeface="Calibri"/>
              </a:rPr>
              <a:t>r</a:t>
            </a:r>
            <a:r>
              <a:rPr lang="en-US" sz="3000" spc="10" dirty="0">
                <a:cs typeface="Calibri"/>
              </a:rPr>
              <a:t>d</a:t>
            </a:r>
            <a:r>
              <a:rPr lang="en-US" sz="3000" dirty="0">
                <a:cs typeface="Calibri"/>
              </a:rPr>
              <a:t>er</a:t>
            </a:r>
            <a:r>
              <a:rPr lang="en-US" sz="3000" spc="-20" dirty="0">
                <a:cs typeface="Calibri"/>
              </a:rPr>
              <a:t> </a:t>
            </a:r>
            <a:r>
              <a:rPr lang="en-US" sz="3000" spc="15" dirty="0">
                <a:cs typeface="Calibri"/>
              </a:rPr>
              <a:t>t</a:t>
            </a:r>
            <a:r>
              <a:rPr lang="en-US" sz="3000" dirty="0">
                <a:cs typeface="Calibri"/>
              </a:rPr>
              <a:t>o</a:t>
            </a:r>
            <a:r>
              <a:rPr lang="en-US" sz="3000" spc="-5" dirty="0">
                <a:cs typeface="Calibri"/>
              </a:rPr>
              <a:t> </a:t>
            </a:r>
            <a:r>
              <a:rPr lang="en-US" sz="3000" spc="10" dirty="0">
                <a:cs typeface="Calibri"/>
              </a:rPr>
              <a:t>h</a:t>
            </a:r>
            <a:r>
              <a:rPr lang="en-US" sz="3000" dirty="0">
                <a:cs typeface="Calibri"/>
              </a:rPr>
              <a:t>e</a:t>
            </a:r>
            <a:r>
              <a:rPr lang="en-US" sz="3000" spc="-20" dirty="0">
                <a:cs typeface="Calibri"/>
              </a:rPr>
              <a:t>a</a:t>
            </a:r>
            <a:r>
              <a:rPr lang="en-US" sz="3000" dirty="0">
                <a:cs typeface="Calibri"/>
              </a:rPr>
              <a:t>l</a:t>
            </a:r>
            <a:r>
              <a:rPr lang="en-US" sz="3000" spc="-40" dirty="0">
                <a:cs typeface="Calibri"/>
              </a:rPr>
              <a:t> </a:t>
            </a:r>
            <a:r>
              <a:rPr lang="en-US" sz="3000" spc="-25" dirty="0">
                <a:cs typeface="Calibri"/>
              </a:rPr>
              <a:t>a</a:t>
            </a:r>
            <a:r>
              <a:rPr lang="en-US" sz="3000" spc="10" dirty="0">
                <a:cs typeface="Calibri"/>
              </a:rPr>
              <a:t>n</a:t>
            </a:r>
            <a:r>
              <a:rPr lang="en-US" sz="3000" dirty="0">
                <a:cs typeface="Calibri"/>
              </a:rPr>
              <a:t>d</a:t>
            </a:r>
            <a:r>
              <a:rPr lang="en-US" sz="3000" spc="-5" dirty="0">
                <a:cs typeface="Calibri"/>
              </a:rPr>
              <a:t> </a:t>
            </a:r>
            <a:r>
              <a:rPr lang="en-US" sz="3000" spc="10" dirty="0">
                <a:cs typeface="Calibri"/>
              </a:rPr>
              <a:t>pu</a:t>
            </a:r>
            <a:r>
              <a:rPr lang="en-US" sz="3000" dirty="0">
                <a:cs typeface="Calibri"/>
              </a:rPr>
              <a:t>t </a:t>
            </a:r>
            <a:r>
              <a:rPr lang="en-US" sz="3000" spc="15" dirty="0">
                <a:cs typeface="Calibri"/>
              </a:rPr>
              <a:t>t</a:t>
            </a:r>
            <a:r>
              <a:rPr lang="en-US" sz="3000" spc="10" dirty="0">
                <a:cs typeface="Calibri"/>
              </a:rPr>
              <a:t>h</a:t>
            </a:r>
            <a:r>
              <a:rPr lang="en-US" sz="3000" spc="-30" dirty="0">
                <a:cs typeface="Calibri"/>
              </a:rPr>
              <a:t>i</a:t>
            </a:r>
            <a:r>
              <a:rPr lang="en-US" sz="3000" spc="10" dirty="0">
                <a:cs typeface="Calibri"/>
              </a:rPr>
              <a:t>n</a:t>
            </a:r>
            <a:r>
              <a:rPr lang="en-US" sz="3000" dirty="0">
                <a:cs typeface="Calibri"/>
              </a:rPr>
              <a:t>gs</a:t>
            </a:r>
            <a:r>
              <a:rPr lang="en-US" sz="3000" spc="-65" dirty="0">
                <a:cs typeface="Calibri"/>
              </a:rPr>
              <a:t> </a:t>
            </a:r>
            <a:r>
              <a:rPr lang="en-US" sz="3000" spc="-25" dirty="0">
                <a:cs typeface="Calibri"/>
              </a:rPr>
              <a:t>a</a:t>
            </a:r>
            <a:r>
              <a:rPr lang="en-US" sz="3000" dirty="0">
                <a:cs typeface="Calibri"/>
              </a:rPr>
              <a:t>s</a:t>
            </a:r>
            <a:r>
              <a:rPr lang="en-US" sz="3000" spc="15" dirty="0">
                <a:cs typeface="Calibri"/>
              </a:rPr>
              <a:t> </a:t>
            </a:r>
            <a:r>
              <a:rPr lang="en-US" sz="3000" spc="-15" dirty="0">
                <a:cs typeface="Calibri"/>
              </a:rPr>
              <a:t>r</a:t>
            </a:r>
            <a:r>
              <a:rPr lang="en-US" sz="3000" spc="-30" dirty="0">
                <a:cs typeface="Calibri"/>
              </a:rPr>
              <a:t>i</a:t>
            </a:r>
            <a:r>
              <a:rPr lang="en-US" sz="3000" dirty="0">
                <a:cs typeface="Calibri"/>
              </a:rPr>
              <a:t>g</a:t>
            </a:r>
            <a:r>
              <a:rPr lang="en-US" sz="3000" spc="5" dirty="0">
                <a:cs typeface="Calibri"/>
              </a:rPr>
              <a:t>h</a:t>
            </a:r>
            <a:r>
              <a:rPr lang="en-US" sz="3000" dirty="0">
                <a:cs typeface="Calibri"/>
              </a:rPr>
              <a:t>t </a:t>
            </a:r>
            <a:r>
              <a:rPr lang="en-US" sz="3000" spc="-25" dirty="0">
                <a:cs typeface="Calibri"/>
              </a:rPr>
              <a:t>a</a:t>
            </a:r>
            <a:r>
              <a:rPr lang="en-US" sz="3000" dirty="0">
                <a:cs typeface="Calibri"/>
              </a:rPr>
              <a:t>s</a:t>
            </a:r>
            <a:r>
              <a:rPr lang="en-US" sz="3000" spc="15" dirty="0">
                <a:cs typeface="Calibri"/>
              </a:rPr>
              <a:t> </a:t>
            </a:r>
            <a:r>
              <a:rPr lang="en-US" sz="3000" spc="10" dirty="0">
                <a:cs typeface="Calibri"/>
              </a:rPr>
              <a:t>p</a:t>
            </a:r>
            <a:r>
              <a:rPr lang="en-US" sz="3000" spc="5" dirty="0">
                <a:cs typeface="Calibri"/>
              </a:rPr>
              <a:t>o</a:t>
            </a:r>
            <a:r>
              <a:rPr lang="en-US" sz="3000" spc="30" dirty="0">
                <a:cs typeface="Calibri"/>
              </a:rPr>
              <a:t>ss</a:t>
            </a:r>
            <a:r>
              <a:rPr lang="en-US" sz="3000" spc="-30" dirty="0">
                <a:cs typeface="Calibri"/>
              </a:rPr>
              <a:t>i</a:t>
            </a:r>
            <a:r>
              <a:rPr lang="en-US" sz="3000" spc="10" dirty="0">
                <a:cs typeface="Calibri"/>
              </a:rPr>
              <a:t>b</a:t>
            </a:r>
            <a:r>
              <a:rPr lang="en-US" sz="3000" spc="-30" dirty="0">
                <a:cs typeface="Calibri"/>
              </a:rPr>
              <a:t>l</a:t>
            </a:r>
            <a:r>
              <a:rPr lang="en-US" sz="3000" dirty="0">
                <a:cs typeface="Calibri"/>
              </a:rPr>
              <a:t>e</a:t>
            </a:r>
            <a:r>
              <a:rPr lang="en-US" sz="3000" spc="-150" dirty="0">
                <a:solidFill>
                  <a:schemeClr val="tx1"/>
                </a:solidFill>
                <a:cs typeface="Calibri"/>
              </a:rPr>
              <a:t>.</a:t>
            </a:r>
            <a:r>
              <a:rPr lang="en-US" sz="3000" dirty="0">
                <a:solidFill>
                  <a:schemeClr val="tx1"/>
                </a:solidFill>
                <a:cs typeface="Calibri"/>
              </a:rPr>
              <a:t>”</a:t>
            </a:r>
            <a:br>
              <a:rPr lang="en-US" sz="2800" dirty="0">
                <a:solidFill>
                  <a:schemeClr val="tx1"/>
                </a:solidFill>
                <a:cs typeface="Calibri"/>
              </a:rPr>
            </a:br>
            <a:br>
              <a:rPr lang="en-US" sz="2800" dirty="0">
                <a:solidFill>
                  <a:schemeClr val="tx1"/>
                </a:solidFill>
                <a:cs typeface="Calibri"/>
              </a:rPr>
            </a:br>
            <a:r>
              <a:rPr lang="en-US" sz="2800" i="1" dirty="0">
                <a:solidFill>
                  <a:schemeClr val="tx1"/>
                </a:solidFill>
                <a:cs typeface="Calibri"/>
              </a:rPr>
              <a:t>- Howard </a:t>
            </a:r>
            <a:r>
              <a:rPr lang="en-US" sz="2800" i="1" dirty="0" err="1">
                <a:solidFill>
                  <a:schemeClr val="tx1"/>
                </a:solidFill>
                <a:cs typeface="Calibri"/>
              </a:rPr>
              <a:t>Zehr</a:t>
            </a:r>
            <a:r>
              <a:rPr lang="en-US" sz="2800" i="1" dirty="0">
                <a:solidFill>
                  <a:schemeClr val="tx1"/>
                </a:solidFill>
                <a:cs typeface="Calibri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22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Roots of Restorative Justice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1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of Justice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dirty="0"/>
              <a:t>“We don’t have a word for offender in our language, we say ‘un-healed’” – </a:t>
            </a:r>
            <a:r>
              <a:rPr lang="en-US" sz="2800" i="1" dirty="0"/>
              <a:t>Faith Tait of the Nisga’a Nation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dirty="0"/>
              <a:t>“Once people feel a sense of responsibility for who they are, for where they’ve come from, and for someone else, they stop committing crimes” – </a:t>
            </a:r>
            <a:r>
              <a:rPr lang="en-US" sz="2800" i="1" dirty="0"/>
              <a:t>Elaine Henderson, Navajo peacemaker</a:t>
            </a:r>
          </a:p>
        </p:txBody>
      </p:sp>
    </p:spTree>
    <p:extLst>
      <p:ext uri="{BB962C8B-B14F-4D97-AF65-F5344CB8AC3E}">
        <p14:creationId xmlns:p14="http://schemas.microsoft.com/office/powerpoint/2010/main" val="3356566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Assumption: We Are Interconnected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932" y="1876285"/>
            <a:ext cx="10972800" cy="4385734"/>
          </a:xfrm>
        </p:spPr>
        <p:txBody>
          <a:bodyPr>
            <a:normAutofit/>
          </a:bodyPr>
          <a:lstStyle/>
          <a:p>
            <a:pPr marL="571500" indent="-457200">
              <a:spcAft>
                <a:spcPts val="4200"/>
              </a:spcAft>
              <a:buFont typeface="+mj-lt"/>
              <a:buAutoNum type="arabicPeriod"/>
            </a:pPr>
            <a:r>
              <a:rPr lang="en-US" sz="3000" dirty="0">
                <a:solidFill>
                  <a:schemeClr val="tx1"/>
                </a:solidFill>
              </a:rPr>
              <a:t>Wrongdoing/ causing harm is a violation of people and relationships</a:t>
            </a:r>
          </a:p>
          <a:p>
            <a:pPr marL="571500" indent="-457200">
              <a:spcAft>
                <a:spcPts val="4200"/>
              </a:spcAft>
              <a:buFont typeface="+mj-lt"/>
              <a:buAutoNum type="arabicPeriod"/>
            </a:pPr>
            <a:r>
              <a:rPr lang="en-US" sz="3000" dirty="0">
                <a:solidFill>
                  <a:schemeClr val="tx1"/>
                </a:solidFill>
              </a:rPr>
              <a:t>Violations create needs and therefore obligations</a:t>
            </a:r>
          </a:p>
          <a:p>
            <a:pPr marL="571500" indent="-457200">
              <a:spcAft>
                <a:spcPts val="4200"/>
              </a:spcAft>
              <a:buFont typeface="+mj-lt"/>
              <a:buAutoNum type="arabicPeriod"/>
            </a:pPr>
            <a:r>
              <a:rPr lang="en-US" sz="3000" dirty="0">
                <a:solidFill>
                  <a:schemeClr val="tx1"/>
                </a:solidFill>
              </a:rPr>
              <a:t>There is an obligation to repair the harm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1066" y="5772610"/>
            <a:ext cx="11294533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4000" dirty="0">
                <a:solidFill>
                  <a:schemeClr val="bg1"/>
                </a:solidFill>
              </a:rPr>
              <a:t>COLLECTIVE COMMUNITY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2733767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Restorative Justice Core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37733"/>
            <a:ext cx="10972800" cy="5283201"/>
          </a:xfrm>
        </p:spPr>
        <p:txBody>
          <a:bodyPr>
            <a:normAutofit fontScale="25000" lnSpcReduction="20000"/>
          </a:bodyPr>
          <a:lstStyle/>
          <a:p>
            <a:endParaRPr lang="en-US" sz="11200" dirty="0"/>
          </a:p>
          <a:p>
            <a:pPr>
              <a:lnSpc>
                <a:spcPct val="160000"/>
              </a:lnSpc>
            </a:pPr>
            <a:r>
              <a:rPr lang="en-US" sz="11200" dirty="0"/>
              <a:t>Who has been hurt?</a:t>
            </a:r>
          </a:p>
          <a:p>
            <a:pPr>
              <a:lnSpc>
                <a:spcPct val="160000"/>
              </a:lnSpc>
            </a:pPr>
            <a:r>
              <a:rPr lang="en-US" sz="11200" dirty="0"/>
              <a:t>What are their needs?</a:t>
            </a:r>
          </a:p>
          <a:p>
            <a:pPr>
              <a:lnSpc>
                <a:spcPct val="160000"/>
              </a:lnSpc>
            </a:pPr>
            <a:r>
              <a:rPr lang="en-US" sz="11200" dirty="0"/>
              <a:t>Whose obligations are these?</a:t>
            </a:r>
          </a:p>
          <a:p>
            <a:pPr>
              <a:lnSpc>
                <a:spcPct val="160000"/>
              </a:lnSpc>
            </a:pPr>
            <a:r>
              <a:rPr lang="en-US" sz="11200" dirty="0"/>
              <a:t>What are the causes?</a:t>
            </a:r>
          </a:p>
          <a:p>
            <a:pPr>
              <a:lnSpc>
                <a:spcPct val="160000"/>
              </a:lnSpc>
            </a:pPr>
            <a:r>
              <a:rPr lang="en-US" sz="11200" dirty="0"/>
              <a:t>Who has a stake in the situation?</a:t>
            </a:r>
          </a:p>
          <a:p>
            <a:pPr>
              <a:lnSpc>
                <a:spcPct val="160000"/>
              </a:lnSpc>
            </a:pPr>
            <a:r>
              <a:rPr lang="en-US" sz="11200" dirty="0"/>
              <a:t>What is the appropriate process to involve stakeholders in an effort to address causes and put things right?</a:t>
            </a:r>
            <a:r>
              <a:rPr lang="en-US" sz="11200" baseline="30000" dirty="0"/>
              <a:t> </a:t>
            </a:r>
          </a:p>
          <a:p>
            <a:endParaRPr lang="en-US" baseline="30000" dirty="0"/>
          </a:p>
          <a:p>
            <a:pPr marL="114300" indent="0">
              <a:buNone/>
            </a:pPr>
            <a:r>
              <a:rPr lang="en-US" dirty="0"/>
              <a:t>	</a:t>
            </a:r>
            <a:endParaRPr lang="en-US" sz="17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998133" y="6436268"/>
            <a:ext cx="10193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/>
              <a:t>Howard </a:t>
            </a:r>
            <a:r>
              <a:rPr lang="en-US" i="1" dirty="0" err="1"/>
              <a:t>Zehr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473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10823</TotalTime>
  <Words>1240</Words>
  <Application>Microsoft Office PowerPoint</Application>
  <PresentationFormat>Widescreen</PresentationFormat>
  <Paragraphs>261</Paragraphs>
  <Slides>31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Century Gothic</vt:lpstr>
      <vt:lpstr>Wingdings</vt:lpstr>
      <vt:lpstr>Clarity</vt:lpstr>
      <vt:lpstr>UNDERSTANDING restorative APPROACHES</vt:lpstr>
      <vt:lpstr>Where Are We Starting From?</vt:lpstr>
      <vt:lpstr>Accountability Processes</vt:lpstr>
      <vt:lpstr>Responses To Harm</vt:lpstr>
      <vt:lpstr>What Is Restorative Justice? </vt:lpstr>
      <vt:lpstr>Roots of Restorative Justice Today</vt:lpstr>
      <vt:lpstr>Theory of Justice</vt:lpstr>
      <vt:lpstr>Assumption: We Are Interconnected</vt:lpstr>
      <vt:lpstr>Restorative Justice Core Questions</vt:lpstr>
      <vt:lpstr>Current Criminal Legal System</vt:lpstr>
      <vt:lpstr>Difference From Other Approaches</vt:lpstr>
      <vt:lpstr>PowerPoint Presentation</vt:lpstr>
      <vt:lpstr>Continuum of Restorative Practices</vt:lpstr>
      <vt:lpstr>PowerPoint Presentation</vt:lpstr>
      <vt:lpstr>PowerPoint Presentation</vt:lpstr>
      <vt:lpstr>Uses of Restorative Approaches</vt:lpstr>
      <vt:lpstr>Three Pillars of Restorative Justice</vt:lpstr>
      <vt:lpstr>UNDERSTANDING restorative APPROACHES</vt:lpstr>
      <vt:lpstr>Three Pillars of Restorative Justice</vt:lpstr>
      <vt:lpstr>5 Key Principles</vt:lpstr>
      <vt:lpstr>Social Discipline Window</vt:lpstr>
      <vt:lpstr>Goals of Restorative Justice</vt:lpstr>
      <vt:lpstr>Process to Achieve Goals</vt:lpstr>
      <vt:lpstr>“Wounds Should Engender Needs”</vt:lpstr>
      <vt:lpstr>Philosophies of RJ </vt:lpstr>
      <vt:lpstr>Restorative Justice Circles </vt:lpstr>
      <vt:lpstr>RJ Conferencing </vt:lpstr>
      <vt:lpstr>RJ vs. Mediation</vt:lpstr>
      <vt:lpstr>Examples of Current Restorative Practices</vt:lpstr>
      <vt:lpstr>Responses to Harm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Restorative justice: What is it? Why should we care?</dc:title>
  <dc:creator>Michelle Carroll</dc:creator>
  <cp:lastModifiedBy>Carter, Sharisse (HEALTH)</cp:lastModifiedBy>
  <cp:revision>159</cp:revision>
  <cp:lastPrinted>2018-11-27T00:08:57Z</cp:lastPrinted>
  <dcterms:created xsi:type="dcterms:W3CDTF">2018-04-18T18:32:41Z</dcterms:created>
  <dcterms:modified xsi:type="dcterms:W3CDTF">2019-03-12T12:22:32Z</dcterms:modified>
</cp:coreProperties>
</file>