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86" r:id="rId3"/>
    <p:sldId id="326" r:id="rId4"/>
    <p:sldId id="327" r:id="rId5"/>
    <p:sldId id="331" r:id="rId6"/>
    <p:sldId id="330" r:id="rId7"/>
    <p:sldId id="319" r:id="rId8"/>
    <p:sldId id="329" r:id="rId9"/>
    <p:sldId id="311" r:id="rId10"/>
    <p:sldId id="333" r:id="rId11"/>
    <p:sldId id="283" r:id="rId12"/>
    <p:sldId id="266" r:id="rId13"/>
    <p:sldId id="332" r:id="rId14"/>
    <p:sldId id="323" r:id="rId15"/>
    <p:sldId id="262" r:id="rId16"/>
    <p:sldId id="273" r:id="rId17"/>
    <p:sldId id="281" r:id="rId18"/>
    <p:sldId id="337" r:id="rId19"/>
    <p:sldId id="338" r:id="rId20"/>
    <p:sldId id="339" r:id="rId21"/>
    <p:sldId id="341" r:id="rId22"/>
    <p:sldId id="261" r:id="rId23"/>
    <p:sldId id="270" r:id="rId24"/>
    <p:sldId id="277" r:id="rId25"/>
    <p:sldId id="265" r:id="rId26"/>
    <p:sldId id="306" r:id="rId27"/>
    <p:sldId id="317" r:id="rId28"/>
    <p:sldId id="284" r:id="rId29"/>
    <p:sldId id="289" r:id="rId30"/>
    <p:sldId id="295" r:id="rId31"/>
    <p:sldId id="291" r:id="rId32"/>
    <p:sldId id="263" r:id="rId33"/>
    <p:sldId id="316" r:id="rId34"/>
    <p:sldId id="342" r:id="rId35"/>
    <p:sldId id="310" r:id="rId36"/>
    <p:sldId id="313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BB5A"/>
    <a:srgbClr val="23B68B"/>
    <a:srgbClr val="3DCF3D"/>
    <a:srgbClr val="29D5A0"/>
    <a:srgbClr val="26A9D7"/>
    <a:srgbClr val="2FC9FF"/>
    <a:srgbClr val="57DFB5"/>
    <a:srgbClr val="71DAFF"/>
    <a:srgbClr val="65D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90" autoAdjust="0"/>
    <p:restoredTop sz="64295" autoAdjust="0"/>
  </p:normalViewPr>
  <p:slideViewPr>
    <p:cSldViewPr>
      <p:cViewPr varScale="1">
        <p:scale>
          <a:sx n="47" d="100"/>
          <a:sy n="47" d="100"/>
        </p:scale>
        <p:origin x="24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70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64988129799423E-3"/>
          <c:y val="0"/>
          <c:w val="0.99830345674875742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4"/>
          <c:dPt>
            <c:idx val="0"/>
            <c:bubble3D val="0"/>
            <c:explosion val="8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67B-498F-8943-F259DE73ED7B}"/>
              </c:ext>
            </c:extLst>
          </c:dPt>
          <c:dPt>
            <c:idx val="1"/>
            <c:bubble3D val="0"/>
            <c:explosion val="16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67B-498F-8943-F259DE73ED7B}"/>
              </c:ext>
            </c:extLst>
          </c:dPt>
          <c:dLbls>
            <c:dLbl>
              <c:idx val="0"/>
              <c:layout>
                <c:manualLayout>
                  <c:x val="-0.15779326660626572"/>
                  <c:y val="6.369211117758544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>
                        <a:solidFill>
                          <a:schemeClr val="bg1"/>
                        </a:solidFill>
                      </a:defRPr>
                    </a:pPr>
                    <a:fld id="{3CB51BAD-7FE6-4218-B848-302F8ECD73E1}" type="CATEGORYNAME">
                      <a:rPr lang="en-US" sz="180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1800" baseline="0" dirty="0">
                        <a:solidFill>
                          <a:schemeClr val="bg1"/>
                        </a:solidFill>
                      </a:rPr>
                      <a:t>, </a:t>
                    </a:r>
                  </a:p>
                  <a:p>
                    <a:pPr>
                      <a:defRPr sz="1800">
                        <a:solidFill>
                          <a:schemeClr val="bg1"/>
                        </a:solidFill>
                      </a:defRPr>
                    </a:pPr>
                    <a:fld id="{DE8AAC9D-9C94-4735-AE5D-34A2C1E7E9CC}" type="VALUE">
                      <a:rPr lang="en-US" sz="1800" b="1" baseline="0" smtClean="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34732227620482"/>
                      <c:h val="0.234171507250118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67B-498F-8943-F259DE73ED7B}"/>
                </c:ext>
              </c:extLst>
            </c:dLbl>
            <c:dLbl>
              <c:idx val="1"/>
              <c:layout>
                <c:manualLayout>
                  <c:x val="0.13683001061037584"/>
                  <c:y val="-0.2284046768862077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>
                        <a:solidFill>
                          <a:schemeClr val="bg1"/>
                        </a:solidFill>
                      </a:defRPr>
                    </a:pPr>
                    <a:fld id="{4C7FC9B8-A769-4DA4-BABB-A5ABEA072774}" type="CATEGORYNAME">
                      <a:rPr lang="en-US"/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</a:p>
                  <a:p>
                    <a:pPr>
                      <a:defRPr sz="1800">
                        <a:solidFill>
                          <a:schemeClr val="bg1"/>
                        </a:solidFill>
                      </a:defRPr>
                    </a:pPr>
                    <a:fld id="{D7DEC97C-0419-4A4A-B55C-359ED972B863}" type="VALUE">
                      <a:rPr lang="en-US" b="1" baseline="0" smtClean="0"/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16663874462502"/>
                      <c:h val="0.2439314143109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67B-498F-8943-F259DE73ED7B}"/>
                </c:ext>
              </c:extLst>
            </c:dLbl>
            <c:dLbl>
              <c:idx val="2"/>
              <c:layout>
                <c:manualLayout>
                  <c:x val="0.11595828446976043"/>
                  <c:y val="0.11891856848968825"/>
                </c:manualLayout>
              </c:layout>
              <c:tx>
                <c:rich>
                  <a:bodyPr/>
                  <a:lstStyle/>
                  <a:p>
                    <a:fld id="{94CF8743-F3A2-4309-B3C6-A9A1BC8A59F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99CED135-5D81-48E9-8D2F-4E0B5E8D2958}" type="VALUE">
                      <a:rPr lang="en-US" b="1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85106382978725"/>
                      <c:h val="0.104333351589387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520-4E2C-A962-AE9AD31554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Wanted-then-or-sooner</c:v>
                </c:pt>
                <c:pt idx="1">
                  <c:v>Wanted-later-or-unwanted</c:v>
                </c:pt>
                <c:pt idx="2">
                  <c:v>Wasn't-sure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0.43</c:v>
                </c:pt>
                <c:pt idx="1">
                  <c:v>0.47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7B-498F-8943-F259DE73E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FDCBC9-32EC-4BAB-9589-3330AC210DCE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81200" y="609600"/>
            <a:ext cx="3081337" cy="2311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2921187"/>
            <a:ext cx="5608320" cy="590877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5E0253-364E-46CD-9B71-2178B13E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28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1200" y="609600"/>
            <a:ext cx="3081338" cy="2311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E0253-364E-46CD-9B71-2178B13EC7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38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1200" y="609600"/>
            <a:ext cx="3081338" cy="2311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E0253-364E-46CD-9B71-2178B13EC7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32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774700"/>
            <a:ext cx="3944937" cy="2959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733799"/>
            <a:ext cx="5775960" cy="5096167"/>
          </a:xfrm>
        </p:spPr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E0253-364E-46CD-9B71-2178B13EC7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89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1200" y="609600"/>
            <a:ext cx="3081338" cy="2311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124200"/>
            <a:ext cx="5608320" cy="57057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E0253-364E-46CD-9B71-2178B13EC7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19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1200" y="609600"/>
            <a:ext cx="3081338" cy="2311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E0253-364E-46CD-9B71-2178B13EC7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88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1200" y="609600"/>
            <a:ext cx="3081338" cy="2311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E0253-364E-46CD-9B71-2178B13EC7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53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1200" y="609600"/>
            <a:ext cx="3081338" cy="2311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048000"/>
            <a:ext cx="5608320" cy="578196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E0253-364E-46CD-9B71-2178B13EC7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93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609600"/>
            <a:ext cx="3614738" cy="2711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397251"/>
            <a:ext cx="5608320" cy="5060949"/>
          </a:xfrm>
        </p:spPr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E0253-364E-46CD-9B71-2178B13EC7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56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9600" y="457200"/>
            <a:ext cx="1525588" cy="1143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248400" cy="7391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E0253-364E-46CD-9B71-2178B13EC7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14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9600" y="457200"/>
            <a:ext cx="1525588" cy="1143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248400" cy="7391400"/>
          </a:xfrm>
        </p:spPr>
        <p:txBody>
          <a:bodyPr/>
          <a:lstStyle/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E0253-364E-46CD-9B71-2178B13EC7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96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9600" y="457200"/>
            <a:ext cx="1525588" cy="1143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248400" cy="7391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E0253-364E-46CD-9B71-2178B13EC7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94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1200" y="609600"/>
            <a:ext cx="3081338" cy="2311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5084B-952D-466B-936B-83D832FE93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962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9600" y="457200"/>
            <a:ext cx="1525588" cy="1143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248400" cy="7391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E0253-364E-46CD-9B71-2178B13EC78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08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9600" y="457200"/>
            <a:ext cx="1525588" cy="1143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248400" cy="7391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E0253-364E-46CD-9B71-2178B13EC78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470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1200" y="609600"/>
            <a:ext cx="3081338" cy="2311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E0253-364E-46CD-9B71-2178B13EC78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77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9600" y="457200"/>
            <a:ext cx="1452563" cy="1090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6386384" cy="7391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E0253-364E-46CD-9B71-2178B13EC78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059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1200" y="609600"/>
            <a:ext cx="3081338" cy="2311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5084B-952D-466B-936B-83D832FE93B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93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620713"/>
            <a:ext cx="3338513" cy="2503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276600"/>
            <a:ext cx="6019800" cy="55533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E0253-364E-46CD-9B71-2178B13EC78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328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1200" y="609600"/>
            <a:ext cx="3081338" cy="2311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124200"/>
            <a:ext cx="5608320" cy="57057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E0253-364E-46CD-9B71-2178B13EC78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119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1200" y="609600"/>
            <a:ext cx="3081338" cy="2311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048000"/>
            <a:ext cx="5608320" cy="578196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E0253-364E-46CD-9B71-2178B13EC78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082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1200" y="609600"/>
            <a:ext cx="3081338" cy="2311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048000"/>
            <a:ext cx="5608320" cy="5781966"/>
          </a:xfrm>
        </p:spPr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E0253-364E-46CD-9B71-2178B13EC78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009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622300"/>
            <a:ext cx="2255837" cy="1692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2438400"/>
            <a:ext cx="6248400" cy="63157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E0253-364E-46CD-9B71-2178B13EC78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9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1200" y="609600"/>
            <a:ext cx="3081338" cy="2311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E0253-364E-46CD-9B71-2178B13EC7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396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457200"/>
            <a:ext cx="3124200" cy="2343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2895599"/>
            <a:ext cx="5775960" cy="5934367"/>
          </a:xfrm>
        </p:spPr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E0253-364E-46CD-9B71-2178B13EC78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865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78038" y="500063"/>
            <a:ext cx="2854325" cy="2141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2743200"/>
            <a:ext cx="5608320" cy="60867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E0253-364E-46CD-9B71-2178B13EC78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51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1200" y="609600"/>
            <a:ext cx="3081338" cy="2311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5084B-952D-466B-936B-83D832FE93B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143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1700" y="514350"/>
            <a:ext cx="2667000" cy="2000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2819401"/>
            <a:ext cx="5943600" cy="3810000"/>
          </a:xfrm>
        </p:spPr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E0253-364E-46CD-9B71-2178B13EC78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740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1200" y="609600"/>
            <a:ext cx="3081338" cy="2311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E0253-364E-46CD-9B71-2178B13EC78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638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1200" y="711200"/>
            <a:ext cx="3309938" cy="2482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276600"/>
            <a:ext cx="5608320" cy="5105399"/>
          </a:xfrm>
        </p:spPr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E0253-364E-46CD-9B71-2178B13EC78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945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1200" y="609600"/>
            <a:ext cx="3081338" cy="2311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E0253-364E-46CD-9B71-2178B13EC78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80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1200" y="609600"/>
            <a:ext cx="3081338" cy="2311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E0253-364E-46CD-9B71-2178B13EC7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76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1200" y="609600"/>
            <a:ext cx="3081338" cy="2311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E0253-364E-46CD-9B71-2178B13EC7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03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1200" y="609600"/>
            <a:ext cx="3081338" cy="2311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E0253-364E-46CD-9B71-2178B13EC7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29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1200" y="609600"/>
            <a:ext cx="3081338" cy="2311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5084B-952D-466B-936B-83D832FE93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55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1200" y="609600"/>
            <a:ext cx="3081338" cy="2311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E0253-364E-46CD-9B71-2178B13EC7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71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0" y="552450"/>
            <a:ext cx="1905000" cy="1428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9467" y="2057399"/>
            <a:ext cx="6316133" cy="67725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E0253-364E-46CD-9B71-2178B13EC7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50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419600"/>
            <a:ext cx="5562600" cy="1772096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838200" y="838199"/>
            <a:ext cx="5562600" cy="3194495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488E8210-D2DE-40D0-8722-98AAA5AFFEC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6DE5B4C4-899E-4AFB-A4FD-D432B8AC94B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304800" y="4267200"/>
            <a:ext cx="6110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8210-D2DE-40D0-8722-98AAA5AFFEC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E5B4C4-899E-4AFB-A4FD-D432B8AC94B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8210-D2DE-40D0-8722-98AAA5AFFEC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E5B4C4-899E-4AFB-A4FD-D432B8AC94B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800599"/>
          </a:xfrm>
        </p:spPr>
        <p:txBody>
          <a:bodyPr>
            <a:normAutofit/>
          </a:bodyPr>
          <a:lstStyle>
            <a:lvl1pPr indent="-274320">
              <a:buClr>
                <a:schemeClr val="accent1"/>
              </a:buClr>
              <a:defRPr sz="3200"/>
            </a:lvl1pPr>
            <a:lvl2pPr indent="-274320">
              <a:buClr>
                <a:schemeClr val="accent2"/>
              </a:buClr>
              <a:defRPr sz="2600"/>
            </a:lvl2pPr>
            <a:lvl3pPr indent="-274320">
              <a:buClr>
                <a:schemeClr val="accent4"/>
              </a:buClr>
              <a:defRPr sz="2400"/>
            </a:lvl3pPr>
            <a:lvl4pPr indent="-274320">
              <a:buClr>
                <a:schemeClr val="accent1"/>
              </a:buClr>
              <a:defRPr sz="2200"/>
            </a:lvl4pPr>
            <a:lvl5pPr indent="-274320">
              <a:buClr>
                <a:schemeClr val="accent2"/>
              </a:buClr>
              <a:defRPr sz="20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8210-D2DE-40D0-8722-98AAA5AFFEC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E5B4C4-899E-4AFB-A4FD-D432B8AC94B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143000"/>
            <a:ext cx="8001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488E8210-D2DE-40D0-8722-98AAA5AFFEC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6DE5B4C4-899E-4AFB-A4FD-D432B8AC94B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8210-D2DE-40D0-8722-98AAA5AFFEC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E5B4C4-899E-4AFB-A4FD-D432B8AC94B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8210-D2DE-40D0-8722-98AAA5AFFEC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E5B4C4-899E-4AFB-A4FD-D432B8AC94B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8210-D2DE-40D0-8722-98AAA5AFFEC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E5B4C4-899E-4AFB-A4FD-D432B8AC94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8210-D2DE-40D0-8722-98AAA5AFFEC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E5B4C4-899E-4AFB-A4FD-D432B8AC94B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8210-D2DE-40D0-8722-98AAA5AFFEC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E5B4C4-899E-4AFB-A4FD-D432B8AC94B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8210-D2DE-40D0-8722-98AAA5AFFEC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E5B4C4-899E-4AFB-A4FD-D432B8AC94B3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077200" cy="487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E5B4C4-899E-4AFB-A4FD-D432B8AC94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8E8210-D2DE-40D0-8722-98AAA5AFFEC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2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Rachel Flink-Bochacki, MD MPH FACOG</a:t>
            </a:r>
          </a:p>
          <a:p>
            <a:r>
              <a:rPr lang="en-US" dirty="0"/>
              <a:t>May 22,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6324600" cy="3276600"/>
          </a:xfrm>
        </p:spPr>
        <p:txBody>
          <a:bodyPr>
            <a:normAutofit/>
          </a:bodyPr>
          <a:lstStyle/>
          <a:p>
            <a:r>
              <a:rPr lang="en-US" sz="4400" dirty="0"/>
              <a:t>Reframing Preconception Health and Reproductive Life Planning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0014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3F6A35-1F82-4EC0-B66B-9D6F512E3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2581A6-2795-4230-A406-BD93A077D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92" y="1600200"/>
            <a:ext cx="8397546" cy="16846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9EA15B-BFB5-4AF5-BC40-3E707BB46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92" y="3665893"/>
            <a:ext cx="8458982" cy="16883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3DBB7F-F586-4DE7-94BB-0034D3FE43D8}"/>
              </a:ext>
            </a:extLst>
          </p:cNvPr>
          <p:cNvSpPr/>
          <p:nvPr/>
        </p:nvSpPr>
        <p:spPr>
          <a:xfrm>
            <a:off x="2209800" y="2843784"/>
            <a:ext cx="3124200" cy="20068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7DA3FD-0EC9-4CC8-9C44-2ACDC054F7DF}"/>
              </a:ext>
            </a:extLst>
          </p:cNvPr>
          <p:cNvSpPr txBox="1"/>
          <p:nvPr/>
        </p:nvSpPr>
        <p:spPr>
          <a:xfrm>
            <a:off x="5867400" y="3200400"/>
            <a:ext cx="287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Unwanted pregnancy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B062D7-7D97-411C-9FCD-EF3995BA6CE3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334000" y="3048000"/>
            <a:ext cx="533400" cy="38323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9A0001F-1BD5-4C04-BA23-486F6662AE7B}"/>
              </a:ext>
            </a:extLst>
          </p:cNvPr>
          <p:cNvSpPr/>
          <p:nvPr/>
        </p:nvSpPr>
        <p:spPr>
          <a:xfrm>
            <a:off x="2209800" y="2596896"/>
            <a:ext cx="3124200" cy="219718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9962C05-BD77-4011-B7A2-49C157BD4D97}"/>
              </a:ext>
            </a:extLst>
          </p:cNvPr>
          <p:cNvSpPr/>
          <p:nvPr/>
        </p:nvSpPr>
        <p:spPr>
          <a:xfrm>
            <a:off x="1369608" y="2721685"/>
            <a:ext cx="840192" cy="1240715"/>
          </a:xfrm>
          <a:custGeom>
            <a:avLst/>
            <a:gdLst>
              <a:gd name="connsiteX0" fmla="*/ 824952 w 824952"/>
              <a:gd name="connsiteY0" fmla="*/ 0 h 1226371"/>
              <a:gd name="connsiteX1" fmla="*/ 383888 w 824952"/>
              <a:gd name="connsiteY1" fmla="*/ 161364 h 1226371"/>
              <a:gd name="connsiteX2" fmla="*/ 61159 w 824952"/>
              <a:gd name="connsiteY2" fmla="*/ 484094 h 1226371"/>
              <a:gd name="connsiteX3" fmla="*/ 7371 w 824952"/>
              <a:gd name="connsiteY3" fmla="*/ 1000461 h 1226371"/>
              <a:gd name="connsiteX4" fmla="*/ 157978 w 824952"/>
              <a:gd name="connsiteY4" fmla="*/ 1226371 h 122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952" h="1226371">
                <a:moveTo>
                  <a:pt x="824952" y="0"/>
                </a:moveTo>
                <a:cubicBezTo>
                  <a:pt x="668069" y="40341"/>
                  <a:pt x="511187" y="80682"/>
                  <a:pt x="383888" y="161364"/>
                </a:cubicBezTo>
                <a:cubicBezTo>
                  <a:pt x="256589" y="242046"/>
                  <a:pt x="123912" y="344245"/>
                  <a:pt x="61159" y="484094"/>
                </a:cubicBezTo>
                <a:cubicBezTo>
                  <a:pt x="-1594" y="623943"/>
                  <a:pt x="-8765" y="876748"/>
                  <a:pt x="7371" y="1000461"/>
                </a:cubicBezTo>
                <a:cubicBezTo>
                  <a:pt x="23507" y="1124174"/>
                  <a:pt x="90742" y="1175272"/>
                  <a:pt x="157978" y="1226371"/>
                </a:cubicBezTo>
              </a:path>
            </a:pathLst>
          </a:custGeom>
          <a:noFill/>
          <a:ln w="19050">
            <a:solidFill>
              <a:srgbClr val="00B0F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8FC3C0-F09F-4C54-8F81-D01B0A3561E3}"/>
              </a:ext>
            </a:extLst>
          </p:cNvPr>
          <p:cNvSpPr/>
          <p:nvPr/>
        </p:nvSpPr>
        <p:spPr>
          <a:xfrm>
            <a:off x="2209800" y="4471416"/>
            <a:ext cx="2286000" cy="226354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78C8E6-90F1-41F1-B42E-A92F8746623A}"/>
              </a:ext>
            </a:extLst>
          </p:cNvPr>
          <p:cNvSpPr txBox="1"/>
          <p:nvPr/>
        </p:nvSpPr>
        <p:spPr>
          <a:xfrm>
            <a:off x="5049819" y="4772353"/>
            <a:ext cx="287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Mistimed pregnancy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1FE2FE4-5A30-44E2-99C5-A92CB1D9E2AB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4516419" y="4619953"/>
            <a:ext cx="533400" cy="383233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8313D0D-C4D1-4488-8A7B-A0D58DC73465}"/>
              </a:ext>
            </a:extLst>
          </p:cNvPr>
          <p:cNvSpPr/>
          <p:nvPr/>
        </p:nvSpPr>
        <p:spPr>
          <a:xfrm>
            <a:off x="2209800" y="4727936"/>
            <a:ext cx="2285999" cy="37746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979045-0200-4871-AF7C-466D8567394C}"/>
              </a:ext>
            </a:extLst>
          </p:cNvPr>
          <p:cNvSpPr txBox="1"/>
          <p:nvPr/>
        </p:nvSpPr>
        <p:spPr>
          <a:xfrm>
            <a:off x="353167" y="5560089"/>
            <a:ext cx="287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Intended pregnancy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7708A67-CD85-4A8B-8C3A-E7205C8EAB0C}"/>
              </a:ext>
            </a:extLst>
          </p:cNvPr>
          <p:cNvCxnSpPr>
            <a:cxnSpLocks/>
          </p:cNvCxnSpPr>
          <p:nvPr/>
        </p:nvCxnSpPr>
        <p:spPr>
          <a:xfrm flipH="1">
            <a:off x="1447800" y="4960514"/>
            <a:ext cx="741380" cy="62837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1E2EA6-3F39-467A-BCA2-1098BDF7E352}"/>
              </a:ext>
            </a:extLst>
          </p:cNvPr>
          <p:cNvGrpSpPr/>
          <p:nvPr/>
        </p:nvGrpSpPr>
        <p:grpSpPr>
          <a:xfrm>
            <a:off x="148128" y="3275850"/>
            <a:ext cx="8664274" cy="2355861"/>
            <a:chOff x="0" y="3665893"/>
            <a:chExt cx="8740474" cy="236833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7581F5F-0BCC-43F3-8152-C3981277F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49" y="4033982"/>
              <a:ext cx="8734425" cy="200025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D16C56-15B0-4B28-969B-D98CC32C74A8}"/>
                </a:ext>
              </a:extLst>
            </p:cNvPr>
            <p:cNvSpPr/>
            <p:nvPr/>
          </p:nvSpPr>
          <p:spPr>
            <a:xfrm>
              <a:off x="0" y="3665893"/>
              <a:ext cx="8740474" cy="3496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/>
                <a:t>PRAMS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ACC2858-2B45-4AB9-B1BC-077C92E398B7}"/>
              </a:ext>
            </a:extLst>
          </p:cNvPr>
          <p:cNvSpPr txBox="1"/>
          <p:nvPr/>
        </p:nvSpPr>
        <p:spPr>
          <a:xfrm>
            <a:off x="7182469" y="6396335"/>
            <a:ext cx="1673023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1200" dirty="0"/>
              <a:t>CDC, </a:t>
            </a:r>
            <a:r>
              <a:rPr lang="en-US" sz="1200" i="1" dirty="0"/>
              <a:t>PRAMS</a:t>
            </a:r>
            <a:r>
              <a:rPr lang="en-US" sz="1200" dirty="0"/>
              <a:t> (2019)</a:t>
            </a:r>
          </a:p>
          <a:p>
            <a:pPr algn="r"/>
            <a:r>
              <a:rPr lang="en-US" sz="1200" dirty="0"/>
              <a:t>U.S. DHHS, </a:t>
            </a:r>
            <a:r>
              <a:rPr lang="en-US" sz="1200" i="1" dirty="0"/>
              <a:t>NSFG</a:t>
            </a:r>
            <a:r>
              <a:rPr lang="en-US" sz="1200" dirty="0"/>
              <a:t> (2016)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1FF008-8E9F-4E59-BE19-D85FB8D2D608}"/>
              </a:ext>
            </a:extLst>
          </p:cNvPr>
          <p:cNvSpPr/>
          <p:nvPr/>
        </p:nvSpPr>
        <p:spPr>
          <a:xfrm>
            <a:off x="281492" y="1219200"/>
            <a:ext cx="8397546" cy="33558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NSFG</a:t>
            </a:r>
          </a:p>
        </p:txBody>
      </p:sp>
    </p:spTree>
    <p:extLst>
      <p:ext uri="{BB962C8B-B14F-4D97-AF65-F5344CB8AC3E}">
        <p14:creationId xmlns:p14="http://schemas.microsoft.com/office/powerpoint/2010/main" val="428563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 animBg="1"/>
      <p:bldP spid="18" grpId="0" animBg="1"/>
      <p:bldP spid="19" grpId="0" animBg="1"/>
      <p:bldP spid="20" grpId="0"/>
      <p:bldP spid="22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E17CFD-3AA8-4156-BC17-2EE9D4FCC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202" y="1345809"/>
            <a:ext cx="3682798" cy="4064391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Maternal health risks:</a:t>
            </a:r>
          </a:p>
          <a:p>
            <a:pPr lvl="1">
              <a:buClr>
                <a:schemeClr val="accent1"/>
              </a:buClr>
            </a:pPr>
            <a:r>
              <a:rPr lang="en-US" sz="2400" dirty="0"/>
              <a:t>Smoking in pregnancy</a:t>
            </a:r>
          </a:p>
          <a:p>
            <a:pPr lvl="1">
              <a:buClr>
                <a:schemeClr val="accent1"/>
              </a:buClr>
            </a:pPr>
            <a:r>
              <a:rPr lang="en-US" sz="2400" dirty="0"/>
              <a:t>Alcohol use in pregnancy</a:t>
            </a:r>
          </a:p>
          <a:p>
            <a:pPr lvl="1">
              <a:buClr>
                <a:schemeClr val="accent1"/>
              </a:buClr>
            </a:pPr>
            <a:r>
              <a:rPr lang="en-US" sz="2400" dirty="0"/>
              <a:t>Depression</a:t>
            </a:r>
          </a:p>
          <a:p>
            <a:pPr lvl="1">
              <a:buClr>
                <a:schemeClr val="accent1"/>
              </a:buClr>
            </a:pPr>
            <a:r>
              <a:rPr lang="en-US" sz="2400" dirty="0"/>
              <a:t>Financial burden</a:t>
            </a:r>
          </a:p>
          <a:p>
            <a:pPr lvl="1">
              <a:buClr>
                <a:schemeClr val="accent1"/>
              </a:buClr>
            </a:pPr>
            <a:r>
              <a:rPr lang="en-US" sz="2400" dirty="0"/>
              <a:t>Physical abuse</a:t>
            </a:r>
          </a:p>
          <a:p>
            <a:pPr lvl="1">
              <a:buClr>
                <a:schemeClr val="accent1"/>
              </a:buClr>
            </a:pPr>
            <a:r>
              <a:rPr lang="en-US" sz="2400" dirty="0"/>
              <a:t>Unsafe abortion</a:t>
            </a:r>
          </a:p>
          <a:p>
            <a:pPr lvl="1">
              <a:buClr>
                <a:schemeClr val="accent1"/>
              </a:buClr>
            </a:pPr>
            <a:r>
              <a:rPr lang="en-US" sz="2400" dirty="0"/>
              <a:t>Late to prenatal care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3FD93A-E9C6-4808-B57D-284C8C421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762000"/>
          </a:xfrm>
        </p:spPr>
        <p:txBody>
          <a:bodyPr/>
          <a:lstStyle/>
          <a:p>
            <a:r>
              <a:rPr lang="en-US" dirty="0"/>
              <a:t>Risks of unintended pregnancy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A1EAC63-3E64-4C81-83E8-E9CE16546974}"/>
              </a:ext>
            </a:extLst>
          </p:cNvPr>
          <p:cNvSpPr txBox="1">
            <a:spLocks/>
          </p:cNvSpPr>
          <p:nvPr/>
        </p:nvSpPr>
        <p:spPr>
          <a:xfrm>
            <a:off x="4724400" y="1341120"/>
            <a:ext cx="3657600" cy="43738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1828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32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27432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2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4"/>
              </a:buClr>
              <a:buNone/>
            </a:pPr>
            <a:r>
              <a:rPr lang="en-US" sz="2800" dirty="0"/>
              <a:t>Child health risks:</a:t>
            </a:r>
          </a:p>
          <a:p>
            <a:pPr lvl="1">
              <a:buClr>
                <a:schemeClr val="accent4"/>
              </a:buClr>
            </a:pPr>
            <a:r>
              <a:rPr lang="en-US" sz="2400" dirty="0"/>
              <a:t>Late to prenatal care</a:t>
            </a:r>
          </a:p>
          <a:p>
            <a:pPr lvl="1">
              <a:buClr>
                <a:schemeClr val="accent4"/>
              </a:buClr>
            </a:pPr>
            <a:r>
              <a:rPr lang="en-US" sz="2400" dirty="0"/>
              <a:t>Birth defects</a:t>
            </a:r>
          </a:p>
          <a:p>
            <a:pPr lvl="1">
              <a:buClr>
                <a:schemeClr val="accent4"/>
              </a:buClr>
            </a:pPr>
            <a:r>
              <a:rPr lang="en-US" sz="2400" dirty="0"/>
              <a:t>Preterm birth</a:t>
            </a:r>
          </a:p>
          <a:p>
            <a:pPr lvl="1">
              <a:buClr>
                <a:schemeClr val="accent4"/>
              </a:buClr>
            </a:pPr>
            <a:r>
              <a:rPr lang="en-US" sz="2400" dirty="0"/>
              <a:t>Low birth weight</a:t>
            </a:r>
          </a:p>
          <a:p>
            <a:pPr lvl="1">
              <a:buClr>
                <a:schemeClr val="accent4"/>
              </a:buClr>
            </a:pPr>
            <a:r>
              <a:rPr lang="en-US" sz="2400" dirty="0"/>
              <a:t>Lower rates of breastfeeding</a:t>
            </a:r>
          </a:p>
          <a:p>
            <a:pPr lvl="1">
              <a:buClr>
                <a:schemeClr val="accent4"/>
              </a:buClr>
            </a:pPr>
            <a:r>
              <a:rPr lang="en-US" sz="2400" dirty="0"/>
              <a:t>Poor childhood functioning</a:t>
            </a:r>
          </a:p>
          <a:p>
            <a:pPr lvl="1">
              <a:buClr>
                <a:schemeClr val="accent4"/>
              </a:buClr>
            </a:pPr>
            <a:r>
              <a:rPr lang="en-US" sz="2400" dirty="0"/>
              <a:t>Household dysfunction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AB560-9FC8-4E65-8240-60141AD92B58}"/>
              </a:ext>
            </a:extLst>
          </p:cNvPr>
          <p:cNvSpPr txBox="1"/>
          <p:nvPr/>
        </p:nvSpPr>
        <p:spPr>
          <a:xfrm>
            <a:off x="5599538" y="5842337"/>
            <a:ext cx="3255955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1200" dirty="0"/>
              <a:t>ACOG, </a:t>
            </a:r>
            <a:r>
              <a:rPr lang="en-US" sz="1200" i="1" dirty="0" err="1"/>
              <a:t>Obstet</a:t>
            </a:r>
            <a:r>
              <a:rPr lang="en-US" sz="1200" i="1" dirty="0"/>
              <a:t> </a:t>
            </a:r>
            <a:r>
              <a:rPr lang="en-US" sz="1200" i="1" dirty="0" err="1"/>
              <a:t>Gynecol</a:t>
            </a:r>
            <a:r>
              <a:rPr lang="en-US" sz="1200" dirty="0"/>
              <a:t> (2016)</a:t>
            </a:r>
          </a:p>
          <a:p>
            <a:pPr algn="r"/>
            <a:r>
              <a:rPr lang="en-US" sz="1200" dirty="0" err="1"/>
              <a:t>Barot</a:t>
            </a:r>
            <a:r>
              <a:rPr lang="en-US" sz="1200" dirty="0"/>
              <a:t> et al, </a:t>
            </a:r>
            <a:r>
              <a:rPr lang="en-US" sz="1200" i="1" dirty="0"/>
              <a:t>Guttmacher Pol Rev</a:t>
            </a:r>
            <a:r>
              <a:rPr lang="en-US" sz="1200" dirty="0"/>
              <a:t> (2011)</a:t>
            </a:r>
          </a:p>
          <a:p>
            <a:pPr algn="r"/>
            <a:r>
              <a:rPr lang="en-US" sz="1200" dirty="0"/>
              <a:t>D’Angelo et al, </a:t>
            </a:r>
            <a:r>
              <a:rPr lang="en-US" sz="1200" i="1" dirty="0" err="1"/>
              <a:t>Perspect</a:t>
            </a:r>
            <a:r>
              <a:rPr lang="en-US" sz="1200" i="1" dirty="0"/>
              <a:t> Sex </a:t>
            </a:r>
            <a:r>
              <a:rPr lang="en-US" sz="1200" i="1" dirty="0" err="1"/>
              <a:t>Reprod</a:t>
            </a:r>
            <a:r>
              <a:rPr lang="en-US" sz="1200" i="1" dirty="0"/>
              <a:t> Health</a:t>
            </a:r>
            <a:r>
              <a:rPr lang="en-US" sz="1200" dirty="0"/>
              <a:t> (2004)</a:t>
            </a:r>
          </a:p>
          <a:p>
            <a:pPr algn="r"/>
            <a:r>
              <a:rPr lang="en-US" sz="1200" dirty="0"/>
              <a:t>Gipson et al, </a:t>
            </a:r>
            <a:r>
              <a:rPr lang="en-US" sz="1200" i="1" dirty="0"/>
              <a:t>Stud Fam </a:t>
            </a:r>
            <a:r>
              <a:rPr lang="en-US" sz="1200" i="1" dirty="0" err="1"/>
              <a:t>Plann</a:t>
            </a:r>
            <a:r>
              <a:rPr lang="en-US" sz="1200" dirty="0"/>
              <a:t> (2008)</a:t>
            </a:r>
          </a:p>
          <a:p>
            <a:pPr algn="r"/>
            <a:r>
              <a:rPr lang="en-US" sz="1200" dirty="0"/>
              <a:t>Santelli et al, </a:t>
            </a:r>
            <a:r>
              <a:rPr lang="en-US" sz="1200" i="1" dirty="0" err="1"/>
              <a:t>Perspect</a:t>
            </a:r>
            <a:r>
              <a:rPr lang="en-US" sz="1200" i="1" dirty="0"/>
              <a:t> Sex </a:t>
            </a:r>
            <a:r>
              <a:rPr lang="en-US" sz="1200" i="1" dirty="0" err="1"/>
              <a:t>Reprod</a:t>
            </a:r>
            <a:r>
              <a:rPr lang="en-US" sz="1200" i="1" dirty="0"/>
              <a:t> Health</a:t>
            </a:r>
            <a:r>
              <a:rPr lang="en-US" sz="1200" dirty="0"/>
              <a:t> (2003)</a:t>
            </a:r>
          </a:p>
        </p:txBody>
      </p:sp>
    </p:spTree>
    <p:extLst>
      <p:ext uri="{BB962C8B-B14F-4D97-AF65-F5344CB8AC3E}">
        <p14:creationId xmlns:p14="http://schemas.microsoft.com/office/powerpoint/2010/main" val="66840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1FA76C-5411-46D8-A966-167EF642E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health scope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BAA2A4-F2AC-4DC2-99E0-77D01DEB1F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10" y="1219200"/>
            <a:ext cx="3048000" cy="25637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24EB99-2272-4E44-AA5B-5149FA9DF1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4" r="3574" b="3774"/>
          <a:stretch/>
        </p:blipFill>
        <p:spPr>
          <a:xfrm>
            <a:off x="152400" y="3702756"/>
            <a:ext cx="3962400" cy="31552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9300CF-60C7-4878-AB1D-4C3C53DD35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3"/>
          <a:stretch/>
        </p:blipFill>
        <p:spPr>
          <a:xfrm>
            <a:off x="4264447" y="1249471"/>
            <a:ext cx="4324306" cy="2714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5445E4-054F-4838-A5DD-DDBE4113CE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9"/>
          <a:stretch/>
        </p:blipFill>
        <p:spPr>
          <a:xfrm>
            <a:off x="4637287" y="3994094"/>
            <a:ext cx="3969663" cy="28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6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0499CA-26C6-4EB6-803D-C9F281A94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#1. Contraception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7934A0-F7CA-4756-A521-D3386E5F8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7" y="1219200"/>
            <a:ext cx="3607814" cy="28179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F47695-F832-4E7C-8322-8FFA6584E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462" y="2445610"/>
            <a:ext cx="3811564" cy="31831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E37C85-525B-4924-8653-91EA73C059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90" y="3657600"/>
            <a:ext cx="381000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0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4B8DFBE-8F6C-4A54-84F5-4D143E23478E}"/>
              </a:ext>
            </a:extLst>
          </p:cNvPr>
          <p:cNvGrpSpPr/>
          <p:nvPr/>
        </p:nvGrpSpPr>
        <p:grpSpPr>
          <a:xfrm>
            <a:off x="388418" y="167031"/>
            <a:ext cx="7486650" cy="1752600"/>
            <a:chOff x="228600" y="1219200"/>
            <a:chExt cx="7486650" cy="17526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6F25006-6F58-4FA4-9483-2C448257A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1219200"/>
              <a:ext cx="7486650" cy="17526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57CC614-5282-4087-8CF6-3EACF0EA5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61288" y="1250576"/>
              <a:ext cx="1042358" cy="381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A7ECA36-1739-4CD9-9837-A5D8D30B2D49}"/>
              </a:ext>
            </a:extLst>
          </p:cNvPr>
          <p:cNvGrpSpPr/>
          <p:nvPr/>
        </p:nvGrpSpPr>
        <p:grpSpPr>
          <a:xfrm>
            <a:off x="379482" y="3636139"/>
            <a:ext cx="7383982" cy="1905000"/>
            <a:chOff x="1422161" y="3276600"/>
            <a:chExt cx="7383982" cy="1905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F940EFB-EF8C-40F1-B4D8-B3C2C4501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2161" y="3276600"/>
              <a:ext cx="7383982" cy="1905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C528C03-927E-4158-A98D-0DC10D69D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77443" y="4772025"/>
              <a:ext cx="1028700" cy="409575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DE5C6B1-76B0-41A5-80FC-1DE36E129E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087" y="5825130"/>
            <a:ext cx="7872764" cy="89885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DB92E54-C9F0-4ADA-BC74-E58CB7E73732}"/>
              </a:ext>
            </a:extLst>
          </p:cNvPr>
          <p:cNvGrpSpPr/>
          <p:nvPr/>
        </p:nvGrpSpPr>
        <p:grpSpPr>
          <a:xfrm>
            <a:off x="1600200" y="2019839"/>
            <a:ext cx="6977062" cy="1516092"/>
            <a:chOff x="109537" y="2447925"/>
            <a:chExt cx="8924925" cy="196215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4737E55-0D4F-4C6D-B90E-31400B3ED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9537" y="2447925"/>
              <a:ext cx="8924925" cy="196215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22B8E40-5FF1-4356-BC24-17DE6CD16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33818" y="2461683"/>
              <a:ext cx="1781175" cy="49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8322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3209D6-89DB-4463-9717-A8CABBFED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Solution #2. Reproductive life planning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06CA897-0A37-4F90-B47A-70F0D84075FB}"/>
              </a:ext>
            </a:extLst>
          </p:cNvPr>
          <p:cNvSpPr/>
          <p:nvPr/>
        </p:nvSpPr>
        <p:spPr>
          <a:xfrm>
            <a:off x="368300" y="1626574"/>
            <a:ext cx="6589012" cy="2310426"/>
          </a:xfrm>
          <a:prstGeom prst="wedgeRoundRect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Do you have any children now?</a:t>
            </a:r>
          </a:p>
          <a:p>
            <a:pPr algn="ctr"/>
            <a:r>
              <a:rPr lang="en-US" sz="2800" dirty="0"/>
              <a:t>Do you want to have (more) children?</a:t>
            </a:r>
          </a:p>
          <a:p>
            <a:pPr algn="ctr"/>
            <a:r>
              <a:rPr lang="en-US" sz="2800" dirty="0"/>
              <a:t>How many (more) children would you like to have and when?</a:t>
            </a:r>
          </a:p>
          <a:p>
            <a:pPr algn="r"/>
            <a:r>
              <a:rPr lang="en-US" dirty="0"/>
              <a:t>-CDC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4A8866-F164-4557-B491-260EA5DBA1FA}"/>
              </a:ext>
            </a:extLst>
          </p:cNvPr>
          <p:cNvGrpSpPr/>
          <p:nvPr/>
        </p:nvGrpSpPr>
        <p:grpSpPr>
          <a:xfrm>
            <a:off x="3276600" y="4344374"/>
            <a:ext cx="4880926" cy="1752600"/>
            <a:chOff x="2260600" y="4597400"/>
            <a:chExt cx="4880926" cy="1752600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164AED6-47ED-43A2-8C43-90AAE6A14091}"/>
                </a:ext>
              </a:extLst>
            </p:cNvPr>
            <p:cNvSpPr/>
            <p:nvPr/>
          </p:nvSpPr>
          <p:spPr>
            <a:xfrm>
              <a:off x="2260600" y="4597400"/>
              <a:ext cx="4880926" cy="1752600"/>
            </a:xfrm>
            <a:prstGeom prst="wedgeRoundRectCallou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C648CC-6120-49C3-B2EC-16DF46060A29}"/>
                </a:ext>
              </a:extLst>
            </p:cNvPr>
            <p:cNvSpPr txBox="1"/>
            <p:nvPr/>
          </p:nvSpPr>
          <p:spPr>
            <a:xfrm>
              <a:off x="2398012" y="4858147"/>
              <a:ext cx="455930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Would you like to become pregnant in the next year?</a:t>
              </a:r>
            </a:p>
            <a:p>
              <a:pPr algn="r"/>
              <a:r>
                <a:rPr lang="en-US" dirty="0">
                  <a:solidFill>
                    <a:schemeClr val="bg1"/>
                  </a:solidFill>
                </a:rPr>
                <a:t>- One Key Question®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8129009-8CEF-49A2-815D-D3BA66BD0A35}"/>
              </a:ext>
            </a:extLst>
          </p:cNvPr>
          <p:cNvSpPr txBox="1"/>
          <p:nvPr/>
        </p:nvSpPr>
        <p:spPr>
          <a:xfrm>
            <a:off x="6705600" y="6581001"/>
            <a:ext cx="2047676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1200" dirty="0"/>
              <a:t>ACOG. </a:t>
            </a:r>
            <a:r>
              <a:rPr lang="en-US" sz="1200" i="1" dirty="0" err="1"/>
              <a:t>Obstet</a:t>
            </a:r>
            <a:r>
              <a:rPr lang="en-US" sz="1200" i="1" dirty="0"/>
              <a:t> </a:t>
            </a:r>
            <a:r>
              <a:rPr lang="en-US" sz="1200" i="1" dirty="0" err="1"/>
              <a:t>Gynecol</a:t>
            </a:r>
            <a:r>
              <a:rPr lang="en-US" sz="1200" dirty="0"/>
              <a:t> (2016)</a:t>
            </a:r>
          </a:p>
        </p:txBody>
      </p:sp>
    </p:spTree>
    <p:extLst>
      <p:ext uri="{BB962C8B-B14F-4D97-AF65-F5344CB8AC3E}">
        <p14:creationId xmlns:p14="http://schemas.microsoft.com/office/powerpoint/2010/main" val="37049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1232CA-7FCA-4D4B-AEE5-DC2C2D5DB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of planned behavior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3A2B79-A894-475D-9CD8-3D955A4B560C}"/>
              </a:ext>
            </a:extLst>
          </p:cNvPr>
          <p:cNvSpPr/>
          <p:nvPr/>
        </p:nvSpPr>
        <p:spPr>
          <a:xfrm>
            <a:off x="609600" y="1676400"/>
            <a:ext cx="2362200" cy="1066800"/>
          </a:xfrm>
          <a:prstGeom prst="roundRect">
            <a:avLst/>
          </a:prstGeom>
          <a:solidFill>
            <a:srgbClr val="2FC9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Behavioral Attitudes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4A7307-0CB5-4960-AEFC-8A7DB963C6EF}"/>
              </a:ext>
            </a:extLst>
          </p:cNvPr>
          <p:cNvSpPr/>
          <p:nvPr/>
        </p:nvSpPr>
        <p:spPr>
          <a:xfrm>
            <a:off x="609600" y="3276600"/>
            <a:ext cx="2362200" cy="1066800"/>
          </a:xfrm>
          <a:prstGeom prst="roundRect">
            <a:avLst/>
          </a:prstGeom>
          <a:solidFill>
            <a:srgbClr val="29D5A0"/>
          </a:solidFill>
          <a:ln>
            <a:solidFill>
              <a:srgbClr val="23B6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Subjective Norms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D9E20A3-000D-416A-AF59-B5E7BD85BCC4}"/>
              </a:ext>
            </a:extLst>
          </p:cNvPr>
          <p:cNvSpPr/>
          <p:nvPr/>
        </p:nvSpPr>
        <p:spPr>
          <a:xfrm>
            <a:off x="609600" y="4876800"/>
            <a:ext cx="2362200" cy="1066800"/>
          </a:xfrm>
          <a:prstGeom prst="roundRect">
            <a:avLst/>
          </a:prstGeom>
          <a:solidFill>
            <a:srgbClr val="3DCF3D"/>
          </a:solidFill>
          <a:ln>
            <a:solidFill>
              <a:srgbClr val="59B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Perceived Behavioral Control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B35E8D-658A-44C3-8C3C-470B96820F94}"/>
              </a:ext>
            </a:extLst>
          </p:cNvPr>
          <p:cNvSpPr/>
          <p:nvPr/>
        </p:nvSpPr>
        <p:spPr>
          <a:xfrm>
            <a:off x="3581400" y="3238500"/>
            <a:ext cx="2286000" cy="1143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Intention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4E84B50-C54B-44EF-AE73-3CF14AE3889E}"/>
              </a:ext>
            </a:extLst>
          </p:cNvPr>
          <p:cNvSpPr/>
          <p:nvPr/>
        </p:nvSpPr>
        <p:spPr>
          <a:xfrm>
            <a:off x="6477000" y="3235124"/>
            <a:ext cx="2286000" cy="1143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Behavior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B2641-6AED-4914-B47C-433F25E2CBD5}"/>
              </a:ext>
            </a:extLst>
          </p:cNvPr>
          <p:cNvSpPr/>
          <p:nvPr/>
        </p:nvSpPr>
        <p:spPr>
          <a:xfrm>
            <a:off x="4876800" y="5486400"/>
            <a:ext cx="2438400" cy="990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Actual Behavioral Control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726325-AA04-4FC5-878B-379382CAA91E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2971800" y="2209800"/>
            <a:ext cx="944377" cy="119608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2A62219-A958-4247-A880-3318D2ADF942}"/>
              </a:ext>
            </a:extLst>
          </p:cNvPr>
          <p:cNvCxnSpPr>
            <a:stCxn id="7" idx="3"/>
            <a:endCxn id="9" idx="2"/>
          </p:cNvCxnSpPr>
          <p:nvPr/>
        </p:nvCxnSpPr>
        <p:spPr>
          <a:xfrm>
            <a:off x="2971800" y="3810000"/>
            <a:ext cx="609600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B9D19A-BE4E-4A86-817E-7E0148160831}"/>
              </a:ext>
            </a:extLst>
          </p:cNvPr>
          <p:cNvCxnSpPr>
            <a:stCxn id="8" idx="3"/>
            <a:endCxn id="9" idx="3"/>
          </p:cNvCxnSpPr>
          <p:nvPr/>
        </p:nvCxnSpPr>
        <p:spPr>
          <a:xfrm flipV="1">
            <a:off x="2971800" y="4214112"/>
            <a:ext cx="944377" cy="119608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6FD9A6E4-A463-4763-8777-CDD6F3B80D71}"/>
              </a:ext>
            </a:extLst>
          </p:cNvPr>
          <p:cNvCxnSpPr>
            <a:stCxn id="6" idx="1"/>
            <a:endCxn id="7" idx="1"/>
          </p:cNvCxnSpPr>
          <p:nvPr/>
        </p:nvCxnSpPr>
        <p:spPr>
          <a:xfrm rot="10800000" flipV="1">
            <a:off x="609600" y="2209800"/>
            <a:ext cx="12700" cy="1600200"/>
          </a:xfrm>
          <a:prstGeom prst="curvedConnector3">
            <a:avLst>
              <a:gd name="adj1" fmla="val 1800000"/>
            </a:avLst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91E2642B-9F31-4E9B-BD87-6258BF7208FF}"/>
              </a:ext>
            </a:extLst>
          </p:cNvPr>
          <p:cNvCxnSpPr>
            <a:stCxn id="8" idx="1"/>
            <a:endCxn id="7" idx="1"/>
          </p:cNvCxnSpPr>
          <p:nvPr/>
        </p:nvCxnSpPr>
        <p:spPr>
          <a:xfrm rot="10800000">
            <a:off x="609600" y="3810000"/>
            <a:ext cx="12700" cy="1600200"/>
          </a:xfrm>
          <a:prstGeom prst="curvedConnector3">
            <a:avLst>
              <a:gd name="adj1" fmla="val 1800000"/>
            </a:avLst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2B83B2BA-D670-4ADF-A107-1C4FBA4AB335}"/>
              </a:ext>
            </a:extLst>
          </p:cNvPr>
          <p:cNvCxnSpPr>
            <a:stCxn id="6" idx="1"/>
            <a:endCxn id="8" idx="1"/>
          </p:cNvCxnSpPr>
          <p:nvPr/>
        </p:nvCxnSpPr>
        <p:spPr>
          <a:xfrm rot="10800000" flipV="1">
            <a:off x="609600" y="2209800"/>
            <a:ext cx="12700" cy="3200400"/>
          </a:xfrm>
          <a:prstGeom prst="curvedConnector3">
            <a:avLst>
              <a:gd name="adj1" fmla="val 3896205"/>
            </a:avLst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054FF9D-3CBE-4F7D-A3CC-599FAA1EAD9B}"/>
              </a:ext>
            </a:extLst>
          </p:cNvPr>
          <p:cNvCxnSpPr>
            <a:stCxn id="9" idx="6"/>
            <a:endCxn id="10" idx="2"/>
          </p:cNvCxnSpPr>
          <p:nvPr/>
        </p:nvCxnSpPr>
        <p:spPr>
          <a:xfrm flipV="1">
            <a:off x="5867400" y="3806624"/>
            <a:ext cx="609600" cy="337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D267BA5-C44B-4996-B584-DD589FFAD265}"/>
              </a:ext>
            </a:extLst>
          </p:cNvPr>
          <p:cNvCxnSpPr>
            <a:stCxn id="8" idx="3"/>
            <a:endCxn id="10" idx="3"/>
          </p:cNvCxnSpPr>
          <p:nvPr/>
        </p:nvCxnSpPr>
        <p:spPr>
          <a:xfrm flipV="1">
            <a:off x="2971800" y="4210736"/>
            <a:ext cx="3839977" cy="1199464"/>
          </a:xfrm>
          <a:prstGeom prst="straightConnector1">
            <a:avLst/>
          </a:prstGeom>
          <a:ln>
            <a:solidFill>
              <a:schemeClr val="tx2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C8A6EA9-01AD-4911-82E3-FFD57086CC74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2971800" y="5791200"/>
            <a:ext cx="1905000" cy="190500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6802A1D-72C8-4280-B445-ED84B00078F3}"/>
              </a:ext>
            </a:extLst>
          </p:cNvPr>
          <p:cNvCxnSpPr>
            <a:stCxn id="11" idx="0"/>
            <a:endCxn id="10" idx="4"/>
          </p:cNvCxnSpPr>
          <p:nvPr/>
        </p:nvCxnSpPr>
        <p:spPr>
          <a:xfrm flipV="1">
            <a:off x="6096000" y="4378124"/>
            <a:ext cx="1524000" cy="1108276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3204474-B242-444E-B025-4EF7A68AED3E}"/>
              </a:ext>
            </a:extLst>
          </p:cNvPr>
          <p:cNvSpPr txBox="1"/>
          <p:nvPr/>
        </p:nvSpPr>
        <p:spPr>
          <a:xfrm>
            <a:off x="5928827" y="6581001"/>
            <a:ext cx="2834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/>
              <a:t>Ajzen</a:t>
            </a:r>
            <a:r>
              <a:rPr lang="en-US" sz="1200" dirty="0"/>
              <a:t> I. </a:t>
            </a:r>
            <a:r>
              <a:rPr lang="en-US" sz="1200" i="1" dirty="0"/>
              <a:t>Org </a:t>
            </a:r>
            <a:r>
              <a:rPr lang="en-US" sz="1200" i="1" dirty="0" err="1"/>
              <a:t>Behav</a:t>
            </a:r>
            <a:r>
              <a:rPr lang="en-US" sz="1200" i="1" dirty="0"/>
              <a:t> Human Dec Proc</a:t>
            </a:r>
            <a:r>
              <a:rPr lang="en-US" sz="1200" dirty="0"/>
              <a:t> (1991)</a:t>
            </a:r>
          </a:p>
        </p:txBody>
      </p:sp>
    </p:spTree>
    <p:extLst>
      <p:ext uri="{BB962C8B-B14F-4D97-AF65-F5344CB8AC3E}">
        <p14:creationId xmlns:p14="http://schemas.microsoft.com/office/powerpoint/2010/main" val="52799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1232CA-7FCA-4D4B-AEE5-DC2C2D5DB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attitudes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73E0A2-E6BC-4FB2-8B77-C6F207803B62}"/>
              </a:ext>
            </a:extLst>
          </p:cNvPr>
          <p:cNvGrpSpPr/>
          <p:nvPr/>
        </p:nvGrpSpPr>
        <p:grpSpPr>
          <a:xfrm>
            <a:off x="457200" y="3835400"/>
            <a:ext cx="4267200" cy="2724834"/>
            <a:chOff x="609600" y="1676400"/>
            <a:chExt cx="8153400" cy="48006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73A2B79-A894-475D-9CD8-3D955A4B560C}"/>
                </a:ext>
              </a:extLst>
            </p:cNvPr>
            <p:cNvSpPr/>
            <p:nvPr/>
          </p:nvSpPr>
          <p:spPr>
            <a:xfrm>
              <a:off x="609600" y="1676400"/>
              <a:ext cx="2362200" cy="1066800"/>
            </a:xfrm>
            <a:prstGeom prst="roundRect">
              <a:avLst/>
            </a:prstGeom>
            <a:solidFill>
              <a:srgbClr val="2FC9FF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Behavioral Attitudes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B4A7307-0CB5-4960-AEFC-8A7DB963C6EF}"/>
                </a:ext>
              </a:extLst>
            </p:cNvPr>
            <p:cNvSpPr/>
            <p:nvPr/>
          </p:nvSpPr>
          <p:spPr>
            <a:xfrm>
              <a:off x="609600" y="3276600"/>
              <a:ext cx="2362200" cy="10668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Subjective Norms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D9E20A3-000D-416A-AF59-B5E7BD85BCC4}"/>
                </a:ext>
              </a:extLst>
            </p:cNvPr>
            <p:cNvSpPr/>
            <p:nvPr/>
          </p:nvSpPr>
          <p:spPr>
            <a:xfrm>
              <a:off x="609600" y="4876800"/>
              <a:ext cx="2362200" cy="10668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Perceived Behavioral Control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FB35E8D-658A-44C3-8C3C-470B96820F94}"/>
                </a:ext>
              </a:extLst>
            </p:cNvPr>
            <p:cNvSpPr/>
            <p:nvPr/>
          </p:nvSpPr>
          <p:spPr>
            <a:xfrm>
              <a:off x="3581400" y="3238500"/>
              <a:ext cx="2286000" cy="11430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Intention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4E84B50-C54B-44EF-AE73-3CF14AE3889E}"/>
                </a:ext>
              </a:extLst>
            </p:cNvPr>
            <p:cNvSpPr/>
            <p:nvPr/>
          </p:nvSpPr>
          <p:spPr>
            <a:xfrm>
              <a:off x="6477000" y="3235124"/>
              <a:ext cx="2286000" cy="11430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Behavior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B2641-6AED-4914-B47C-433F25E2CBD5}"/>
                </a:ext>
              </a:extLst>
            </p:cNvPr>
            <p:cNvSpPr/>
            <p:nvPr/>
          </p:nvSpPr>
          <p:spPr>
            <a:xfrm>
              <a:off x="4876800" y="5486400"/>
              <a:ext cx="2438400" cy="9906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Actual Behavioral Control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A726325-AA04-4FC5-878B-379382CAA91E}"/>
                </a:ext>
              </a:extLst>
            </p:cNvPr>
            <p:cNvCxnSpPr>
              <a:stCxn id="6" idx="3"/>
              <a:endCxn id="9" idx="1"/>
            </p:cNvCxnSpPr>
            <p:nvPr/>
          </p:nvCxnSpPr>
          <p:spPr>
            <a:xfrm>
              <a:off x="2971800" y="2209800"/>
              <a:ext cx="944377" cy="1196088"/>
            </a:xfrm>
            <a:prstGeom prst="straightConnector1">
              <a:avLst/>
            </a:prstGeom>
            <a:ln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2A62219-A958-4247-A880-3318D2ADF942}"/>
                </a:ext>
              </a:extLst>
            </p:cNvPr>
            <p:cNvCxnSpPr>
              <a:stCxn id="7" idx="3"/>
              <a:endCxn id="9" idx="2"/>
            </p:cNvCxnSpPr>
            <p:nvPr/>
          </p:nvCxnSpPr>
          <p:spPr>
            <a:xfrm>
              <a:off x="2971800" y="3810000"/>
              <a:ext cx="609600" cy="0"/>
            </a:xfrm>
            <a:prstGeom prst="straightConnector1">
              <a:avLst/>
            </a:prstGeom>
            <a:ln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AB9D19A-BE4E-4A86-817E-7E0148160831}"/>
                </a:ext>
              </a:extLst>
            </p:cNvPr>
            <p:cNvCxnSpPr>
              <a:stCxn id="8" idx="3"/>
              <a:endCxn id="9" idx="3"/>
            </p:cNvCxnSpPr>
            <p:nvPr/>
          </p:nvCxnSpPr>
          <p:spPr>
            <a:xfrm flipV="1">
              <a:off x="2971800" y="4214112"/>
              <a:ext cx="944377" cy="1196088"/>
            </a:xfrm>
            <a:prstGeom prst="straightConnector1">
              <a:avLst/>
            </a:prstGeom>
            <a:ln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Curved 18">
              <a:extLst>
                <a:ext uri="{FF2B5EF4-FFF2-40B4-BE49-F238E27FC236}">
                  <a16:creationId xmlns:a16="http://schemas.microsoft.com/office/drawing/2014/main" id="{6FD9A6E4-A463-4763-8777-CDD6F3B80D71}"/>
                </a:ext>
              </a:extLst>
            </p:cNvPr>
            <p:cNvCxnSpPr>
              <a:stCxn id="6" idx="1"/>
              <a:endCxn id="7" idx="1"/>
            </p:cNvCxnSpPr>
            <p:nvPr/>
          </p:nvCxnSpPr>
          <p:spPr>
            <a:xfrm rot="10800000" flipV="1">
              <a:off x="609600" y="2209800"/>
              <a:ext cx="12700" cy="1600200"/>
            </a:xfrm>
            <a:prstGeom prst="curvedConnector3">
              <a:avLst>
                <a:gd name="adj1" fmla="val 1800000"/>
              </a:avLst>
            </a:prstGeom>
            <a:ln>
              <a:solidFill>
                <a:schemeClr val="bg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Curved 20">
              <a:extLst>
                <a:ext uri="{FF2B5EF4-FFF2-40B4-BE49-F238E27FC236}">
                  <a16:creationId xmlns:a16="http://schemas.microsoft.com/office/drawing/2014/main" id="{91E2642B-9F31-4E9B-BD87-6258BF7208FF}"/>
                </a:ext>
              </a:extLst>
            </p:cNvPr>
            <p:cNvCxnSpPr>
              <a:stCxn id="8" idx="1"/>
              <a:endCxn id="7" idx="1"/>
            </p:cNvCxnSpPr>
            <p:nvPr/>
          </p:nvCxnSpPr>
          <p:spPr>
            <a:xfrm rot="10800000">
              <a:off x="609600" y="3810000"/>
              <a:ext cx="12700" cy="1600200"/>
            </a:xfrm>
            <a:prstGeom prst="curvedConnector3">
              <a:avLst>
                <a:gd name="adj1" fmla="val 1800000"/>
              </a:avLst>
            </a:prstGeom>
            <a:ln>
              <a:solidFill>
                <a:schemeClr val="bg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2B83B2BA-D670-4ADF-A107-1C4FBA4AB335}"/>
                </a:ext>
              </a:extLst>
            </p:cNvPr>
            <p:cNvCxnSpPr>
              <a:stCxn id="6" idx="1"/>
              <a:endCxn id="8" idx="1"/>
            </p:cNvCxnSpPr>
            <p:nvPr/>
          </p:nvCxnSpPr>
          <p:spPr>
            <a:xfrm rot="10800000" flipV="1">
              <a:off x="609600" y="2209800"/>
              <a:ext cx="12700" cy="3200400"/>
            </a:xfrm>
            <a:prstGeom prst="curvedConnector3">
              <a:avLst>
                <a:gd name="adj1" fmla="val 3896205"/>
              </a:avLst>
            </a:prstGeom>
            <a:ln>
              <a:solidFill>
                <a:schemeClr val="bg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054FF9D-3CBE-4F7D-A3CC-599FAA1EAD9B}"/>
                </a:ext>
              </a:extLst>
            </p:cNvPr>
            <p:cNvCxnSpPr>
              <a:stCxn id="9" idx="6"/>
              <a:endCxn id="10" idx="2"/>
            </p:cNvCxnSpPr>
            <p:nvPr/>
          </p:nvCxnSpPr>
          <p:spPr>
            <a:xfrm flipV="1">
              <a:off x="5867400" y="3806624"/>
              <a:ext cx="609600" cy="3376"/>
            </a:xfrm>
            <a:prstGeom prst="straightConnector1">
              <a:avLst/>
            </a:prstGeom>
            <a:ln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D267BA5-C44B-4996-B584-DD589FFAD265}"/>
                </a:ext>
              </a:extLst>
            </p:cNvPr>
            <p:cNvCxnSpPr>
              <a:stCxn id="8" idx="3"/>
              <a:endCxn id="10" idx="3"/>
            </p:cNvCxnSpPr>
            <p:nvPr/>
          </p:nvCxnSpPr>
          <p:spPr>
            <a:xfrm flipV="1">
              <a:off x="2971800" y="4210736"/>
              <a:ext cx="3839977" cy="1199464"/>
            </a:xfrm>
            <a:prstGeom prst="straightConnector1">
              <a:avLst/>
            </a:prstGeom>
            <a:ln>
              <a:solidFill>
                <a:schemeClr val="bg2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C8A6EA9-01AD-4911-82E3-FFD57086CC74}"/>
                </a:ext>
              </a:extLst>
            </p:cNvPr>
            <p:cNvCxnSpPr>
              <a:stCxn id="11" idx="1"/>
            </p:cNvCxnSpPr>
            <p:nvPr/>
          </p:nvCxnSpPr>
          <p:spPr>
            <a:xfrm flipH="1" flipV="1">
              <a:off x="2971800" y="5791200"/>
              <a:ext cx="1905000" cy="190500"/>
            </a:xfrm>
            <a:prstGeom prst="straightConnector1">
              <a:avLst/>
            </a:prstGeom>
            <a:ln>
              <a:solidFill>
                <a:schemeClr val="bg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6802A1D-72C8-4280-B445-ED84B00078F3}"/>
                </a:ext>
              </a:extLst>
            </p:cNvPr>
            <p:cNvCxnSpPr>
              <a:stCxn id="11" idx="0"/>
              <a:endCxn id="10" idx="4"/>
            </p:cNvCxnSpPr>
            <p:nvPr/>
          </p:nvCxnSpPr>
          <p:spPr>
            <a:xfrm flipV="1">
              <a:off x="6096000" y="4378124"/>
              <a:ext cx="1524000" cy="1108276"/>
            </a:xfrm>
            <a:prstGeom prst="straightConnector1">
              <a:avLst/>
            </a:prstGeom>
            <a:ln>
              <a:solidFill>
                <a:schemeClr val="bg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D8981CA-B84B-4027-AAC3-2B900229AF28}"/>
              </a:ext>
            </a:extLst>
          </p:cNvPr>
          <p:cNvSpPr txBox="1"/>
          <p:nvPr/>
        </p:nvSpPr>
        <p:spPr>
          <a:xfrm>
            <a:off x="5594632" y="6027003"/>
            <a:ext cx="3168368" cy="83099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1200" dirty="0"/>
              <a:t>Gomez et al. </a:t>
            </a:r>
            <a:r>
              <a:rPr lang="en-US" sz="1200" dirty="0" err="1"/>
              <a:t>Perspect</a:t>
            </a:r>
            <a:r>
              <a:rPr lang="en-US" sz="1200" dirty="0"/>
              <a:t> Sex </a:t>
            </a:r>
            <a:r>
              <a:rPr lang="en-US" sz="1200" dirty="0" err="1"/>
              <a:t>Reprod</a:t>
            </a:r>
            <a:r>
              <a:rPr lang="en-US" sz="1200" dirty="0"/>
              <a:t> Health (2019)</a:t>
            </a:r>
          </a:p>
          <a:p>
            <a:pPr algn="r"/>
            <a:r>
              <a:rPr lang="en-US" sz="1200" dirty="0" smtClean="0"/>
              <a:t>Moos </a:t>
            </a:r>
            <a:r>
              <a:rPr lang="en-US" sz="1200" dirty="0"/>
              <a:t>et al. </a:t>
            </a:r>
            <a:r>
              <a:rPr lang="en-US" sz="1200" i="1" dirty="0" err="1"/>
              <a:t>Perspect</a:t>
            </a:r>
            <a:r>
              <a:rPr lang="en-US" sz="1200" i="1" dirty="0"/>
              <a:t> Intend Pregnancy</a:t>
            </a:r>
            <a:r>
              <a:rPr lang="en-US" sz="1200" dirty="0"/>
              <a:t> (1997)</a:t>
            </a:r>
          </a:p>
          <a:p>
            <a:pPr algn="r"/>
            <a:r>
              <a:rPr lang="en-US" sz="1200" dirty="0"/>
              <a:t>Richards et al. </a:t>
            </a:r>
            <a:r>
              <a:rPr lang="en-US" sz="1200" i="1" dirty="0"/>
              <a:t>J </a:t>
            </a:r>
            <a:r>
              <a:rPr lang="en-US" sz="1200" i="1" dirty="0" err="1"/>
              <a:t>Pediatr</a:t>
            </a:r>
            <a:r>
              <a:rPr lang="en-US" sz="1200" i="1" dirty="0"/>
              <a:t> </a:t>
            </a:r>
            <a:r>
              <a:rPr lang="en-US" sz="1200" i="1" dirty="0" err="1"/>
              <a:t>Adolesc</a:t>
            </a:r>
            <a:r>
              <a:rPr lang="en-US" sz="1200" i="1" dirty="0"/>
              <a:t> </a:t>
            </a:r>
            <a:r>
              <a:rPr lang="en-US" sz="1200" i="1" dirty="0" err="1"/>
              <a:t>Gynecol</a:t>
            </a:r>
            <a:r>
              <a:rPr lang="en-US" sz="1200" dirty="0"/>
              <a:t> (2014)</a:t>
            </a:r>
          </a:p>
          <a:p>
            <a:pPr algn="r"/>
            <a:r>
              <a:rPr lang="en-US" sz="1200" dirty="0"/>
              <a:t>Rocca at al. </a:t>
            </a:r>
            <a:r>
              <a:rPr lang="en-US" sz="1200" i="1" dirty="0" err="1"/>
              <a:t>Perspect</a:t>
            </a:r>
            <a:r>
              <a:rPr lang="en-US" sz="1200" i="1" dirty="0"/>
              <a:t> Sex </a:t>
            </a:r>
            <a:r>
              <a:rPr lang="en-US" sz="1200" i="1" dirty="0" err="1"/>
              <a:t>Reprod</a:t>
            </a:r>
            <a:r>
              <a:rPr lang="en-US" sz="1200" i="1" dirty="0"/>
              <a:t> Health</a:t>
            </a:r>
            <a:r>
              <a:rPr lang="en-US" sz="1200" dirty="0"/>
              <a:t> (2013)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2AA0353-B204-4B21-984A-2957213D4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800599"/>
          </a:xfrm>
        </p:spPr>
        <p:txBody>
          <a:bodyPr/>
          <a:lstStyle/>
          <a:p>
            <a:r>
              <a:rPr lang="en-US" dirty="0"/>
              <a:t>Perceived benefits</a:t>
            </a:r>
          </a:p>
          <a:p>
            <a:r>
              <a:rPr lang="en-US" dirty="0"/>
              <a:t>Lack of perceived harms</a:t>
            </a:r>
          </a:p>
          <a:p>
            <a:r>
              <a:rPr lang="en-US" dirty="0"/>
              <a:t>Feelings about planning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1A60C26-B901-49D0-B622-E2DAF68BEB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07" r="13090"/>
          <a:stretch/>
        </p:blipFill>
        <p:spPr>
          <a:xfrm>
            <a:off x="5644044" y="2347715"/>
            <a:ext cx="3068156" cy="302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19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1232CA-7FCA-4D4B-AEE5-DC2C2D5DB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Subjective norms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3A2B79-A894-475D-9CD8-3D955A4B560C}"/>
              </a:ext>
            </a:extLst>
          </p:cNvPr>
          <p:cNvSpPr/>
          <p:nvPr/>
        </p:nvSpPr>
        <p:spPr>
          <a:xfrm>
            <a:off x="457200" y="3835400"/>
            <a:ext cx="1236292" cy="60551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Behavioral Attitudes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4A7307-0CB5-4960-AEFC-8A7DB963C6EF}"/>
              </a:ext>
            </a:extLst>
          </p:cNvPr>
          <p:cNvSpPr/>
          <p:nvPr/>
        </p:nvSpPr>
        <p:spPr>
          <a:xfrm>
            <a:off x="457200" y="4743678"/>
            <a:ext cx="1236292" cy="605519"/>
          </a:xfrm>
          <a:prstGeom prst="roundRect">
            <a:avLst/>
          </a:prstGeom>
          <a:solidFill>
            <a:srgbClr val="29D5A0"/>
          </a:solidFill>
          <a:ln>
            <a:solidFill>
              <a:srgbClr val="23B6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Subjective Norms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D9E20A3-000D-416A-AF59-B5E7BD85BCC4}"/>
              </a:ext>
            </a:extLst>
          </p:cNvPr>
          <p:cNvSpPr/>
          <p:nvPr/>
        </p:nvSpPr>
        <p:spPr>
          <a:xfrm>
            <a:off x="457200" y="5651956"/>
            <a:ext cx="1236292" cy="60551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Perceived Behavioral Control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B35E8D-658A-44C3-8C3C-470B96820F94}"/>
              </a:ext>
            </a:extLst>
          </p:cNvPr>
          <p:cNvSpPr/>
          <p:nvPr/>
        </p:nvSpPr>
        <p:spPr>
          <a:xfrm>
            <a:off x="2012535" y="4722052"/>
            <a:ext cx="1196411" cy="64877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Intention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4E84B50-C54B-44EF-AE73-3CF14AE3889E}"/>
              </a:ext>
            </a:extLst>
          </p:cNvPr>
          <p:cNvSpPr/>
          <p:nvPr/>
        </p:nvSpPr>
        <p:spPr>
          <a:xfrm>
            <a:off x="3527989" y="4720136"/>
            <a:ext cx="1196411" cy="64877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Behavior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B2641-6AED-4914-B47C-433F25E2CBD5}"/>
              </a:ext>
            </a:extLst>
          </p:cNvPr>
          <p:cNvSpPr/>
          <p:nvPr/>
        </p:nvSpPr>
        <p:spPr>
          <a:xfrm>
            <a:off x="2690501" y="5997967"/>
            <a:ext cx="1276172" cy="56226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Actual Behavioral Control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726325-AA04-4FC5-878B-379382CAA91E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1693492" y="4138159"/>
            <a:ext cx="494253" cy="678903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2A62219-A958-4247-A880-3318D2ADF942}"/>
              </a:ext>
            </a:extLst>
          </p:cNvPr>
          <p:cNvCxnSpPr>
            <a:stCxn id="7" idx="3"/>
            <a:endCxn id="9" idx="2"/>
          </p:cNvCxnSpPr>
          <p:nvPr/>
        </p:nvCxnSpPr>
        <p:spPr>
          <a:xfrm>
            <a:off x="1693492" y="5046437"/>
            <a:ext cx="319043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B9D19A-BE4E-4A86-817E-7E0148160831}"/>
              </a:ext>
            </a:extLst>
          </p:cNvPr>
          <p:cNvCxnSpPr>
            <a:stCxn id="8" idx="3"/>
            <a:endCxn id="9" idx="3"/>
          </p:cNvCxnSpPr>
          <p:nvPr/>
        </p:nvCxnSpPr>
        <p:spPr>
          <a:xfrm flipV="1">
            <a:off x="1693492" y="5275812"/>
            <a:ext cx="494253" cy="678903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6FD9A6E4-A463-4763-8777-CDD6F3B80D71}"/>
              </a:ext>
            </a:extLst>
          </p:cNvPr>
          <p:cNvCxnSpPr>
            <a:stCxn id="6" idx="1"/>
            <a:endCxn id="7" idx="1"/>
          </p:cNvCxnSpPr>
          <p:nvPr/>
        </p:nvCxnSpPr>
        <p:spPr>
          <a:xfrm rot="10800000" flipV="1">
            <a:off x="457200" y="4138159"/>
            <a:ext cx="6647" cy="908278"/>
          </a:xfrm>
          <a:prstGeom prst="curvedConnector3">
            <a:avLst>
              <a:gd name="adj1" fmla="val 1800000"/>
            </a:avLst>
          </a:prstGeom>
          <a:ln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91E2642B-9F31-4E9B-BD87-6258BF7208FF}"/>
              </a:ext>
            </a:extLst>
          </p:cNvPr>
          <p:cNvCxnSpPr>
            <a:stCxn id="8" idx="1"/>
            <a:endCxn id="7" idx="1"/>
          </p:cNvCxnSpPr>
          <p:nvPr/>
        </p:nvCxnSpPr>
        <p:spPr>
          <a:xfrm rot="10800000">
            <a:off x="457200" y="5046437"/>
            <a:ext cx="6647" cy="908278"/>
          </a:xfrm>
          <a:prstGeom prst="curvedConnector3">
            <a:avLst>
              <a:gd name="adj1" fmla="val 1800000"/>
            </a:avLst>
          </a:prstGeom>
          <a:ln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2B83B2BA-D670-4ADF-A107-1C4FBA4AB335}"/>
              </a:ext>
            </a:extLst>
          </p:cNvPr>
          <p:cNvCxnSpPr>
            <a:stCxn id="6" idx="1"/>
            <a:endCxn id="8" idx="1"/>
          </p:cNvCxnSpPr>
          <p:nvPr/>
        </p:nvCxnSpPr>
        <p:spPr>
          <a:xfrm rot="10800000" flipV="1">
            <a:off x="457200" y="4138159"/>
            <a:ext cx="6647" cy="1816556"/>
          </a:xfrm>
          <a:prstGeom prst="curvedConnector3">
            <a:avLst>
              <a:gd name="adj1" fmla="val 3896205"/>
            </a:avLst>
          </a:prstGeom>
          <a:ln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054FF9D-3CBE-4F7D-A3CC-599FAA1EAD9B}"/>
              </a:ext>
            </a:extLst>
          </p:cNvPr>
          <p:cNvCxnSpPr>
            <a:stCxn id="9" idx="6"/>
            <a:endCxn id="10" idx="2"/>
          </p:cNvCxnSpPr>
          <p:nvPr/>
        </p:nvCxnSpPr>
        <p:spPr>
          <a:xfrm flipV="1">
            <a:off x="3208946" y="5044521"/>
            <a:ext cx="319043" cy="1916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D267BA5-C44B-4996-B584-DD589FFAD265}"/>
              </a:ext>
            </a:extLst>
          </p:cNvPr>
          <p:cNvCxnSpPr>
            <a:stCxn id="8" idx="3"/>
            <a:endCxn id="10" idx="3"/>
          </p:cNvCxnSpPr>
          <p:nvPr/>
        </p:nvCxnSpPr>
        <p:spPr>
          <a:xfrm flipV="1">
            <a:off x="1693492" y="5273896"/>
            <a:ext cx="2009708" cy="680819"/>
          </a:xfrm>
          <a:prstGeom prst="straightConnector1">
            <a:avLst/>
          </a:prstGeom>
          <a:ln>
            <a:solidFill>
              <a:schemeClr val="bg2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C8A6EA9-01AD-4911-82E3-FFD57086CC74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1693492" y="6170972"/>
            <a:ext cx="997009" cy="108128"/>
          </a:xfrm>
          <a:prstGeom prst="straightConnector1">
            <a:avLst/>
          </a:prstGeom>
          <a:ln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6802A1D-72C8-4280-B445-ED84B00078F3}"/>
              </a:ext>
            </a:extLst>
          </p:cNvPr>
          <p:cNvCxnSpPr>
            <a:stCxn id="11" idx="0"/>
            <a:endCxn id="10" idx="4"/>
          </p:cNvCxnSpPr>
          <p:nvPr/>
        </p:nvCxnSpPr>
        <p:spPr>
          <a:xfrm flipV="1">
            <a:off x="3328587" y="5368906"/>
            <a:ext cx="797607" cy="629061"/>
          </a:xfrm>
          <a:prstGeom prst="straightConnector1">
            <a:avLst/>
          </a:prstGeom>
          <a:ln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D8981CA-B84B-4027-AAC3-2B900229AF28}"/>
              </a:ext>
            </a:extLst>
          </p:cNvPr>
          <p:cNvSpPr txBox="1"/>
          <p:nvPr/>
        </p:nvSpPr>
        <p:spPr>
          <a:xfrm>
            <a:off x="5649391" y="6027003"/>
            <a:ext cx="3113609" cy="83099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1200" dirty="0"/>
              <a:t>Borrero et al. </a:t>
            </a:r>
            <a:r>
              <a:rPr lang="en-US" sz="1200" i="1" dirty="0"/>
              <a:t>Contraception</a:t>
            </a:r>
            <a:r>
              <a:rPr lang="en-US" sz="1200" dirty="0"/>
              <a:t> (2015)</a:t>
            </a:r>
          </a:p>
          <a:p>
            <a:pPr algn="r"/>
            <a:r>
              <a:rPr lang="en-US" sz="1200" dirty="0"/>
              <a:t>Richards et al. </a:t>
            </a:r>
            <a:r>
              <a:rPr lang="en-US" sz="1200" i="1" dirty="0"/>
              <a:t>J </a:t>
            </a:r>
            <a:r>
              <a:rPr lang="en-US" sz="1200" i="1" dirty="0" err="1"/>
              <a:t>Pediatr</a:t>
            </a:r>
            <a:r>
              <a:rPr lang="en-US" sz="1200" i="1" dirty="0"/>
              <a:t> </a:t>
            </a:r>
            <a:r>
              <a:rPr lang="en-US" sz="1200" i="1" dirty="0" err="1"/>
              <a:t>Adolesc</a:t>
            </a:r>
            <a:r>
              <a:rPr lang="en-US" sz="1200" i="1" dirty="0"/>
              <a:t> </a:t>
            </a:r>
            <a:r>
              <a:rPr lang="en-US" sz="1200" i="1" dirty="0" err="1"/>
              <a:t>Gynecol</a:t>
            </a:r>
            <a:r>
              <a:rPr lang="en-US" sz="1200" dirty="0"/>
              <a:t> (2014)</a:t>
            </a:r>
          </a:p>
          <a:p>
            <a:pPr algn="r"/>
            <a:r>
              <a:rPr lang="en-US" sz="1200" dirty="0"/>
              <a:t>Rocca at al. </a:t>
            </a:r>
            <a:r>
              <a:rPr lang="en-US" sz="1200" i="1" dirty="0" err="1"/>
              <a:t>Perspect</a:t>
            </a:r>
            <a:r>
              <a:rPr lang="en-US" sz="1200" i="1" dirty="0"/>
              <a:t> Sex </a:t>
            </a:r>
            <a:r>
              <a:rPr lang="en-US" sz="1200" i="1" dirty="0" err="1"/>
              <a:t>Reprod</a:t>
            </a:r>
            <a:r>
              <a:rPr lang="en-US" sz="1200" i="1" dirty="0"/>
              <a:t> Health</a:t>
            </a:r>
            <a:r>
              <a:rPr lang="en-US" sz="1200" dirty="0"/>
              <a:t> (2013)</a:t>
            </a:r>
          </a:p>
          <a:p>
            <a:pPr algn="r"/>
            <a:r>
              <a:rPr lang="en-US" sz="1200" dirty="0"/>
              <a:t>Stevens L. </a:t>
            </a:r>
            <a:r>
              <a:rPr lang="en-US" sz="1200" i="1" dirty="0"/>
              <a:t>Soc Sci Med</a:t>
            </a:r>
            <a:r>
              <a:rPr lang="en-US" sz="1200" dirty="0"/>
              <a:t> (2015)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2AA0353-B204-4B21-984A-2957213D4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5092102" cy="4800599"/>
          </a:xfrm>
        </p:spPr>
        <p:txBody>
          <a:bodyPr/>
          <a:lstStyle/>
          <a:p>
            <a:r>
              <a:rPr lang="en-US" dirty="0"/>
              <a:t>Differing cultural norms</a:t>
            </a:r>
          </a:p>
          <a:p>
            <a:r>
              <a:rPr lang="en-US" dirty="0"/>
              <a:t>Attainability of ideal circumstances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CA890EC-C226-4A91-930C-CFE2D6860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644" y="1847557"/>
            <a:ext cx="2650457" cy="397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07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1232CA-7FCA-4D4B-AEE5-DC2C2D5DB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Perceived behavioral control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3A2B79-A894-475D-9CD8-3D955A4B560C}"/>
              </a:ext>
            </a:extLst>
          </p:cNvPr>
          <p:cNvSpPr/>
          <p:nvPr/>
        </p:nvSpPr>
        <p:spPr>
          <a:xfrm>
            <a:off x="457200" y="3835400"/>
            <a:ext cx="1236292" cy="60551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Behavioral Attitudes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4A7307-0CB5-4960-AEFC-8A7DB963C6EF}"/>
              </a:ext>
            </a:extLst>
          </p:cNvPr>
          <p:cNvSpPr/>
          <p:nvPr/>
        </p:nvSpPr>
        <p:spPr>
          <a:xfrm>
            <a:off x="457200" y="4743678"/>
            <a:ext cx="1236292" cy="60551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Subjective Norms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D9E20A3-000D-416A-AF59-B5E7BD85BCC4}"/>
              </a:ext>
            </a:extLst>
          </p:cNvPr>
          <p:cNvSpPr/>
          <p:nvPr/>
        </p:nvSpPr>
        <p:spPr>
          <a:xfrm>
            <a:off x="457200" y="5651956"/>
            <a:ext cx="1236292" cy="605519"/>
          </a:xfrm>
          <a:prstGeom prst="roundRect">
            <a:avLst/>
          </a:prstGeom>
          <a:solidFill>
            <a:srgbClr val="3DCF3D"/>
          </a:solidFill>
          <a:ln>
            <a:solidFill>
              <a:srgbClr val="59B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Perceived Behavioral Control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B35E8D-658A-44C3-8C3C-470B96820F94}"/>
              </a:ext>
            </a:extLst>
          </p:cNvPr>
          <p:cNvSpPr/>
          <p:nvPr/>
        </p:nvSpPr>
        <p:spPr>
          <a:xfrm>
            <a:off x="2012535" y="4722052"/>
            <a:ext cx="1196411" cy="64877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Intention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4E84B50-C54B-44EF-AE73-3CF14AE3889E}"/>
              </a:ext>
            </a:extLst>
          </p:cNvPr>
          <p:cNvSpPr/>
          <p:nvPr/>
        </p:nvSpPr>
        <p:spPr>
          <a:xfrm>
            <a:off x="3527989" y="4720136"/>
            <a:ext cx="1196411" cy="64877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Behavior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B2641-6AED-4914-B47C-433F25E2CBD5}"/>
              </a:ext>
            </a:extLst>
          </p:cNvPr>
          <p:cNvSpPr/>
          <p:nvPr/>
        </p:nvSpPr>
        <p:spPr>
          <a:xfrm>
            <a:off x="2690501" y="5997967"/>
            <a:ext cx="1276172" cy="56226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Actual Behavioral Control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726325-AA04-4FC5-878B-379382CAA91E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1693492" y="4138159"/>
            <a:ext cx="494253" cy="678903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2A62219-A958-4247-A880-3318D2ADF942}"/>
              </a:ext>
            </a:extLst>
          </p:cNvPr>
          <p:cNvCxnSpPr>
            <a:stCxn id="7" idx="3"/>
            <a:endCxn id="9" idx="2"/>
          </p:cNvCxnSpPr>
          <p:nvPr/>
        </p:nvCxnSpPr>
        <p:spPr>
          <a:xfrm>
            <a:off x="1693492" y="5046437"/>
            <a:ext cx="319043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B9D19A-BE4E-4A86-817E-7E0148160831}"/>
              </a:ext>
            </a:extLst>
          </p:cNvPr>
          <p:cNvCxnSpPr>
            <a:stCxn id="8" idx="3"/>
            <a:endCxn id="9" idx="3"/>
          </p:cNvCxnSpPr>
          <p:nvPr/>
        </p:nvCxnSpPr>
        <p:spPr>
          <a:xfrm flipV="1">
            <a:off x="1693492" y="5275812"/>
            <a:ext cx="494253" cy="678903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6FD9A6E4-A463-4763-8777-CDD6F3B80D71}"/>
              </a:ext>
            </a:extLst>
          </p:cNvPr>
          <p:cNvCxnSpPr>
            <a:stCxn id="6" idx="1"/>
            <a:endCxn id="7" idx="1"/>
          </p:cNvCxnSpPr>
          <p:nvPr/>
        </p:nvCxnSpPr>
        <p:spPr>
          <a:xfrm rot="10800000" flipV="1">
            <a:off x="457200" y="4138159"/>
            <a:ext cx="6647" cy="908278"/>
          </a:xfrm>
          <a:prstGeom prst="curvedConnector3">
            <a:avLst>
              <a:gd name="adj1" fmla="val 1800000"/>
            </a:avLst>
          </a:prstGeom>
          <a:ln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91E2642B-9F31-4E9B-BD87-6258BF7208FF}"/>
              </a:ext>
            </a:extLst>
          </p:cNvPr>
          <p:cNvCxnSpPr>
            <a:stCxn id="8" idx="1"/>
            <a:endCxn id="7" idx="1"/>
          </p:cNvCxnSpPr>
          <p:nvPr/>
        </p:nvCxnSpPr>
        <p:spPr>
          <a:xfrm rot="10800000">
            <a:off x="457200" y="5046437"/>
            <a:ext cx="6647" cy="908278"/>
          </a:xfrm>
          <a:prstGeom prst="curvedConnector3">
            <a:avLst>
              <a:gd name="adj1" fmla="val 1800000"/>
            </a:avLst>
          </a:prstGeom>
          <a:ln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2B83B2BA-D670-4ADF-A107-1C4FBA4AB335}"/>
              </a:ext>
            </a:extLst>
          </p:cNvPr>
          <p:cNvCxnSpPr>
            <a:stCxn id="6" idx="1"/>
            <a:endCxn id="8" idx="1"/>
          </p:cNvCxnSpPr>
          <p:nvPr/>
        </p:nvCxnSpPr>
        <p:spPr>
          <a:xfrm rot="10800000" flipV="1">
            <a:off x="457200" y="4138159"/>
            <a:ext cx="6647" cy="1816556"/>
          </a:xfrm>
          <a:prstGeom prst="curvedConnector3">
            <a:avLst>
              <a:gd name="adj1" fmla="val 3896205"/>
            </a:avLst>
          </a:prstGeom>
          <a:ln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054FF9D-3CBE-4F7D-A3CC-599FAA1EAD9B}"/>
              </a:ext>
            </a:extLst>
          </p:cNvPr>
          <p:cNvCxnSpPr>
            <a:stCxn id="9" idx="6"/>
            <a:endCxn id="10" idx="2"/>
          </p:cNvCxnSpPr>
          <p:nvPr/>
        </p:nvCxnSpPr>
        <p:spPr>
          <a:xfrm flipV="1">
            <a:off x="3208946" y="5044521"/>
            <a:ext cx="319043" cy="1916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D267BA5-C44B-4996-B584-DD589FFAD265}"/>
              </a:ext>
            </a:extLst>
          </p:cNvPr>
          <p:cNvCxnSpPr>
            <a:stCxn id="8" idx="3"/>
            <a:endCxn id="10" idx="3"/>
          </p:cNvCxnSpPr>
          <p:nvPr/>
        </p:nvCxnSpPr>
        <p:spPr>
          <a:xfrm flipV="1">
            <a:off x="1693492" y="5273896"/>
            <a:ext cx="2009708" cy="680819"/>
          </a:xfrm>
          <a:prstGeom prst="straightConnector1">
            <a:avLst/>
          </a:prstGeom>
          <a:ln>
            <a:solidFill>
              <a:schemeClr val="bg2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C8A6EA9-01AD-4911-82E3-FFD57086CC74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1693492" y="6170972"/>
            <a:ext cx="997009" cy="108128"/>
          </a:xfrm>
          <a:prstGeom prst="straightConnector1">
            <a:avLst/>
          </a:prstGeom>
          <a:ln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6802A1D-72C8-4280-B445-ED84B00078F3}"/>
              </a:ext>
            </a:extLst>
          </p:cNvPr>
          <p:cNvCxnSpPr>
            <a:stCxn id="11" idx="0"/>
            <a:endCxn id="10" idx="4"/>
          </p:cNvCxnSpPr>
          <p:nvPr/>
        </p:nvCxnSpPr>
        <p:spPr>
          <a:xfrm flipV="1">
            <a:off x="3328587" y="5368906"/>
            <a:ext cx="797607" cy="629061"/>
          </a:xfrm>
          <a:prstGeom prst="straightConnector1">
            <a:avLst/>
          </a:prstGeom>
          <a:ln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D8981CA-B84B-4027-AAC3-2B900229AF28}"/>
              </a:ext>
            </a:extLst>
          </p:cNvPr>
          <p:cNvSpPr txBox="1"/>
          <p:nvPr/>
        </p:nvSpPr>
        <p:spPr>
          <a:xfrm>
            <a:off x="5594633" y="5657671"/>
            <a:ext cx="3168367" cy="120032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1200" dirty="0"/>
              <a:t>Aiken et al. </a:t>
            </a:r>
            <a:r>
              <a:rPr lang="en-US" sz="1200" i="1" dirty="0"/>
              <a:t>Contraception</a:t>
            </a:r>
            <a:r>
              <a:rPr lang="en-US" sz="1200" dirty="0"/>
              <a:t>(2015)</a:t>
            </a:r>
          </a:p>
          <a:p>
            <a:pPr algn="r"/>
            <a:r>
              <a:rPr lang="en-US" sz="1200" dirty="0"/>
              <a:t>Borrero et al. </a:t>
            </a:r>
            <a:r>
              <a:rPr lang="en-US" sz="1200" i="1" dirty="0"/>
              <a:t>Contraception</a:t>
            </a:r>
            <a:r>
              <a:rPr lang="en-US" sz="1200" dirty="0"/>
              <a:t> (2015)</a:t>
            </a:r>
          </a:p>
          <a:p>
            <a:pPr algn="r"/>
            <a:r>
              <a:rPr lang="en-US" sz="1200" dirty="0"/>
              <a:t>Gomez et al. </a:t>
            </a:r>
            <a:r>
              <a:rPr lang="en-US" sz="1200" dirty="0" err="1"/>
              <a:t>Perspect</a:t>
            </a:r>
            <a:r>
              <a:rPr lang="en-US" sz="1200" dirty="0"/>
              <a:t> Sex </a:t>
            </a:r>
            <a:r>
              <a:rPr lang="en-US" sz="1200" dirty="0" err="1"/>
              <a:t>Reprod</a:t>
            </a:r>
            <a:r>
              <a:rPr lang="en-US" sz="1200" dirty="0"/>
              <a:t> Health (2019)</a:t>
            </a:r>
          </a:p>
          <a:p>
            <a:pPr algn="r"/>
            <a:r>
              <a:rPr lang="en-US" sz="1200" dirty="0" smtClean="0"/>
              <a:t>Higgins </a:t>
            </a:r>
            <a:r>
              <a:rPr lang="en-US" sz="1200" dirty="0"/>
              <a:t>et al. </a:t>
            </a:r>
            <a:r>
              <a:rPr lang="en-US" sz="1200" i="1" dirty="0" err="1"/>
              <a:t>Perspect</a:t>
            </a:r>
            <a:r>
              <a:rPr lang="en-US" sz="1200" i="1" dirty="0"/>
              <a:t> Sex </a:t>
            </a:r>
            <a:r>
              <a:rPr lang="en-US" sz="1200" i="1" dirty="0" err="1"/>
              <a:t>Reprod</a:t>
            </a:r>
            <a:r>
              <a:rPr lang="en-US" sz="1200" i="1" dirty="0"/>
              <a:t> Health</a:t>
            </a:r>
            <a:r>
              <a:rPr lang="en-US" sz="1200" dirty="0"/>
              <a:t> (2012)</a:t>
            </a:r>
          </a:p>
          <a:p>
            <a:pPr algn="r"/>
            <a:r>
              <a:rPr lang="en-US" sz="1200" dirty="0"/>
              <a:t>Moos et al. </a:t>
            </a:r>
            <a:r>
              <a:rPr lang="en-US" sz="1200" i="1" dirty="0" err="1"/>
              <a:t>Perspect</a:t>
            </a:r>
            <a:r>
              <a:rPr lang="en-US" sz="1200" i="1" dirty="0"/>
              <a:t> Intend Pregnancy</a:t>
            </a:r>
            <a:r>
              <a:rPr lang="en-US" sz="1200" dirty="0"/>
              <a:t> (1997)</a:t>
            </a:r>
          </a:p>
          <a:p>
            <a:pPr algn="r"/>
            <a:r>
              <a:rPr lang="en-US" sz="1200" dirty="0"/>
              <a:t>Polis et al. </a:t>
            </a:r>
            <a:r>
              <a:rPr lang="en-US" sz="1200" i="1" dirty="0" err="1"/>
              <a:t>Perspect</a:t>
            </a:r>
            <a:r>
              <a:rPr lang="en-US" sz="1200" i="1" dirty="0"/>
              <a:t> Sex </a:t>
            </a:r>
            <a:r>
              <a:rPr lang="en-US" sz="1200" i="1" dirty="0" err="1"/>
              <a:t>Reprod</a:t>
            </a:r>
            <a:r>
              <a:rPr lang="en-US" sz="1200" i="1" dirty="0"/>
              <a:t> Health</a:t>
            </a:r>
            <a:r>
              <a:rPr lang="en-US" sz="1200" dirty="0"/>
              <a:t> (2012)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2AA0353-B204-4B21-984A-2957213D4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5092102" cy="4800599"/>
          </a:xfrm>
        </p:spPr>
        <p:txBody>
          <a:bodyPr/>
          <a:lstStyle/>
          <a:p>
            <a:r>
              <a:rPr lang="en-US" dirty="0"/>
              <a:t>Fatalism</a:t>
            </a:r>
          </a:p>
          <a:p>
            <a:r>
              <a:rPr lang="en-US" dirty="0"/>
              <a:t>Perceived infertility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72F6820-DAF3-4537-942F-F7642850C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593" y="2743200"/>
            <a:ext cx="365940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15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65373E-32C4-45C5-A399-1AB7622DD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1" y="33764"/>
            <a:ext cx="5577840" cy="153369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E59E9BA-F750-458F-BA0A-BB866C7028BD}"/>
              </a:ext>
            </a:extLst>
          </p:cNvPr>
          <p:cNvGrpSpPr/>
          <p:nvPr/>
        </p:nvGrpSpPr>
        <p:grpSpPr>
          <a:xfrm>
            <a:off x="319469" y="5132398"/>
            <a:ext cx="7504556" cy="1500911"/>
            <a:chOff x="201170" y="3490612"/>
            <a:chExt cx="7504556" cy="150091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0D6787-B181-482B-954C-468ED5047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170" y="3490612"/>
              <a:ext cx="7504556" cy="150091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83BFD93-3208-455A-823E-39EFB8EB0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18604" y="4403969"/>
              <a:ext cx="511839" cy="497215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010B80-B42F-42F1-80B2-09089BE62CE5}"/>
              </a:ext>
            </a:extLst>
          </p:cNvPr>
          <p:cNvGrpSpPr/>
          <p:nvPr/>
        </p:nvGrpSpPr>
        <p:grpSpPr>
          <a:xfrm>
            <a:off x="319469" y="2202442"/>
            <a:ext cx="6294165" cy="1759526"/>
            <a:chOff x="319469" y="1806634"/>
            <a:chExt cx="6294165" cy="17595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BF46089-8249-4ECC-B371-F49FA5DD2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9469" y="1806634"/>
              <a:ext cx="6294164" cy="175952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301C2C-FDB4-461C-9E78-82DA634B2323}"/>
                </a:ext>
              </a:extLst>
            </p:cNvPr>
            <p:cNvSpPr/>
            <p:nvPr/>
          </p:nvSpPr>
          <p:spPr>
            <a:xfrm>
              <a:off x="6140110" y="2729513"/>
              <a:ext cx="473524" cy="418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91BCFA-32C3-486E-86D6-EE8229E95808}"/>
              </a:ext>
            </a:extLst>
          </p:cNvPr>
          <p:cNvGrpSpPr/>
          <p:nvPr/>
        </p:nvGrpSpPr>
        <p:grpSpPr>
          <a:xfrm>
            <a:off x="4543010" y="1280160"/>
            <a:ext cx="4221020" cy="847005"/>
            <a:chOff x="4543010" y="1115568"/>
            <a:chExt cx="4221020" cy="84700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305F931-5633-4307-BA4E-C59EC1B57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43010" y="1115568"/>
              <a:ext cx="4221020" cy="84488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8C82DFA-01AB-4334-B185-4E83F4859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97440" y="1706939"/>
              <a:ext cx="266590" cy="25563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A6AADB-78EA-4756-A292-D16E38DDBD85}"/>
              </a:ext>
            </a:extLst>
          </p:cNvPr>
          <p:cNvGrpSpPr/>
          <p:nvPr/>
        </p:nvGrpSpPr>
        <p:grpSpPr>
          <a:xfrm>
            <a:off x="3003891" y="3284869"/>
            <a:ext cx="5652136" cy="1650486"/>
            <a:chOff x="2834639" y="5037588"/>
            <a:chExt cx="5652136" cy="165048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8F3037F-986C-4CE4-8B42-0D8666B30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34639" y="5037588"/>
              <a:ext cx="5652135" cy="165048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FDBC715-D220-46D8-A1E6-263F6DFA7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705725" y="6402324"/>
              <a:ext cx="781050" cy="285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2239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1232CA-7FCA-4D4B-AEE5-DC2C2D5DB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behavioral control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3A2B79-A894-475D-9CD8-3D955A4B560C}"/>
              </a:ext>
            </a:extLst>
          </p:cNvPr>
          <p:cNvSpPr/>
          <p:nvPr/>
        </p:nvSpPr>
        <p:spPr>
          <a:xfrm>
            <a:off x="457200" y="3835400"/>
            <a:ext cx="1236292" cy="60551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Behavioral Attitudes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4A7307-0CB5-4960-AEFC-8A7DB963C6EF}"/>
              </a:ext>
            </a:extLst>
          </p:cNvPr>
          <p:cNvSpPr/>
          <p:nvPr/>
        </p:nvSpPr>
        <p:spPr>
          <a:xfrm>
            <a:off x="457200" y="4743678"/>
            <a:ext cx="1236292" cy="60551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Subjective Norms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D9E20A3-000D-416A-AF59-B5E7BD85BCC4}"/>
              </a:ext>
            </a:extLst>
          </p:cNvPr>
          <p:cNvSpPr/>
          <p:nvPr/>
        </p:nvSpPr>
        <p:spPr>
          <a:xfrm>
            <a:off x="457200" y="5651956"/>
            <a:ext cx="1236292" cy="60551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Perceived Behavioral Control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B35E8D-658A-44C3-8C3C-470B96820F94}"/>
              </a:ext>
            </a:extLst>
          </p:cNvPr>
          <p:cNvSpPr/>
          <p:nvPr/>
        </p:nvSpPr>
        <p:spPr>
          <a:xfrm>
            <a:off x="2012535" y="4722052"/>
            <a:ext cx="1196411" cy="64877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Intention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4E84B50-C54B-44EF-AE73-3CF14AE3889E}"/>
              </a:ext>
            </a:extLst>
          </p:cNvPr>
          <p:cNvSpPr/>
          <p:nvPr/>
        </p:nvSpPr>
        <p:spPr>
          <a:xfrm>
            <a:off x="3527989" y="4720136"/>
            <a:ext cx="1196411" cy="64877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Behavior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B2641-6AED-4914-B47C-433F25E2CBD5}"/>
              </a:ext>
            </a:extLst>
          </p:cNvPr>
          <p:cNvSpPr/>
          <p:nvPr/>
        </p:nvSpPr>
        <p:spPr>
          <a:xfrm>
            <a:off x="2690501" y="5997967"/>
            <a:ext cx="1276172" cy="56226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Actual Behavioral Control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726325-AA04-4FC5-878B-379382CAA91E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1693492" y="4138159"/>
            <a:ext cx="494253" cy="678903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2A62219-A958-4247-A880-3318D2ADF942}"/>
              </a:ext>
            </a:extLst>
          </p:cNvPr>
          <p:cNvCxnSpPr>
            <a:stCxn id="7" idx="3"/>
            <a:endCxn id="9" idx="2"/>
          </p:cNvCxnSpPr>
          <p:nvPr/>
        </p:nvCxnSpPr>
        <p:spPr>
          <a:xfrm>
            <a:off x="1693492" y="5046437"/>
            <a:ext cx="319043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B9D19A-BE4E-4A86-817E-7E0148160831}"/>
              </a:ext>
            </a:extLst>
          </p:cNvPr>
          <p:cNvCxnSpPr>
            <a:stCxn id="8" idx="3"/>
            <a:endCxn id="9" idx="3"/>
          </p:cNvCxnSpPr>
          <p:nvPr/>
        </p:nvCxnSpPr>
        <p:spPr>
          <a:xfrm flipV="1">
            <a:off x="1693492" y="5275812"/>
            <a:ext cx="494253" cy="678903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6FD9A6E4-A463-4763-8777-CDD6F3B80D71}"/>
              </a:ext>
            </a:extLst>
          </p:cNvPr>
          <p:cNvCxnSpPr>
            <a:stCxn id="6" idx="1"/>
            <a:endCxn id="7" idx="1"/>
          </p:cNvCxnSpPr>
          <p:nvPr/>
        </p:nvCxnSpPr>
        <p:spPr>
          <a:xfrm rot="10800000" flipV="1">
            <a:off x="457200" y="4138159"/>
            <a:ext cx="6647" cy="908278"/>
          </a:xfrm>
          <a:prstGeom prst="curvedConnector3">
            <a:avLst>
              <a:gd name="adj1" fmla="val 1800000"/>
            </a:avLst>
          </a:prstGeom>
          <a:ln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91E2642B-9F31-4E9B-BD87-6258BF7208FF}"/>
              </a:ext>
            </a:extLst>
          </p:cNvPr>
          <p:cNvCxnSpPr>
            <a:stCxn id="8" idx="1"/>
            <a:endCxn id="7" idx="1"/>
          </p:cNvCxnSpPr>
          <p:nvPr/>
        </p:nvCxnSpPr>
        <p:spPr>
          <a:xfrm rot="10800000">
            <a:off x="457200" y="5046437"/>
            <a:ext cx="6647" cy="908278"/>
          </a:xfrm>
          <a:prstGeom prst="curvedConnector3">
            <a:avLst>
              <a:gd name="adj1" fmla="val 1800000"/>
            </a:avLst>
          </a:prstGeom>
          <a:ln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2B83B2BA-D670-4ADF-A107-1C4FBA4AB335}"/>
              </a:ext>
            </a:extLst>
          </p:cNvPr>
          <p:cNvCxnSpPr>
            <a:stCxn id="6" idx="1"/>
            <a:endCxn id="8" idx="1"/>
          </p:cNvCxnSpPr>
          <p:nvPr/>
        </p:nvCxnSpPr>
        <p:spPr>
          <a:xfrm rot="10800000" flipV="1">
            <a:off x="457200" y="4138159"/>
            <a:ext cx="6647" cy="1816556"/>
          </a:xfrm>
          <a:prstGeom prst="curvedConnector3">
            <a:avLst>
              <a:gd name="adj1" fmla="val 3896205"/>
            </a:avLst>
          </a:prstGeom>
          <a:ln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054FF9D-3CBE-4F7D-A3CC-599FAA1EAD9B}"/>
              </a:ext>
            </a:extLst>
          </p:cNvPr>
          <p:cNvCxnSpPr>
            <a:stCxn id="9" idx="6"/>
            <a:endCxn id="10" idx="2"/>
          </p:cNvCxnSpPr>
          <p:nvPr/>
        </p:nvCxnSpPr>
        <p:spPr>
          <a:xfrm flipV="1">
            <a:off x="3208946" y="5044521"/>
            <a:ext cx="319043" cy="1916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D267BA5-C44B-4996-B584-DD589FFAD265}"/>
              </a:ext>
            </a:extLst>
          </p:cNvPr>
          <p:cNvCxnSpPr>
            <a:stCxn id="8" idx="3"/>
            <a:endCxn id="10" idx="3"/>
          </p:cNvCxnSpPr>
          <p:nvPr/>
        </p:nvCxnSpPr>
        <p:spPr>
          <a:xfrm flipV="1">
            <a:off x="1693492" y="5273896"/>
            <a:ext cx="2009708" cy="680819"/>
          </a:xfrm>
          <a:prstGeom prst="straightConnector1">
            <a:avLst/>
          </a:prstGeom>
          <a:ln>
            <a:solidFill>
              <a:schemeClr val="bg2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C8A6EA9-01AD-4911-82E3-FFD57086CC74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1693492" y="6170972"/>
            <a:ext cx="997009" cy="108128"/>
          </a:xfrm>
          <a:prstGeom prst="straightConnector1">
            <a:avLst/>
          </a:prstGeom>
          <a:ln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6802A1D-72C8-4280-B445-ED84B00078F3}"/>
              </a:ext>
            </a:extLst>
          </p:cNvPr>
          <p:cNvCxnSpPr>
            <a:stCxn id="11" idx="0"/>
            <a:endCxn id="10" idx="4"/>
          </p:cNvCxnSpPr>
          <p:nvPr/>
        </p:nvCxnSpPr>
        <p:spPr>
          <a:xfrm flipV="1">
            <a:off x="3328587" y="5368906"/>
            <a:ext cx="797607" cy="629061"/>
          </a:xfrm>
          <a:prstGeom prst="straightConnector1">
            <a:avLst/>
          </a:prstGeom>
          <a:ln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D8981CA-B84B-4027-AAC3-2B900229AF28}"/>
              </a:ext>
            </a:extLst>
          </p:cNvPr>
          <p:cNvSpPr txBox="1"/>
          <p:nvPr/>
        </p:nvSpPr>
        <p:spPr>
          <a:xfrm>
            <a:off x="5779106" y="6027003"/>
            <a:ext cx="2983894" cy="83099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1200" dirty="0"/>
              <a:t>Borrero et al. </a:t>
            </a:r>
            <a:r>
              <a:rPr lang="en-US" sz="1200" i="1" dirty="0"/>
              <a:t>Contraception</a:t>
            </a:r>
            <a:r>
              <a:rPr lang="en-US" sz="1200" dirty="0"/>
              <a:t> (2015)</a:t>
            </a:r>
          </a:p>
          <a:p>
            <a:pPr algn="r"/>
            <a:r>
              <a:rPr lang="en-US" sz="1200" dirty="0"/>
              <a:t>Clark et al. </a:t>
            </a:r>
            <a:r>
              <a:rPr lang="en-US" sz="1200" i="1" dirty="0"/>
              <a:t>Am J </a:t>
            </a:r>
            <a:r>
              <a:rPr lang="en-US" sz="1200" i="1" dirty="0" err="1"/>
              <a:t>Obstet</a:t>
            </a:r>
            <a:r>
              <a:rPr lang="en-US" sz="1200" i="1" dirty="0"/>
              <a:t> </a:t>
            </a:r>
            <a:r>
              <a:rPr lang="en-US" sz="1200" i="1" dirty="0" err="1"/>
              <a:t>Gynecol</a:t>
            </a:r>
            <a:r>
              <a:rPr lang="en-US" sz="1200" i="1" dirty="0"/>
              <a:t> </a:t>
            </a:r>
            <a:r>
              <a:rPr lang="en-US" sz="1200" dirty="0"/>
              <a:t>(2014)</a:t>
            </a:r>
          </a:p>
          <a:p>
            <a:pPr algn="r"/>
            <a:r>
              <a:rPr lang="en-US" sz="1200" dirty="0" err="1"/>
              <a:t>Dehlendorf</a:t>
            </a:r>
            <a:r>
              <a:rPr lang="en-US" sz="1200" dirty="0"/>
              <a:t> et al. </a:t>
            </a:r>
            <a:r>
              <a:rPr lang="en-US" sz="1200" i="1" dirty="0"/>
              <a:t>Am J </a:t>
            </a:r>
            <a:r>
              <a:rPr lang="en-US" sz="1200" i="1" dirty="0" err="1"/>
              <a:t>Obstet</a:t>
            </a:r>
            <a:r>
              <a:rPr lang="en-US" sz="1200" i="1" dirty="0"/>
              <a:t> </a:t>
            </a:r>
            <a:r>
              <a:rPr lang="en-US" sz="1200" i="1" dirty="0" err="1"/>
              <a:t>Gynecol</a:t>
            </a:r>
            <a:r>
              <a:rPr lang="en-US" sz="1200" i="1" dirty="0"/>
              <a:t> </a:t>
            </a:r>
            <a:r>
              <a:rPr lang="en-US" sz="1200" dirty="0"/>
              <a:t>(2010)</a:t>
            </a:r>
          </a:p>
          <a:p>
            <a:pPr algn="r"/>
            <a:r>
              <a:rPr lang="en-US" sz="1200" dirty="0"/>
              <a:t>Miller et al. </a:t>
            </a:r>
            <a:r>
              <a:rPr lang="en-US" sz="1200" i="1" dirty="0"/>
              <a:t>Contraception</a:t>
            </a:r>
            <a:r>
              <a:rPr lang="en-US" sz="1200" dirty="0"/>
              <a:t> (2010)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2AA0353-B204-4B21-984A-2957213D4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5092102" cy="4800599"/>
          </a:xfrm>
        </p:spPr>
        <p:txBody>
          <a:bodyPr/>
          <a:lstStyle/>
          <a:p>
            <a:r>
              <a:rPr lang="en-US" dirty="0"/>
              <a:t>Access to care</a:t>
            </a:r>
          </a:p>
          <a:p>
            <a:r>
              <a:rPr lang="en-US" dirty="0"/>
              <a:t>Reproductive coercion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E36294-DFB2-4C40-AC1A-066F0FA646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740" y="2430266"/>
            <a:ext cx="3616260" cy="268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75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1232CA-7FCA-4D4B-AEE5-DC2C2D5DB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Breakdown in theory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3A2B79-A894-475D-9CD8-3D955A4B560C}"/>
              </a:ext>
            </a:extLst>
          </p:cNvPr>
          <p:cNvSpPr/>
          <p:nvPr/>
        </p:nvSpPr>
        <p:spPr>
          <a:xfrm>
            <a:off x="457200" y="3835400"/>
            <a:ext cx="1236292" cy="60551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Behavioral Attitudes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4A7307-0CB5-4960-AEFC-8A7DB963C6EF}"/>
              </a:ext>
            </a:extLst>
          </p:cNvPr>
          <p:cNvSpPr/>
          <p:nvPr/>
        </p:nvSpPr>
        <p:spPr>
          <a:xfrm>
            <a:off x="457200" y="4743678"/>
            <a:ext cx="1236292" cy="60551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Subjective Norms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D9E20A3-000D-416A-AF59-B5E7BD85BCC4}"/>
              </a:ext>
            </a:extLst>
          </p:cNvPr>
          <p:cNvSpPr/>
          <p:nvPr/>
        </p:nvSpPr>
        <p:spPr>
          <a:xfrm>
            <a:off x="457200" y="5651956"/>
            <a:ext cx="1236292" cy="60551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Perceived Behavioral Control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B35E8D-658A-44C3-8C3C-470B96820F94}"/>
              </a:ext>
            </a:extLst>
          </p:cNvPr>
          <p:cNvSpPr/>
          <p:nvPr/>
        </p:nvSpPr>
        <p:spPr>
          <a:xfrm>
            <a:off x="2012535" y="4722052"/>
            <a:ext cx="1196411" cy="64877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Intention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4E84B50-C54B-44EF-AE73-3CF14AE3889E}"/>
              </a:ext>
            </a:extLst>
          </p:cNvPr>
          <p:cNvSpPr/>
          <p:nvPr/>
        </p:nvSpPr>
        <p:spPr>
          <a:xfrm>
            <a:off x="3527989" y="4720136"/>
            <a:ext cx="1196411" cy="64877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Behavior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B2641-6AED-4914-B47C-433F25E2CBD5}"/>
              </a:ext>
            </a:extLst>
          </p:cNvPr>
          <p:cNvSpPr/>
          <p:nvPr/>
        </p:nvSpPr>
        <p:spPr>
          <a:xfrm>
            <a:off x="2690501" y="5997967"/>
            <a:ext cx="1276172" cy="56226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Actual Behavioral Control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726325-AA04-4FC5-878B-379382CAA91E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1693492" y="4138159"/>
            <a:ext cx="494253" cy="678903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2A62219-A958-4247-A880-3318D2ADF942}"/>
              </a:ext>
            </a:extLst>
          </p:cNvPr>
          <p:cNvCxnSpPr>
            <a:stCxn id="7" idx="3"/>
            <a:endCxn id="9" idx="2"/>
          </p:cNvCxnSpPr>
          <p:nvPr/>
        </p:nvCxnSpPr>
        <p:spPr>
          <a:xfrm>
            <a:off x="1693492" y="5046437"/>
            <a:ext cx="319043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B9D19A-BE4E-4A86-817E-7E0148160831}"/>
              </a:ext>
            </a:extLst>
          </p:cNvPr>
          <p:cNvCxnSpPr>
            <a:stCxn id="8" idx="3"/>
            <a:endCxn id="9" idx="3"/>
          </p:cNvCxnSpPr>
          <p:nvPr/>
        </p:nvCxnSpPr>
        <p:spPr>
          <a:xfrm flipV="1">
            <a:off x="1693492" y="5275812"/>
            <a:ext cx="494253" cy="678903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6FD9A6E4-A463-4763-8777-CDD6F3B80D71}"/>
              </a:ext>
            </a:extLst>
          </p:cNvPr>
          <p:cNvCxnSpPr>
            <a:stCxn id="6" idx="1"/>
            <a:endCxn id="7" idx="1"/>
          </p:cNvCxnSpPr>
          <p:nvPr/>
        </p:nvCxnSpPr>
        <p:spPr>
          <a:xfrm rot="10800000" flipV="1">
            <a:off x="457200" y="4138159"/>
            <a:ext cx="6647" cy="908278"/>
          </a:xfrm>
          <a:prstGeom prst="curvedConnector3">
            <a:avLst>
              <a:gd name="adj1" fmla="val 1800000"/>
            </a:avLst>
          </a:prstGeom>
          <a:ln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91E2642B-9F31-4E9B-BD87-6258BF7208FF}"/>
              </a:ext>
            </a:extLst>
          </p:cNvPr>
          <p:cNvCxnSpPr>
            <a:stCxn id="8" idx="1"/>
            <a:endCxn id="7" idx="1"/>
          </p:cNvCxnSpPr>
          <p:nvPr/>
        </p:nvCxnSpPr>
        <p:spPr>
          <a:xfrm rot="10800000">
            <a:off x="457200" y="5046437"/>
            <a:ext cx="6647" cy="908278"/>
          </a:xfrm>
          <a:prstGeom prst="curvedConnector3">
            <a:avLst>
              <a:gd name="adj1" fmla="val 1800000"/>
            </a:avLst>
          </a:prstGeom>
          <a:ln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2B83B2BA-D670-4ADF-A107-1C4FBA4AB335}"/>
              </a:ext>
            </a:extLst>
          </p:cNvPr>
          <p:cNvCxnSpPr>
            <a:stCxn id="6" idx="1"/>
            <a:endCxn id="8" idx="1"/>
          </p:cNvCxnSpPr>
          <p:nvPr/>
        </p:nvCxnSpPr>
        <p:spPr>
          <a:xfrm rot="10800000" flipV="1">
            <a:off x="457200" y="4138159"/>
            <a:ext cx="6647" cy="1816556"/>
          </a:xfrm>
          <a:prstGeom prst="curvedConnector3">
            <a:avLst>
              <a:gd name="adj1" fmla="val 3896205"/>
            </a:avLst>
          </a:prstGeom>
          <a:ln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054FF9D-3CBE-4F7D-A3CC-599FAA1EAD9B}"/>
              </a:ext>
            </a:extLst>
          </p:cNvPr>
          <p:cNvCxnSpPr>
            <a:stCxn id="9" idx="6"/>
            <a:endCxn id="10" idx="2"/>
          </p:cNvCxnSpPr>
          <p:nvPr/>
        </p:nvCxnSpPr>
        <p:spPr>
          <a:xfrm flipV="1">
            <a:off x="3208946" y="5044521"/>
            <a:ext cx="319043" cy="1916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D267BA5-C44B-4996-B584-DD589FFAD265}"/>
              </a:ext>
            </a:extLst>
          </p:cNvPr>
          <p:cNvCxnSpPr>
            <a:stCxn id="8" idx="3"/>
            <a:endCxn id="10" idx="3"/>
          </p:cNvCxnSpPr>
          <p:nvPr/>
        </p:nvCxnSpPr>
        <p:spPr>
          <a:xfrm flipV="1">
            <a:off x="1693492" y="5273896"/>
            <a:ext cx="2009708" cy="680819"/>
          </a:xfrm>
          <a:prstGeom prst="straightConnector1">
            <a:avLst/>
          </a:prstGeom>
          <a:ln>
            <a:solidFill>
              <a:schemeClr val="bg2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C8A6EA9-01AD-4911-82E3-FFD57086CC74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1693492" y="6170972"/>
            <a:ext cx="997009" cy="108128"/>
          </a:xfrm>
          <a:prstGeom prst="straightConnector1">
            <a:avLst/>
          </a:prstGeom>
          <a:ln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6802A1D-72C8-4280-B445-ED84B00078F3}"/>
              </a:ext>
            </a:extLst>
          </p:cNvPr>
          <p:cNvCxnSpPr>
            <a:stCxn id="11" idx="0"/>
            <a:endCxn id="10" idx="4"/>
          </p:cNvCxnSpPr>
          <p:nvPr/>
        </p:nvCxnSpPr>
        <p:spPr>
          <a:xfrm flipV="1">
            <a:off x="3328587" y="5368906"/>
            <a:ext cx="797607" cy="629061"/>
          </a:xfrm>
          <a:prstGeom prst="straightConnector1">
            <a:avLst/>
          </a:prstGeom>
          <a:ln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D8981CA-B84B-4027-AAC3-2B900229AF28}"/>
              </a:ext>
            </a:extLst>
          </p:cNvPr>
          <p:cNvSpPr txBox="1"/>
          <p:nvPr/>
        </p:nvSpPr>
        <p:spPr>
          <a:xfrm>
            <a:off x="5601878" y="5842337"/>
            <a:ext cx="3161122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1200" dirty="0"/>
              <a:t>Borrero et al. </a:t>
            </a:r>
            <a:r>
              <a:rPr lang="en-US" sz="1200" i="1" dirty="0"/>
              <a:t>Contraception</a:t>
            </a:r>
            <a:r>
              <a:rPr lang="en-US" sz="1200" dirty="0"/>
              <a:t> (2015)</a:t>
            </a:r>
          </a:p>
          <a:p>
            <a:pPr algn="r"/>
            <a:r>
              <a:rPr lang="en-US" sz="1200" dirty="0"/>
              <a:t>Higgins et al. </a:t>
            </a:r>
            <a:r>
              <a:rPr lang="en-US" sz="1200" i="1" dirty="0" err="1"/>
              <a:t>Perspect</a:t>
            </a:r>
            <a:r>
              <a:rPr lang="en-US" sz="1200" i="1" dirty="0"/>
              <a:t> Sex </a:t>
            </a:r>
            <a:r>
              <a:rPr lang="en-US" sz="1200" i="1" dirty="0" err="1"/>
              <a:t>Reprod</a:t>
            </a:r>
            <a:r>
              <a:rPr lang="en-US" sz="1200" i="1" dirty="0"/>
              <a:t> Health</a:t>
            </a:r>
            <a:r>
              <a:rPr lang="en-US" sz="1200" dirty="0"/>
              <a:t> (2012)</a:t>
            </a:r>
          </a:p>
          <a:p>
            <a:pPr algn="r"/>
            <a:r>
              <a:rPr lang="en-US" sz="1200" dirty="0"/>
              <a:t>Moos et al. </a:t>
            </a:r>
            <a:r>
              <a:rPr lang="en-US" sz="1200" i="1" dirty="0" err="1"/>
              <a:t>Perspect</a:t>
            </a:r>
            <a:r>
              <a:rPr lang="en-US" sz="1200" i="1" dirty="0"/>
              <a:t> Intend Pregnancy</a:t>
            </a:r>
            <a:r>
              <a:rPr lang="en-US" sz="1200" dirty="0"/>
              <a:t> (1997)</a:t>
            </a:r>
          </a:p>
          <a:p>
            <a:pPr algn="r"/>
            <a:r>
              <a:rPr lang="en-US" sz="1200" dirty="0"/>
              <a:t>Richards et al. </a:t>
            </a:r>
            <a:r>
              <a:rPr lang="en-US" sz="1200" i="1" dirty="0"/>
              <a:t>J </a:t>
            </a:r>
            <a:r>
              <a:rPr lang="en-US" sz="1200" i="1" dirty="0" err="1"/>
              <a:t>Pediatr</a:t>
            </a:r>
            <a:r>
              <a:rPr lang="en-US" sz="1200" i="1" dirty="0"/>
              <a:t> </a:t>
            </a:r>
            <a:r>
              <a:rPr lang="en-US" sz="1200" i="1" dirty="0" err="1"/>
              <a:t>Adolesc</a:t>
            </a:r>
            <a:r>
              <a:rPr lang="en-US" sz="1200" i="1" dirty="0"/>
              <a:t> </a:t>
            </a:r>
            <a:r>
              <a:rPr lang="en-US" sz="1200" i="1" dirty="0" err="1"/>
              <a:t>Gynecol</a:t>
            </a:r>
            <a:r>
              <a:rPr lang="en-US" sz="1200" dirty="0"/>
              <a:t> (2014)</a:t>
            </a:r>
          </a:p>
          <a:p>
            <a:pPr algn="r"/>
            <a:r>
              <a:rPr lang="en-US" sz="1200" dirty="0"/>
              <a:t>Rocca at al. </a:t>
            </a:r>
            <a:r>
              <a:rPr lang="en-US" sz="1200" i="1" dirty="0" err="1"/>
              <a:t>Perspect</a:t>
            </a:r>
            <a:r>
              <a:rPr lang="en-US" sz="1200" i="1" dirty="0"/>
              <a:t> Sex </a:t>
            </a:r>
            <a:r>
              <a:rPr lang="en-US" sz="1200" i="1" dirty="0" err="1"/>
              <a:t>Reprod</a:t>
            </a:r>
            <a:r>
              <a:rPr lang="en-US" sz="1200" i="1" dirty="0"/>
              <a:t> Health</a:t>
            </a:r>
            <a:r>
              <a:rPr lang="en-US" sz="1200" dirty="0"/>
              <a:t> (2013)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2AA0353-B204-4B21-984A-2957213D4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7696200" cy="2300145"/>
          </a:xfrm>
        </p:spPr>
        <p:txBody>
          <a:bodyPr>
            <a:normAutofit/>
          </a:bodyPr>
          <a:lstStyle/>
          <a:p>
            <a:r>
              <a:rPr lang="en-US" dirty="0"/>
              <a:t>Relationship between pregnancy intentions and sexual behaviors</a:t>
            </a:r>
          </a:p>
          <a:p>
            <a:r>
              <a:rPr lang="en-US" dirty="0"/>
              <a:t>Understanding of pregnancy intentions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CCCBC2-97DB-4ABF-95B9-9B17BB2A2633}"/>
              </a:ext>
            </a:extLst>
          </p:cNvPr>
          <p:cNvSpPr/>
          <p:nvPr/>
        </p:nvSpPr>
        <p:spPr>
          <a:xfrm>
            <a:off x="1848956" y="4267200"/>
            <a:ext cx="3027844" cy="1449605"/>
          </a:xfrm>
          <a:prstGeom prst="rect">
            <a:avLst/>
          </a:prstGeom>
          <a:noFill/>
          <a:ln w="762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415D2F2-2F63-4F08-80D3-292D5BBEAC00}"/>
              </a:ext>
            </a:extLst>
          </p:cNvPr>
          <p:cNvCxnSpPr>
            <a:cxnSpLocks/>
          </p:cNvCxnSpPr>
          <p:nvPr/>
        </p:nvCxnSpPr>
        <p:spPr>
          <a:xfrm flipH="1">
            <a:off x="2895600" y="4267200"/>
            <a:ext cx="1071073" cy="1449605"/>
          </a:xfrm>
          <a:prstGeom prst="line">
            <a:avLst/>
          </a:prstGeom>
          <a:ln w="76200" cmpd="dbl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549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3F6A35-1F82-4EC0-B66B-9D6F512E3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intention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581F5F-0BCC-43F3-8152-C3981277F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16" y="4703517"/>
            <a:ext cx="7719484" cy="169281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D16C56-15B0-4B28-969B-D98CC32C74A8}"/>
              </a:ext>
            </a:extLst>
          </p:cNvPr>
          <p:cNvSpPr/>
          <p:nvPr/>
        </p:nvSpPr>
        <p:spPr>
          <a:xfrm>
            <a:off x="809570" y="4392002"/>
            <a:ext cx="7724830" cy="2959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PRAMS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CC2858-2B45-4AB9-B1BC-077C92E398B7}"/>
              </a:ext>
            </a:extLst>
          </p:cNvPr>
          <p:cNvSpPr txBox="1"/>
          <p:nvPr/>
        </p:nvSpPr>
        <p:spPr>
          <a:xfrm>
            <a:off x="7182469" y="6396335"/>
            <a:ext cx="1673023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1200" dirty="0"/>
              <a:t>CDC, </a:t>
            </a:r>
            <a:r>
              <a:rPr lang="en-US" sz="1200" i="1" dirty="0"/>
              <a:t>PRAMS</a:t>
            </a:r>
            <a:r>
              <a:rPr lang="en-US" sz="1200" dirty="0"/>
              <a:t> (2019)</a:t>
            </a:r>
          </a:p>
          <a:p>
            <a:pPr algn="r"/>
            <a:r>
              <a:rPr lang="en-US" sz="1200" dirty="0"/>
              <a:t>U.S. DHHS, </a:t>
            </a:r>
            <a:r>
              <a:rPr lang="en-US" sz="1200" i="1" dirty="0"/>
              <a:t>NSFG</a:t>
            </a:r>
            <a:r>
              <a:rPr lang="en-US" sz="1200" dirty="0"/>
              <a:t> (2016)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259E69-51B4-43E9-8322-377F8F91D899}"/>
              </a:ext>
            </a:extLst>
          </p:cNvPr>
          <p:cNvGrpSpPr/>
          <p:nvPr/>
        </p:nvGrpSpPr>
        <p:grpSpPr>
          <a:xfrm>
            <a:off x="152400" y="1230749"/>
            <a:ext cx="7239000" cy="3036451"/>
            <a:chOff x="228600" y="1371600"/>
            <a:chExt cx="7363552" cy="32004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2581A6-2795-4230-A406-BD93A077D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1676400"/>
              <a:ext cx="7363552" cy="147725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D9EA15B-BFB5-4AF5-BC40-3E707BB46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600" y="3102304"/>
              <a:ext cx="7363552" cy="1469696"/>
            </a:xfrm>
            <a:prstGeom prst="rect">
              <a:avLst/>
            </a:prstGeom>
            <a:ln>
              <a:noFill/>
            </a:ln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61C5154-73B4-4D41-9AAF-0E3D1E83CBB6}"/>
                </a:ext>
              </a:extLst>
            </p:cNvPr>
            <p:cNvSpPr/>
            <p:nvPr/>
          </p:nvSpPr>
          <p:spPr>
            <a:xfrm>
              <a:off x="228600" y="1371600"/>
              <a:ext cx="7363552" cy="3048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/>
                <a:t>NSFG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C8526C7-84A5-4522-8B0E-AB8A220BB98E}"/>
                </a:ext>
              </a:extLst>
            </p:cNvPr>
            <p:cNvSpPr/>
            <p:nvPr/>
          </p:nvSpPr>
          <p:spPr>
            <a:xfrm>
              <a:off x="228600" y="1676400"/>
              <a:ext cx="7363552" cy="28956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6495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489AFE0-A732-48DB-97C3-56F83F32BB65}"/>
              </a:ext>
            </a:extLst>
          </p:cNvPr>
          <p:cNvSpPr txBox="1"/>
          <p:nvPr/>
        </p:nvSpPr>
        <p:spPr>
          <a:xfrm>
            <a:off x="5694369" y="6033841"/>
            <a:ext cx="3161123" cy="83099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1200" dirty="0"/>
              <a:t>Aiken et al. </a:t>
            </a:r>
            <a:r>
              <a:rPr lang="en-US" sz="1200" i="1" dirty="0" err="1"/>
              <a:t>Perspect</a:t>
            </a:r>
            <a:r>
              <a:rPr lang="en-US" sz="1200" i="1" dirty="0"/>
              <a:t> Sex </a:t>
            </a:r>
            <a:r>
              <a:rPr lang="en-US" sz="1200" i="1" dirty="0" err="1"/>
              <a:t>Reprod</a:t>
            </a:r>
            <a:r>
              <a:rPr lang="en-US" sz="1200" i="1" dirty="0"/>
              <a:t> Health</a:t>
            </a:r>
            <a:r>
              <a:rPr lang="en-US" sz="1200" dirty="0"/>
              <a:t> (2016)</a:t>
            </a:r>
          </a:p>
          <a:p>
            <a:pPr algn="r"/>
            <a:r>
              <a:rPr lang="en-US" sz="1200" dirty="0"/>
              <a:t>Borrero et al. </a:t>
            </a:r>
            <a:r>
              <a:rPr lang="en-US" sz="1200" i="1" dirty="0"/>
              <a:t>Contraception</a:t>
            </a:r>
            <a:r>
              <a:rPr lang="en-US" sz="1200" dirty="0"/>
              <a:t> (2015)</a:t>
            </a:r>
          </a:p>
          <a:p>
            <a:pPr algn="r"/>
            <a:r>
              <a:rPr lang="en-US" sz="1200" dirty="0"/>
              <a:t>Cutler et al. </a:t>
            </a:r>
            <a:r>
              <a:rPr lang="en-US" sz="1200" i="1" dirty="0"/>
              <a:t>Women’s Health Issues</a:t>
            </a:r>
            <a:r>
              <a:rPr lang="en-US" sz="1200" dirty="0"/>
              <a:t> (2017)</a:t>
            </a:r>
          </a:p>
          <a:p>
            <a:pPr algn="r"/>
            <a:r>
              <a:rPr lang="en-US" sz="1200" dirty="0"/>
              <a:t>Higgins et al. </a:t>
            </a:r>
            <a:r>
              <a:rPr lang="en-US" sz="1200" i="1" dirty="0" err="1"/>
              <a:t>Perspect</a:t>
            </a:r>
            <a:r>
              <a:rPr lang="en-US" sz="1200" i="1" dirty="0"/>
              <a:t> Sex </a:t>
            </a:r>
            <a:r>
              <a:rPr lang="en-US" sz="1200" i="1" dirty="0" err="1"/>
              <a:t>Reprod</a:t>
            </a:r>
            <a:r>
              <a:rPr lang="en-US" sz="1200" i="1" dirty="0"/>
              <a:t> Health</a:t>
            </a:r>
            <a:r>
              <a:rPr lang="en-US" sz="1200" dirty="0"/>
              <a:t> (2012)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071429-D2E3-4BFA-981B-1993533EF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Pregnancy ambivalence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92AA5F-27C9-4FAB-A929-1075E9439E13}"/>
              </a:ext>
            </a:extLst>
          </p:cNvPr>
          <p:cNvCxnSpPr>
            <a:cxnSpLocks/>
          </p:cNvCxnSpPr>
          <p:nvPr/>
        </p:nvCxnSpPr>
        <p:spPr>
          <a:xfrm flipV="1">
            <a:off x="837556" y="1262762"/>
            <a:ext cx="0" cy="4040632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1A3A447-3F08-43A4-898B-8BFE24931E32}"/>
              </a:ext>
            </a:extLst>
          </p:cNvPr>
          <p:cNvCxnSpPr>
            <a:cxnSpLocks/>
          </p:cNvCxnSpPr>
          <p:nvPr/>
        </p:nvCxnSpPr>
        <p:spPr>
          <a:xfrm>
            <a:off x="1066062" y="5531035"/>
            <a:ext cx="6550509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7516094-AF93-4848-98C4-62E4DC73450E}"/>
              </a:ext>
            </a:extLst>
          </p:cNvPr>
          <p:cNvSpPr txBox="1"/>
          <p:nvPr/>
        </p:nvSpPr>
        <p:spPr>
          <a:xfrm>
            <a:off x="1300762" y="5602845"/>
            <a:ext cx="5663007" cy="4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Happiness about potential pregnancy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0B8FCF-EC09-49B2-A5CF-4ACA3604077F}"/>
              </a:ext>
            </a:extLst>
          </p:cNvPr>
          <p:cNvSpPr txBox="1"/>
          <p:nvPr/>
        </p:nvSpPr>
        <p:spPr>
          <a:xfrm>
            <a:off x="-1523674" y="3108179"/>
            <a:ext cx="4033422" cy="430996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Desire to avoid pregnancy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1EB0BF37-1476-4779-9439-DADD9D97FCD4}"/>
              </a:ext>
            </a:extLst>
          </p:cNvPr>
          <p:cNvSpPr/>
          <p:nvPr/>
        </p:nvSpPr>
        <p:spPr>
          <a:xfrm rot="19892333">
            <a:off x="924042" y="3054667"/>
            <a:ext cx="6315809" cy="1110337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Ambivalence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7473CDA-4B26-4385-B595-15C9A3A07D73}"/>
              </a:ext>
            </a:extLst>
          </p:cNvPr>
          <p:cNvSpPr/>
          <p:nvPr/>
        </p:nvSpPr>
        <p:spPr>
          <a:xfrm>
            <a:off x="1041131" y="1424481"/>
            <a:ext cx="2493367" cy="173242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Wants to avoid pregnancy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10C2917-606D-42D7-A470-6C6669120FF8}"/>
              </a:ext>
            </a:extLst>
          </p:cNvPr>
          <p:cNvSpPr/>
          <p:nvPr/>
        </p:nvSpPr>
        <p:spPr>
          <a:xfrm>
            <a:off x="4861315" y="3865095"/>
            <a:ext cx="2493367" cy="146556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Desires pregnancy</a:t>
            </a:r>
          </a:p>
        </p:txBody>
      </p:sp>
    </p:spTree>
    <p:extLst>
      <p:ext uri="{BB962C8B-B14F-4D97-AF65-F5344CB8AC3E}">
        <p14:creationId xmlns:p14="http://schemas.microsoft.com/office/powerpoint/2010/main" val="190115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9768A-E7E5-43A4-879C-BBD594656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True pregnancy intentions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58C883EC-E64D-43CD-A1CA-E8C719B6C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53446"/>
            <a:ext cx="8382000" cy="762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>
                <a:solidFill>
                  <a:schemeClr val="accent1">
                    <a:lumMod val="50000"/>
                  </a:schemeClr>
                </a:solidFill>
              </a:rPr>
              <a:t>410,420 pregnancies in New York State in 2014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9C1748-DA86-431F-9BDD-D11733F783FD}"/>
              </a:ext>
            </a:extLst>
          </p:cNvPr>
          <p:cNvGrpSpPr/>
          <p:nvPr/>
        </p:nvGrpSpPr>
        <p:grpSpPr>
          <a:xfrm>
            <a:off x="762000" y="1676400"/>
            <a:ext cx="7162800" cy="5714999"/>
            <a:chOff x="762000" y="2296896"/>
            <a:chExt cx="7162800" cy="4865903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140DF625-EAA0-48E1-B577-51C5B499D2F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76720779"/>
                </p:ext>
              </p:extLst>
            </p:nvPr>
          </p:nvGraphicFramePr>
          <p:xfrm>
            <a:off x="762000" y="2296896"/>
            <a:ext cx="7162800" cy="48659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1CFDEFB-DE47-4BD9-A9B6-A883858391E2}"/>
                </a:ext>
              </a:extLst>
            </p:cNvPr>
            <p:cNvSpPr txBox="1"/>
            <p:nvPr/>
          </p:nvSpPr>
          <p:spPr>
            <a:xfrm>
              <a:off x="2667000" y="2696071"/>
              <a:ext cx="3352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Pregnancy intendedness, NYS 2014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1DD5A51-6265-44B7-ADE5-A78A08D0C93E}"/>
              </a:ext>
            </a:extLst>
          </p:cNvPr>
          <p:cNvSpPr txBox="1"/>
          <p:nvPr/>
        </p:nvSpPr>
        <p:spPr>
          <a:xfrm>
            <a:off x="6264841" y="6581001"/>
            <a:ext cx="2574359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1200" dirty="0" err="1"/>
              <a:t>Kost</a:t>
            </a:r>
            <a:r>
              <a:rPr lang="en-US" sz="1200" dirty="0"/>
              <a:t> et al. </a:t>
            </a:r>
            <a:r>
              <a:rPr lang="en-US" sz="1200" i="1" dirty="0"/>
              <a:t>Guttmacher Institute </a:t>
            </a:r>
            <a:r>
              <a:rPr lang="en-US" sz="1200" dirty="0"/>
              <a:t>(2018)</a:t>
            </a:r>
          </a:p>
        </p:txBody>
      </p:sp>
    </p:spTree>
    <p:extLst>
      <p:ext uri="{BB962C8B-B14F-4D97-AF65-F5344CB8AC3E}">
        <p14:creationId xmlns:p14="http://schemas.microsoft.com/office/powerpoint/2010/main" val="3851948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FC86E5-7679-4776-B58D-A17889B5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Implicit bias and disparities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055F9A-4E20-475C-B8CF-930AE646E8E4}"/>
              </a:ext>
            </a:extLst>
          </p:cNvPr>
          <p:cNvSpPr txBox="1"/>
          <p:nvPr/>
        </p:nvSpPr>
        <p:spPr>
          <a:xfrm>
            <a:off x="6282473" y="6027003"/>
            <a:ext cx="2556727" cy="83099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1200" dirty="0"/>
              <a:t>Everett et al. </a:t>
            </a:r>
            <a:r>
              <a:rPr lang="en-US" sz="1200" i="1" dirty="0"/>
              <a:t>J Women’s Health </a:t>
            </a:r>
            <a:r>
              <a:rPr lang="en-US" sz="1200" dirty="0"/>
              <a:t>(2017)</a:t>
            </a:r>
          </a:p>
          <a:p>
            <a:pPr algn="r"/>
            <a:r>
              <a:rPr lang="en-US" sz="1200" dirty="0"/>
              <a:t>Gomez et al. </a:t>
            </a:r>
            <a:r>
              <a:rPr lang="en-US" sz="1200" i="1" dirty="0"/>
              <a:t>Contraception</a:t>
            </a:r>
            <a:r>
              <a:rPr lang="en-US" sz="1200" dirty="0"/>
              <a:t> (2017)</a:t>
            </a:r>
          </a:p>
          <a:p>
            <a:pPr algn="r"/>
            <a:r>
              <a:rPr lang="en-US" sz="1200" dirty="0"/>
              <a:t>Light et al. </a:t>
            </a:r>
            <a:r>
              <a:rPr lang="en-US" sz="1200" i="1" dirty="0"/>
              <a:t>Contraception</a:t>
            </a:r>
            <a:r>
              <a:rPr lang="en-US" sz="1200" dirty="0"/>
              <a:t> (2018)</a:t>
            </a:r>
          </a:p>
          <a:p>
            <a:pPr algn="r"/>
            <a:r>
              <a:rPr lang="en-US" sz="1200" dirty="0"/>
              <a:t>Stevens L. </a:t>
            </a:r>
            <a:r>
              <a:rPr lang="en-US" sz="1200" i="1" dirty="0"/>
              <a:t>Soc Sci &amp; Med</a:t>
            </a:r>
            <a:r>
              <a:rPr lang="en-US" sz="1200" dirty="0"/>
              <a:t> (2015)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628D0E-C6D3-4CB7-BDAE-5D8C3AA41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382932"/>
            <a:ext cx="6870342" cy="459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76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2FF4CD-C431-4A4F-9B9C-812577CDC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health vs. private decisions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BF0220-7FD5-4F8C-8BB6-0F6B8376A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7500107" cy="41816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855246-93E2-4994-905E-ABB140C52707}"/>
              </a:ext>
            </a:extLst>
          </p:cNvPr>
          <p:cNvSpPr txBox="1"/>
          <p:nvPr/>
        </p:nvSpPr>
        <p:spPr>
          <a:xfrm>
            <a:off x="6823007" y="6581001"/>
            <a:ext cx="2016193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1200" dirty="0"/>
              <a:t>Stevens L. </a:t>
            </a:r>
            <a:r>
              <a:rPr lang="en-US" sz="1200" i="1" dirty="0"/>
              <a:t>Soc Sci Med</a:t>
            </a:r>
            <a:r>
              <a:rPr lang="en-US" sz="1200" dirty="0"/>
              <a:t> (2015)</a:t>
            </a:r>
          </a:p>
        </p:txBody>
      </p:sp>
    </p:spTree>
    <p:extLst>
      <p:ext uri="{BB962C8B-B14F-4D97-AF65-F5344CB8AC3E}">
        <p14:creationId xmlns:p14="http://schemas.microsoft.com/office/powerpoint/2010/main" val="1142067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E3F61B-0263-AF4B-A9BA-DA332E3D6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Rethinking risks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FE268A-7022-1F4A-96CD-A7CD402E4795}"/>
              </a:ext>
            </a:extLst>
          </p:cNvPr>
          <p:cNvSpPr txBox="1"/>
          <p:nvPr/>
        </p:nvSpPr>
        <p:spPr>
          <a:xfrm>
            <a:off x="6477000" y="6581001"/>
            <a:ext cx="236220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200" dirty="0" err="1"/>
              <a:t>Kost</a:t>
            </a:r>
            <a:r>
              <a:rPr lang="en-US" sz="1200" dirty="0"/>
              <a:t> et al. </a:t>
            </a:r>
            <a:r>
              <a:rPr lang="en-US" sz="1200" i="1" dirty="0"/>
              <a:t>Demography</a:t>
            </a:r>
            <a:r>
              <a:rPr lang="en-US" sz="1200" dirty="0"/>
              <a:t> (2015)</a:t>
            </a:r>
          </a:p>
        </p:txBody>
      </p:sp>
      <p:pic>
        <p:nvPicPr>
          <p:cNvPr id="1026" name="Picture 2" descr="Image result for apples and oranges">
            <a:extLst>
              <a:ext uri="{FF2B5EF4-FFF2-40B4-BE49-F238E27FC236}">
                <a16:creationId xmlns:a16="http://schemas.microsoft.com/office/drawing/2014/main" id="{8BD72F26-1C3E-B944-A6A5-C0CE2312A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695450"/>
            <a:ext cx="7721600" cy="43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507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967C30-E3F8-4759-9E5A-93009E406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371600"/>
            <a:ext cx="67056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“</a:t>
            </a:r>
            <a:r>
              <a:rPr lang="en-US" sz="3600" dirty="0">
                <a:solidFill>
                  <a:srgbClr val="7030A0"/>
                </a:solidFill>
              </a:rPr>
              <a:t>None of them were planned</a:t>
            </a:r>
            <a:r>
              <a:rPr lang="en-US" sz="3600" dirty="0"/>
              <a:t>. It just happened … </a:t>
            </a:r>
            <a:r>
              <a:rPr lang="en-US" sz="3600" dirty="0">
                <a:solidFill>
                  <a:srgbClr val="7030A0"/>
                </a:solidFill>
              </a:rPr>
              <a:t>I never wanted to have kids</a:t>
            </a:r>
            <a:r>
              <a:rPr lang="en-US" sz="3600" dirty="0"/>
              <a:t>.  As a teenager I said I was never going to have kids …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600" dirty="0"/>
              <a:t>[When I found out I was pregnant,] </a:t>
            </a:r>
            <a:r>
              <a:rPr lang="en-US" sz="3600" dirty="0">
                <a:solidFill>
                  <a:srgbClr val="7030A0"/>
                </a:solidFill>
              </a:rPr>
              <a:t>we were happy</a:t>
            </a:r>
            <a:r>
              <a:rPr lang="en-US" sz="3600" dirty="0"/>
              <a:t>, we were excited. The whole family was excited … We love our children.”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B1AF39-8F25-47E8-8857-D954EB8FD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“unwanted” really mean?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BD1FCC-E8EC-43DB-BB4B-3FE1FDF52283}"/>
              </a:ext>
            </a:extLst>
          </p:cNvPr>
          <p:cNvSpPr txBox="1"/>
          <p:nvPr/>
        </p:nvSpPr>
        <p:spPr>
          <a:xfrm>
            <a:off x="5791200" y="6581001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Flink-Bochacki R. </a:t>
            </a:r>
            <a:r>
              <a:rPr lang="en-US" sz="1200" i="1" dirty="0"/>
              <a:t>Unpublished data</a:t>
            </a:r>
          </a:p>
        </p:txBody>
      </p:sp>
    </p:spTree>
    <p:extLst>
      <p:ext uri="{BB962C8B-B14F-4D97-AF65-F5344CB8AC3E}">
        <p14:creationId xmlns:p14="http://schemas.microsoft.com/office/powerpoint/2010/main" val="44631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F83D3B-D394-41A4-A00D-E083078A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intentions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E2F79C-6D6D-4051-A79B-DE632E6A498F}"/>
              </a:ext>
            </a:extLst>
          </p:cNvPr>
          <p:cNvSpPr/>
          <p:nvPr/>
        </p:nvSpPr>
        <p:spPr>
          <a:xfrm>
            <a:off x="450851" y="1371600"/>
            <a:ext cx="2971800" cy="182880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Intention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0615DB-1EB1-4400-BE1D-44BF9D8CADF9}"/>
              </a:ext>
            </a:extLst>
          </p:cNvPr>
          <p:cNvSpPr/>
          <p:nvPr/>
        </p:nvSpPr>
        <p:spPr>
          <a:xfrm>
            <a:off x="457200" y="4648200"/>
            <a:ext cx="2971800" cy="18288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Happiness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4B5E454F-6DDA-4B00-9F43-20EAB9C8DC06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rot="16200000" flipH="1">
            <a:off x="1216025" y="3921125"/>
            <a:ext cx="1447800" cy="6349"/>
          </a:xfrm>
          <a:prstGeom prst="curvedConnector3">
            <a:avLst>
              <a:gd name="adj1" fmla="val 50000"/>
            </a:avLst>
          </a:prstGeom>
          <a:ln w="38100">
            <a:solidFill>
              <a:schemeClr val="tx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3AB330B-46FF-4594-881C-41FEC124DBEA}"/>
              </a:ext>
            </a:extLst>
          </p:cNvPr>
          <p:cNvSpPr txBox="1"/>
          <p:nvPr/>
        </p:nvSpPr>
        <p:spPr>
          <a:xfrm>
            <a:off x="5670832" y="6172200"/>
            <a:ext cx="3168368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1200" dirty="0"/>
              <a:t>Flink-Bochacki et al. </a:t>
            </a:r>
            <a:r>
              <a:rPr lang="en-US" sz="1200" i="1" dirty="0" err="1"/>
              <a:t>Obstet</a:t>
            </a:r>
            <a:r>
              <a:rPr lang="en-US" sz="1200" i="1" dirty="0"/>
              <a:t> </a:t>
            </a:r>
            <a:r>
              <a:rPr lang="en-US" sz="1200" i="1" dirty="0" err="1"/>
              <a:t>Gynecol</a:t>
            </a:r>
            <a:r>
              <a:rPr lang="en-US" sz="1200" dirty="0"/>
              <a:t> (2018)</a:t>
            </a:r>
          </a:p>
          <a:p>
            <a:pPr algn="r"/>
            <a:r>
              <a:rPr lang="en-US" sz="1200" dirty="0"/>
              <a:t>Gomez et al. </a:t>
            </a:r>
            <a:r>
              <a:rPr lang="en-US" sz="1200" dirty="0" err="1"/>
              <a:t>Perspect</a:t>
            </a:r>
            <a:r>
              <a:rPr lang="en-US" sz="1200" dirty="0"/>
              <a:t> Sex </a:t>
            </a:r>
            <a:r>
              <a:rPr lang="en-US" sz="1200" dirty="0" err="1"/>
              <a:t>Reprod</a:t>
            </a:r>
            <a:r>
              <a:rPr lang="en-US" sz="1200" dirty="0"/>
              <a:t> Health (2019)</a:t>
            </a:r>
          </a:p>
          <a:p>
            <a:pPr algn="r"/>
            <a:r>
              <a:rPr lang="en-US" sz="1200" dirty="0" err="1" smtClean="0"/>
              <a:t>Trussell</a:t>
            </a:r>
            <a:r>
              <a:rPr lang="en-US" sz="1200" dirty="0" smtClean="0"/>
              <a:t> </a:t>
            </a:r>
            <a:r>
              <a:rPr lang="en-US" sz="1200" dirty="0"/>
              <a:t>et al. </a:t>
            </a:r>
            <a:r>
              <a:rPr lang="en-US" sz="1200" i="1" dirty="0"/>
              <a:t>Fam </a:t>
            </a:r>
            <a:r>
              <a:rPr lang="en-US" sz="1200" i="1" dirty="0" err="1"/>
              <a:t>Plann</a:t>
            </a:r>
            <a:r>
              <a:rPr lang="en-US" sz="1200" i="1" dirty="0"/>
              <a:t> </a:t>
            </a:r>
            <a:r>
              <a:rPr lang="en-US" sz="1200" i="1" dirty="0" err="1"/>
              <a:t>Perspect</a:t>
            </a:r>
            <a:r>
              <a:rPr lang="en-US" sz="1200" dirty="0"/>
              <a:t> (1999</a:t>
            </a:r>
            <a:r>
              <a:rPr lang="en-US" sz="1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6381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7DB11C-74D1-4A11-988F-15BD9BF85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 for maternal mortality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A4A886-7B13-4987-B992-CDE790226991}"/>
              </a:ext>
            </a:extLst>
          </p:cNvPr>
          <p:cNvSpPr/>
          <p:nvPr/>
        </p:nvSpPr>
        <p:spPr>
          <a:xfrm>
            <a:off x="457200" y="1510553"/>
            <a:ext cx="3657600" cy="15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Demographic Characteristics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F70C5D-5C33-47FD-B739-608C4897E357}"/>
              </a:ext>
            </a:extLst>
          </p:cNvPr>
          <p:cNvSpPr/>
          <p:nvPr/>
        </p:nvSpPr>
        <p:spPr>
          <a:xfrm>
            <a:off x="457200" y="3186953"/>
            <a:ext cx="3657600" cy="1524000"/>
          </a:xfrm>
          <a:prstGeom prst="roundRect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Preconception Health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1A2D1BB-C796-4212-AE65-E8763093D596}"/>
              </a:ext>
            </a:extLst>
          </p:cNvPr>
          <p:cNvSpPr/>
          <p:nvPr/>
        </p:nvSpPr>
        <p:spPr>
          <a:xfrm>
            <a:off x="457200" y="4863353"/>
            <a:ext cx="3657600" cy="1524000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Pregnancy Factors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4D62D2-263B-4558-BC7F-99CAA825CF42}"/>
              </a:ext>
            </a:extLst>
          </p:cNvPr>
          <p:cNvSpPr txBox="1"/>
          <p:nvPr/>
        </p:nvSpPr>
        <p:spPr>
          <a:xfrm>
            <a:off x="5905005" y="5473005"/>
            <a:ext cx="2950487" cy="138499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1200" dirty="0" err="1"/>
              <a:t>Creanga</a:t>
            </a:r>
            <a:r>
              <a:rPr lang="en-US" sz="1200" dirty="0"/>
              <a:t> et al, </a:t>
            </a:r>
            <a:r>
              <a:rPr lang="en-US" sz="1200" i="1" dirty="0" err="1"/>
              <a:t>Obstet</a:t>
            </a:r>
            <a:r>
              <a:rPr lang="en-US" sz="1200" i="1" dirty="0"/>
              <a:t> </a:t>
            </a:r>
            <a:r>
              <a:rPr lang="en-US" sz="1200" i="1" dirty="0" err="1"/>
              <a:t>Gynecol</a:t>
            </a:r>
            <a:r>
              <a:rPr lang="en-US" sz="1200" dirty="0"/>
              <a:t> (2017)</a:t>
            </a:r>
          </a:p>
          <a:p>
            <a:pPr algn="r"/>
            <a:r>
              <a:rPr lang="en-US" sz="1200" dirty="0"/>
              <a:t>D’Angelo et al. </a:t>
            </a:r>
            <a:r>
              <a:rPr lang="en-US" sz="1200" i="1" dirty="0"/>
              <a:t>MMWR </a:t>
            </a:r>
            <a:r>
              <a:rPr lang="en-US" sz="1200" i="1" dirty="0" err="1"/>
              <a:t>Surveill</a:t>
            </a:r>
            <a:r>
              <a:rPr lang="en-US" sz="1200" i="1" dirty="0"/>
              <a:t> </a:t>
            </a:r>
            <a:r>
              <a:rPr lang="en-US" sz="1200" i="1" dirty="0" err="1"/>
              <a:t>Summ</a:t>
            </a:r>
            <a:r>
              <a:rPr lang="en-US" sz="1200" dirty="0"/>
              <a:t> (2015)</a:t>
            </a:r>
          </a:p>
          <a:p>
            <a:pPr algn="r"/>
            <a:r>
              <a:rPr lang="en-US" sz="1200" dirty="0"/>
              <a:t>Johnson et al, </a:t>
            </a:r>
            <a:r>
              <a:rPr lang="en-US" sz="1200" i="1" dirty="0"/>
              <a:t>MMWR</a:t>
            </a:r>
            <a:r>
              <a:rPr lang="en-US" sz="1200" dirty="0"/>
              <a:t> (2006)</a:t>
            </a:r>
          </a:p>
          <a:p>
            <a:pPr algn="r"/>
            <a:r>
              <a:rPr lang="en-US" sz="1200" dirty="0" err="1"/>
              <a:t>Kost</a:t>
            </a:r>
            <a:r>
              <a:rPr lang="en-US" sz="1200" dirty="0"/>
              <a:t> et al, </a:t>
            </a:r>
            <a:r>
              <a:rPr lang="en-US" sz="1200" i="1" dirty="0"/>
              <a:t>Demography</a:t>
            </a:r>
            <a:r>
              <a:rPr lang="en-US" sz="1200" dirty="0"/>
              <a:t> (2015)</a:t>
            </a:r>
          </a:p>
          <a:p>
            <a:pPr algn="r"/>
            <a:r>
              <a:rPr lang="en-US" sz="1200" dirty="0" err="1"/>
              <a:t>MacDorman</a:t>
            </a:r>
            <a:r>
              <a:rPr lang="en-US" sz="1200" dirty="0"/>
              <a:t> et al, </a:t>
            </a:r>
            <a:r>
              <a:rPr lang="en-US" sz="1200" i="1" dirty="0" err="1"/>
              <a:t>Obstet</a:t>
            </a:r>
            <a:r>
              <a:rPr lang="en-US" sz="1200" i="1" dirty="0"/>
              <a:t> </a:t>
            </a:r>
            <a:r>
              <a:rPr lang="en-US" sz="1200" i="1" dirty="0" err="1"/>
              <a:t>Gynecol</a:t>
            </a:r>
            <a:r>
              <a:rPr lang="en-US" sz="1200" dirty="0"/>
              <a:t> (2017)</a:t>
            </a:r>
          </a:p>
          <a:p>
            <a:pPr algn="r"/>
            <a:r>
              <a:rPr lang="en-US" sz="1200" dirty="0" err="1"/>
              <a:t>Moaddab</a:t>
            </a:r>
            <a:r>
              <a:rPr lang="en-US" sz="1200" dirty="0"/>
              <a:t> et al, </a:t>
            </a:r>
            <a:r>
              <a:rPr lang="en-US" sz="1200" i="1" dirty="0" err="1"/>
              <a:t>Obstet</a:t>
            </a:r>
            <a:r>
              <a:rPr lang="en-US" sz="1200" i="1" dirty="0"/>
              <a:t> </a:t>
            </a:r>
            <a:r>
              <a:rPr lang="en-US" sz="1200" i="1" dirty="0" err="1"/>
              <a:t>Gynecol</a:t>
            </a:r>
            <a:r>
              <a:rPr lang="en-US" sz="1200" dirty="0"/>
              <a:t> (2018)</a:t>
            </a:r>
          </a:p>
          <a:p>
            <a:pPr algn="r"/>
            <a:r>
              <a:rPr lang="en-US" sz="1200" dirty="0"/>
              <a:t>Wherry, </a:t>
            </a:r>
            <a:r>
              <a:rPr lang="en-US" sz="1200" i="1" dirty="0"/>
              <a:t>Health Serv Res</a:t>
            </a:r>
            <a:r>
              <a:rPr lang="en-US" sz="1200" dirty="0"/>
              <a:t> (2018)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4BCF756-C6E0-4964-B745-356BFE3D1B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7"/>
          <a:stretch/>
        </p:blipFill>
        <p:spPr>
          <a:xfrm>
            <a:off x="4759566" y="2286000"/>
            <a:ext cx="3964020" cy="306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89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F83D3B-D394-41A4-A00D-E083078A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intentions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E2F79C-6D6D-4051-A79B-DE632E6A498F}"/>
              </a:ext>
            </a:extLst>
          </p:cNvPr>
          <p:cNvSpPr/>
          <p:nvPr/>
        </p:nvSpPr>
        <p:spPr>
          <a:xfrm>
            <a:off x="450851" y="1371600"/>
            <a:ext cx="2971800" cy="182880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Intention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0615DB-1EB1-4400-BE1D-44BF9D8CADF9}"/>
              </a:ext>
            </a:extLst>
          </p:cNvPr>
          <p:cNvSpPr/>
          <p:nvPr/>
        </p:nvSpPr>
        <p:spPr>
          <a:xfrm>
            <a:off x="457200" y="4648200"/>
            <a:ext cx="2971800" cy="18288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Happiness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D993576-E0B7-47B0-921E-6A8E2D3A9FCD}"/>
              </a:ext>
            </a:extLst>
          </p:cNvPr>
          <p:cNvSpPr/>
          <p:nvPr/>
        </p:nvSpPr>
        <p:spPr>
          <a:xfrm>
            <a:off x="5562600" y="3009899"/>
            <a:ext cx="2971800" cy="182880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Acceptability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4B5E454F-6DDA-4B00-9F43-20EAB9C8DC06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rot="16200000" flipH="1">
            <a:off x="1216025" y="3921125"/>
            <a:ext cx="1447800" cy="6349"/>
          </a:xfrm>
          <a:prstGeom prst="curvedConnector3">
            <a:avLst>
              <a:gd name="adj1" fmla="val 50000"/>
            </a:avLst>
          </a:prstGeom>
          <a:ln w="38100">
            <a:solidFill>
              <a:schemeClr val="tx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E0CFB85E-48D1-4847-8D31-5FE2C6B00944}"/>
              </a:ext>
            </a:extLst>
          </p:cNvPr>
          <p:cNvCxnSpPr>
            <a:stCxn id="4" idx="3"/>
            <a:endCxn id="6" idx="0"/>
          </p:cNvCxnSpPr>
          <p:nvPr/>
        </p:nvCxnSpPr>
        <p:spPr>
          <a:xfrm>
            <a:off x="3422651" y="2286000"/>
            <a:ext cx="3625849" cy="723899"/>
          </a:xfrm>
          <a:prstGeom prst="curvedConnector2">
            <a:avLst/>
          </a:prstGeom>
          <a:ln w="38100">
            <a:solidFill>
              <a:schemeClr val="tx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7C1F6BD0-0A8A-4595-9F74-17CFB2DA44A3}"/>
              </a:ext>
            </a:extLst>
          </p:cNvPr>
          <p:cNvCxnSpPr>
            <a:cxnSpLocks/>
            <a:stCxn id="5" idx="3"/>
            <a:endCxn id="6" idx="2"/>
          </p:cNvCxnSpPr>
          <p:nvPr/>
        </p:nvCxnSpPr>
        <p:spPr>
          <a:xfrm flipV="1">
            <a:off x="3429000" y="4838699"/>
            <a:ext cx="3619500" cy="723901"/>
          </a:xfrm>
          <a:prstGeom prst="curvedConnector2">
            <a:avLst/>
          </a:prstGeom>
          <a:ln w="38100">
            <a:solidFill>
              <a:schemeClr val="tx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133CF5B-92D1-4AF4-844A-5104853C49D3}"/>
              </a:ext>
            </a:extLst>
          </p:cNvPr>
          <p:cNvSpPr txBox="1"/>
          <p:nvPr/>
        </p:nvSpPr>
        <p:spPr>
          <a:xfrm>
            <a:off x="5748546" y="5288340"/>
            <a:ext cx="3090654" cy="156966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1200" dirty="0"/>
              <a:t>Aiken et al. </a:t>
            </a:r>
            <a:r>
              <a:rPr lang="en-US" sz="1200" i="1" dirty="0" err="1"/>
              <a:t>Perspect</a:t>
            </a:r>
            <a:r>
              <a:rPr lang="en-US" sz="1200" i="1" dirty="0"/>
              <a:t> Sex </a:t>
            </a:r>
            <a:r>
              <a:rPr lang="en-US" sz="1200" i="1" dirty="0" err="1"/>
              <a:t>Reprod</a:t>
            </a:r>
            <a:r>
              <a:rPr lang="en-US" sz="1200" i="1" dirty="0"/>
              <a:t> Health</a:t>
            </a:r>
            <a:r>
              <a:rPr lang="en-US" sz="1200" dirty="0"/>
              <a:t> (2016)</a:t>
            </a:r>
          </a:p>
          <a:p>
            <a:pPr algn="r"/>
            <a:r>
              <a:rPr lang="en-US" sz="1200" dirty="0"/>
              <a:t>Biggs et al. </a:t>
            </a:r>
            <a:r>
              <a:rPr lang="en-US" sz="1200" i="1" dirty="0"/>
              <a:t>JAMA Psych</a:t>
            </a:r>
            <a:r>
              <a:rPr lang="en-US" sz="1200" dirty="0"/>
              <a:t> (2017)</a:t>
            </a:r>
          </a:p>
          <a:p>
            <a:pPr algn="r"/>
            <a:r>
              <a:rPr lang="en-US" sz="1200" dirty="0"/>
              <a:t>Borrero et al. </a:t>
            </a:r>
            <a:r>
              <a:rPr lang="en-US" sz="1200" i="1" dirty="0"/>
              <a:t>Contraception</a:t>
            </a:r>
            <a:r>
              <a:rPr lang="en-US" sz="1200" dirty="0"/>
              <a:t> (2015)</a:t>
            </a:r>
          </a:p>
          <a:p>
            <a:pPr algn="r"/>
            <a:r>
              <a:rPr lang="en-US" sz="1200" dirty="0"/>
              <a:t>Foster et al. </a:t>
            </a:r>
            <a:r>
              <a:rPr lang="en-US" sz="1200" i="1" dirty="0"/>
              <a:t>Poster presentation</a:t>
            </a:r>
            <a:r>
              <a:rPr lang="en-US" sz="1200" dirty="0"/>
              <a:t> (2014)</a:t>
            </a:r>
          </a:p>
          <a:p>
            <a:pPr algn="r"/>
            <a:r>
              <a:rPr lang="en-US" sz="1200" dirty="0"/>
              <a:t>Foster et al. </a:t>
            </a:r>
            <a:r>
              <a:rPr lang="en-US" sz="1200" i="1" dirty="0"/>
              <a:t>Am J Pub Health</a:t>
            </a:r>
            <a:r>
              <a:rPr lang="en-US" sz="1200" dirty="0"/>
              <a:t> (2018)</a:t>
            </a:r>
          </a:p>
          <a:p>
            <a:pPr algn="r"/>
            <a:r>
              <a:rPr lang="en-US" sz="1200" dirty="0" err="1"/>
              <a:t>Kost</a:t>
            </a:r>
            <a:r>
              <a:rPr lang="en-US" sz="1200" dirty="0"/>
              <a:t> et al. </a:t>
            </a:r>
            <a:r>
              <a:rPr lang="en-US" sz="1200" i="1" dirty="0"/>
              <a:t>Demography</a:t>
            </a:r>
            <a:r>
              <a:rPr lang="en-US" sz="1200" dirty="0"/>
              <a:t> (2015)</a:t>
            </a:r>
          </a:p>
          <a:p>
            <a:pPr algn="r"/>
            <a:r>
              <a:rPr lang="en-US" sz="1200" dirty="0"/>
              <a:t>Santelli et al. </a:t>
            </a:r>
            <a:r>
              <a:rPr lang="en-US" sz="1200" i="1" dirty="0"/>
              <a:t>Stud Fam </a:t>
            </a:r>
            <a:r>
              <a:rPr lang="en-US" sz="1200" i="1" dirty="0" err="1"/>
              <a:t>Plann</a:t>
            </a:r>
            <a:r>
              <a:rPr lang="en-US" sz="1200" dirty="0"/>
              <a:t> (2009)</a:t>
            </a:r>
          </a:p>
          <a:p>
            <a:pPr algn="r"/>
            <a:r>
              <a:rPr lang="en-US" sz="1200" dirty="0"/>
              <a:t>Upadhyay et al. </a:t>
            </a:r>
            <a:r>
              <a:rPr lang="en-US" sz="1200" i="1" dirty="0"/>
              <a:t>BMC </a:t>
            </a:r>
            <a:r>
              <a:rPr lang="en-US" sz="1200" i="1" dirty="0" err="1"/>
              <a:t>Wom</a:t>
            </a:r>
            <a:r>
              <a:rPr lang="en-US" sz="1200" i="1" dirty="0"/>
              <a:t> Health</a:t>
            </a:r>
            <a:r>
              <a:rPr lang="en-US" sz="1200" dirty="0"/>
              <a:t> (2015)</a:t>
            </a:r>
          </a:p>
        </p:txBody>
      </p:sp>
    </p:spTree>
    <p:extLst>
      <p:ext uri="{BB962C8B-B14F-4D97-AF65-F5344CB8AC3E}">
        <p14:creationId xmlns:p14="http://schemas.microsoft.com/office/powerpoint/2010/main" val="25186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58EEDD-B342-41CC-8614-87041FB7D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planning paradigm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DB4EE6-2BA2-47D1-B614-4478239CF76D}"/>
              </a:ext>
            </a:extLst>
          </p:cNvPr>
          <p:cNvSpPr/>
          <p:nvPr/>
        </p:nvSpPr>
        <p:spPr>
          <a:xfrm>
            <a:off x="457200" y="1447800"/>
            <a:ext cx="2438400" cy="1225215"/>
          </a:xfrm>
          <a:prstGeom prst="rect">
            <a:avLst/>
          </a:prstGeom>
          <a:solidFill>
            <a:srgbClr val="2FC9FF"/>
          </a:solidFill>
          <a:ln>
            <a:solidFill>
              <a:srgbClr val="26A9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Internal factors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8E334E-51FD-46D9-9417-2CA39AFBB996}"/>
              </a:ext>
            </a:extLst>
          </p:cNvPr>
          <p:cNvSpPr/>
          <p:nvPr/>
        </p:nvSpPr>
        <p:spPr>
          <a:xfrm>
            <a:off x="4800600" y="1447800"/>
            <a:ext cx="2438400" cy="1225215"/>
          </a:xfrm>
          <a:prstGeom prst="rect">
            <a:avLst/>
          </a:prstGeom>
          <a:solidFill>
            <a:srgbClr val="23B68B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External factors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1BA32D-290C-479F-BF13-74B68AB392E4}"/>
              </a:ext>
            </a:extLst>
          </p:cNvPr>
          <p:cNvSpPr/>
          <p:nvPr/>
        </p:nvSpPr>
        <p:spPr>
          <a:xfrm>
            <a:off x="2378242" y="3200400"/>
            <a:ext cx="2438400" cy="122521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Perceptions of pregnancy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BECD7F-278D-4647-8BAF-8A575A216F64}"/>
              </a:ext>
            </a:extLst>
          </p:cNvPr>
          <p:cNvSpPr/>
          <p:nvPr/>
        </p:nvSpPr>
        <p:spPr>
          <a:xfrm>
            <a:off x="2378242" y="5486400"/>
            <a:ext cx="2438400" cy="122521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Behaviors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0E8698-9954-4CE3-A736-30CC2B68861F}"/>
              </a:ext>
            </a:extLst>
          </p:cNvPr>
          <p:cNvSpPr/>
          <p:nvPr/>
        </p:nvSpPr>
        <p:spPr>
          <a:xfrm>
            <a:off x="5943600" y="4873789"/>
            <a:ext cx="2590800" cy="76501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Salience of pregnancy planning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F2CF885-B6D1-418F-9E03-E9DBF49231E1}"/>
              </a:ext>
            </a:extLst>
          </p:cNvPr>
          <p:cNvCxnSpPr>
            <a:cxnSpLocks/>
          </p:cNvCxnSpPr>
          <p:nvPr/>
        </p:nvCxnSpPr>
        <p:spPr>
          <a:xfrm flipH="1">
            <a:off x="2895600" y="2362200"/>
            <a:ext cx="1905000" cy="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4C40ED2-E4B5-40EA-A9B2-6790F90A7A54}"/>
              </a:ext>
            </a:extLst>
          </p:cNvPr>
          <p:cNvCxnSpPr>
            <a:cxnSpLocks/>
          </p:cNvCxnSpPr>
          <p:nvPr/>
        </p:nvCxnSpPr>
        <p:spPr>
          <a:xfrm>
            <a:off x="2667000" y="2673015"/>
            <a:ext cx="0" cy="527385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8AC427F-2D79-48F7-9FBD-0F39E296A843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3597442" y="4425615"/>
            <a:ext cx="0" cy="1060785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7789543-96AA-4659-BD98-992D7C218868}"/>
              </a:ext>
            </a:extLst>
          </p:cNvPr>
          <p:cNvCxnSpPr>
            <a:cxnSpLocks/>
          </p:cNvCxnSpPr>
          <p:nvPr/>
        </p:nvCxnSpPr>
        <p:spPr>
          <a:xfrm flipH="1" flipV="1">
            <a:off x="3848100" y="5251784"/>
            <a:ext cx="2095500" cy="4009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C2446A87-68F6-476D-9917-819F0177F2BB}"/>
              </a:ext>
            </a:extLst>
          </p:cNvPr>
          <p:cNvCxnSpPr>
            <a:cxnSpLocks/>
            <a:stCxn id="5" idx="2"/>
          </p:cNvCxnSpPr>
          <p:nvPr/>
        </p:nvCxnSpPr>
        <p:spPr>
          <a:xfrm rot="16200000" flipH="1">
            <a:off x="1506455" y="2842959"/>
            <a:ext cx="2048375" cy="1708485"/>
          </a:xfrm>
          <a:prstGeom prst="bentConnector3">
            <a:avLst>
              <a:gd name="adj1" fmla="val 100122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CC9C4CCD-509F-4F46-A6A9-89888622D935}"/>
              </a:ext>
            </a:extLst>
          </p:cNvPr>
          <p:cNvCxnSpPr>
            <a:cxnSpLocks/>
          </p:cNvCxnSpPr>
          <p:nvPr/>
        </p:nvCxnSpPr>
        <p:spPr>
          <a:xfrm rot="5400000">
            <a:off x="3638550" y="2844465"/>
            <a:ext cx="2051384" cy="1708484"/>
          </a:xfrm>
          <a:prstGeom prst="bentConnector3">
            <a:avLst>
              <a:gd name="adj1" fmla="val 100049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7C1BA6D-8080-4679-82C8-95BC0259DAAE}"/>
              </a:ext>
            </a:extLst>
          </p:cNvPr>
          <p:cNvSpPr txBox="1"/>
          <p:nvPr/>
        </p:nvSpPr>
        <p:spPr>
          <a:xfrm>
            <a:off x="5783812" y="6581001"/>
            <a:ext cx="305538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1200" dirty="0"/>
              <a:t>Aiken et al. </a:t>
            </a:r>
            <a:r>
              <a:rPr lang="en-US" sz="1200" i="1" dirty="0" err="1"/>
              <a:t>Perspect</a:t>
            </a:r>
            <a:r>
              <a:rPr lang="en-US" sz="1200" i="1" dirty="0"/>
              <a:t> Sex </a:t>
            </a:r>
            <a:r>
              <a:rPr lang="en-US" sz="1200" i="1" dirty="0" err="1"/>
              <a:t>Reprod</a:t>
            </a:r>
            <a:r>
              <a:rPr lang="en-US" sz="1200" i="1" dirty="0"/>
              <a:t> Health</a:t>
            </a:r>
            <a:r>
              <a:rPr lang="en-US" sz="1200" dirty="0"/>
              <a:t> (2016)</a:t>
            </a:r>
          </a:p>
        </p:txBody>
      </p:sp>
    </p:spTree>
    <p:extLst>
      <p:ext uri="{BB962C8B-B14F-4D97-AF65-F5344CB8AC3E}">
        <p14:creationId xmlns:p14="http://schemas.microsoft.com/office/powerpoint/2010/main" val="109770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B32D4-8C46-4CB8-8EA7-45ACD00C7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Patient-centered paradigm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21D03B7-67E5-41FC-8A15-8B9DD934E46E}"/>
              </a:ext>
            </a:extLst>
          </p:cNvPr>
          <p:cNvSpPr/>
          <p:nvPr/>
        </p:nvSpPr>
        <p:spPr>
          <a:xfrm>
            <a:off x="720494" y="1914404"/>
            <a:ext cx="4169238" cy="318012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D1257A5-8CD2-4695-B473-A1168D6D33A0}"/>
              </a:ext>
            </a:extLst>
          </p:cNvPr>
          <p:cNvSpPr/>
          <p:nvPr/>
        </p:nvSpPr>
        <p:spPr>
          <a:xfrm>
            <a:off x="3225586" y="1914403"/>
            <a:ext cx="4169238" cy="3180124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88B46A-3D89-48AB-A395-FE6A612E41A9}"/>
              </a:ext>
            </a:extLst>
          </p:cNvPr>
          <p:cNvCxnSpPr>
            <a:cxnSpLocks/>
          </p:cNvCxnSpPr>
          <p:nvPr/>
        </p:nvCxnSpPr>
        <p:spPr>
          <a:xfrm>
            <a:off x="1108833" y="5334000"/>
            <a:ext cx="6042090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B5E6E20-2C78-410B-A447-83B4F6199391}"/>
              </a:ext>
            </a:extLst>
          </p:cNvPr>
          <p:cNvSpPr txBox="1"/>
          <p:nvPr/>
        </p:nvSpPr>
        <p:spPr>
          <a:xfrm>
            <a:off x="1064622" y="3115770"/>
            <a:ext cx="2081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Preconception counseling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34D95F-E5B7-4C8E-9642-AE2D8FC7D1F2}"/>
              </a:ext>
            </a:extLst>
          </p:cNvPr>
          <p:cNvSpPr txBox="1"/>
          <p:nvPr/>
        </p:nvSpPr>
        <p:spPr>
          <a:xfrm>
            <a:off x="5257800" y="3115770"/>
            <a:ext cx="2253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Contraceptive counseling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EA44EF-6817-4C5B-82DD-012AEB072525}"/>
              </a:ext>
            </a:extLst>
          </p:cNvPr>
          <p:cNvSpPr txBox="1"/>
          <p:nvPr/>
        </p:nvSpPr>
        <p:spPr>
          <a:xfrm>
            <a:off x="716013" y="5453688"/>
            <a:ext cx="15762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Women who desire pregnancy now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744F87-715E-40C8-81E7-99C9885C4B55}"/>
              </a:ext>
            </a:extLst>
          </p:cNvPr>
          <p:cNvSpPr txBox="1"/>
          <p:nvPr/>
        </p:nvSpPr>
        <p:spPr>
          <a:xfrm>
            <a:off x="5713537" y="5398434"/>
            <a:ext cx="2211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Women who do not desire pregnancy now and are NOT open to preconception counseling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BA8F48-8E81-468D-A3F4-B5E192B8D2AD}"/>
              </a:ext>
            </a:extLst>
          </p:cNvPr>
          <p:cNvSpPr txBox="1"/>
          <p:nvPr/>
        </p:nvSpPr>
        <p:spPr>
          <a:xfrm>
            <a:off x="3114636" y="5398434"/>
            <a:ext cx="2067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Women who do not desire pregnancy now and ARE open to preconception counseling</a:t>
            </a:r>
          </a:p>
        </p:txBody>
      </p: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0C56F518-5A24-465C-9161-C9585DC9FC8D}"/>
              </a:ext>
            </a:extLst>
          </p:cNvPr>
          <p:cNvSpPr/>
          <p:nvPr/>
        </p:nvSpPr>
        <p:spPr>
          <a:xfrm rot="5400000">
            <a:off x="3947648" y="-370072"/>
            <a:ext cx="166726" cy="4169238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34E2F4-65A2-4EB6-BD11-843063CB256F}"/>
              </a:ext>
            </a:extLst>
          </p:cNvPr>
          <p:cNvSpPr txBox="1"/>
          <p:nvPr/>
        </p:nvSpPr>
        <p:spPr>
          <a:xfrm>
            <a:off x="1872528" y="1241194"/>
            <a:ext cx="4326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Reproductive Goals Counseling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65590B-8D64-4FAF-A249-0F116D809BAA}"/>
              </a:ext>
            </a:extLst>
          </p:cNvPr>
          <p:cNvSpPr txBox="1"/>
          <p:nvPr/>
        </p:nvSpPr>
        <p:spPr>
          <a:xfrm>
            <a:off x="6019800" y="6581001"/>
            <a:ext cx="2812693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1200" dirty="0" err="1"/>
              <a:t>Callegari</a:t>
            </a:r>
            <a:r>
              <a:rPr lang="en-US" sz="1200" dirty="0"/>
              <a:t> et al. </a:t>
            </a:r>
            <a:r>
              <a:rPr lang="en-US" sz="1200" i="1" dirty="0"/>
              <a:t>Am J </a:t>
            </a:r>
            <a:r>
              <a:rPr lang="en-US" sz="1200" i="1" dirty="0" err="1"/>
              <a:t>Obstet</a:t>
            </a:r>
            <a:r>
              <a:rPr lang="en-US" sz="1200" i="1" dirty="0"/>
              <a:t> </a:t>
            </a:r>
            <a:r>
              <a:rPr lang="en-US" sz="1200" i="1" dirty="0" err="1"/>
              <a:t>Gynecol</a:t>
            </a:r>
            <a:r>
              <a:rPr lang="en-US" sz="1200" dirty="0"/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3919588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11383A-E0C9-D942-B902-12E942D2E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Questions</a:t>
            </a:r>
          </a:p>
        </p:txBody>
      </p:sp>
      <p:sp>
        <p:nvSpPr>
          <p:cNvPr id="2" name="Chevron 1">
            <a:extLst>
              <a:ext uri="{FF2B5EF4-FFF2-40B4-BE49-F238E27FC236}">
                <a16:creationId xmlns:a16="http://schemas.microsoft.com/office/drawing/2014/main" id="{80576D67-DA6A-5243-8480-5D4BBE0F195B}"/>
              </a:ext>
            </a:extLst>
          </p:cNvPr>
          <p:cNvSpPr/>
          <p:nvPr/>
        </p:nvSpPr>
        <p:spPr>
          <a:xfrm rot="5400000">
            <a:off x="360486" y="1650023"/>
            <a:ext cx="1905000" cy="1348154"/>
          </a:xfrm>
          <a:prstGeom prst="chevron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Pregnancy Attitudes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7FF6F0-159F-4149-8823-0F0DFC18E2B8}"/>
              </a:ext>
            </a:extLst>
          </p:cNvPr>
          <p:cNvSpPr/>
          <p:nvPr/>
        </p:nvSpPr>
        <p:spPr>
          <a:xfrm>
            <a:off x="1981200" y="1371600"/>
            <a:ext cx="6324600" cy="121919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Do you think you might like to have (more) children at some point?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72811A-3A1E-2348-BC6B-A1AF2D88ABC2}"/>
              </a:ext>
            </a:extLst>
          </p:cNvPr>
          <p:cNvSpPr/>
          <p:nvPr/>
        </p:nvSpPr>
        <p:spPr>
          <a:xfrm>
            <a:off x="1987063" y="3052095"/>
            <a:ext cx="6324600" cy="103516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When do you think that would be?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4BD3E9-EDAA-A446-85DC-9BDA2ECE9FF5}"/>
              </a:ext>
            </a:extLst>
          </p:cNvPr>
          <p:cNvSpPr/>
          <p:nvPr/>
        </p:nvSpPr>
        <p:spPr>
          <a:xfrm>
            <a:off x="1981200" y="4572001"/>
            <a:ext cx="6324600" cy="147533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How important is it to you to prevent pregnancy (until then)?</a:t>
            </a:r>
          </a:p>
        </p:txBody>
      </p:sp>
      <p:sp>
        <p:nvSpPr>
          <p:cNvPr id="21" name="Chevron 20">
            <a:extLst>
              <a:ext uri="{FF2B5EF4-FFF2-40B4-BE49-F238E27FC236}">
                <a16:creationId xmlns:a16="http://schemas.microsoft.com/office/drawing/2014/main" id="{A2B8E674-585D-7441-B4AC-9F1C6FE429FC}"/>
              </a:ext>
            </a:extLst>
          </p:cNvPr>
          <p:cNvSpPr/>
          <p:nvPr/>
        </p:nvSpPr>
        <p:spPr>
          <a:xfrm rot="5400000">
            <a:off x="468923" y="3239663"/>
            <a:ext cx="1676400" cy="1348154"/>
          </a:xfrm>
          <a:prstGeom prst="chevron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Timing</a:t>
            </a:r>
          </a:p>
        </p:txBody>
      </p:sp>
      <p:sp>
        <p:nvSpPr>
          <p:cNvPr id="22" name="Chevron 21">
            <a:extLst>
              <a:ext uri="{FF2B5EF4-FFF2-40B4-BE49-F238E27FC236}">
                <a16:creationId xmlns:a16="http://schemas.microsoft.com/office/drawing/2014/main" id="{3D51E709-DE52-6E4A-B22B-7250E1EC80CA}"/>
              </a:ext>
            </a:extLst>
          </p:cNvPr>
          <p:cNvSpPr/>
          <p:nvPr/>
        </p:nvSpPr>
        <p:spPr>
          <a:xfrm rot="5400000">
            <a:off x="240323" y="4964723"/>
            <a:ext cx="2133600" cy="1348154"/>
          </a:xfrm>
          <a:prstGeom prst="chevron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How important is prevention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1EA854-99E8-4B65-A051-74BEF004DBD1}"/>
              </a:ext>
            </a:extLst>
          </p:cNvPr>
          <p:cNvSpPr txBox="1"/>
          <p:nvPr/>
        </p:nvSpPr>
        <p:spPr>
          <a:xfrm>
            <a:off x="6019800" y="6581001"/>
            <a:ext cx="2812693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1200" dirty="0" err="1"/>
              <a:t>Callegari</a:t>
            </a:r>
            <a:r>
              <a:rPr lang="en-US" sz="1200" dirty="0"/>
              <a:t> et al. </a:t>
            </a:r>
            <a:r>
              <a:rPr lang="en-US" sz="1200" i="1" dirty="0"/>
              <a:t>Am J </a:t>
            </a:r>
            <a:r>
              <a:rPr lang="en-US" sz="1200" i="1" dirty="0" err="1"/>
              <a:t>Obstet</a:t>
            </a:r>
            <a:r>
              <a:rPr lang="en-US" sz="1200" i="1" dirty="0"/>
              <a:t> </a:t>
            </a:r>
            <a:r>
              <a:rPr lang="en-US" sz="1200" i="1" dirty="0" err="1"/>
              <a:t>Gynecol</a:t>
            </a:r>
            <a:r>
              <a:rPr lang="en-US" sz="1200" dirty="0"/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238984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0EBD15-BDD3-4E63-8BA0-77C7DB6F4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Patient-centered counseling in practice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60AB83-40DB-43BB-A80A-FCEA0684745D}"/>
              </a:ext>
            </a:extLst>
          </p:cNvPr>
          <p:cNvSpPr/>
          <p:nvPr/>
        </p:nvSpPr>
        <p:spPr>
          <a:xfrm>
            <a:off x="266700" y="1365585"/>
            <a:ext cx="3276600" cy="2063416"/>
          </a:xfrm>
          <a:prstGeom prst="rect">
            <a:avLst/>
          </a:prstGeom>
          <a:solidFill>
            <a:srgbClr val="2FC9FF"/>
          </a:solidFill>
          <a:ln>
            <a:solidFill>
              <a:srgbClr val="26A9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Identify risk factors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Preconception risks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Contraceptive contraindications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9C9266-4E4E-4A9C-A7CB-F995E8E6E4B4}"/>
              </a:ext>
            </a:extLst>
          </p:cNvPr>
          <p:cNvCxnSpPr>
            <a:cxnSpLocks/>
            <a:stCxn id="6" idx="3"/>
            <a:endCxn id="18" idx="1"/>
          </p:cNvCxnSpPr>
          <p:nvPr/>
        </p:nvCxnSpPr>
        <p:spPr>
          <a:xfrm flipV="1">
            <a:off x="3543300" y="2397292"/>
            <a:ext cx="723900" cy="1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E7B145E-B5E1-40D4-8A4E-0015A663C1D1}"/>
              </a:ext>
            </a:extLst>
          </p:cNvPr>
          <p:cNvSpPr/>
          <p:nvPr/>
        </p:nvSpPr>
        <p:spPr>
          <a:xfrm>
            <a:off x="4267200" y="1365584"/>
            <a:ext cx="3276600" cy="206341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Elicit reproductive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PATH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Nonjudgmental, open inquiry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1A99B8E-B60C-4E9F-BE51-54105981484F}"/>
              </a:ext>
            </a:extLst>
          </p:cNvPr>
          <p:cNvCxnSpPr>
            <a:cxnSpLocks/>
            <a:stCxn id="18" idx="2"/>
            <a:endCxn id="23" idx="0"/>
          </p:cNvCxnSpPr>
          <p:nvPr/>
        </p:nvCxnSpPr>
        <p:spPr>
          <a:xfrm>
            <a:off x="5905500" y="3429000"/>
            <a:ext cx="1143000" cy="117809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A271A14-C84C-4B03-88CB-5EEA25024B81}"/>
              </a:ext>
            </a:extLst>
          </p:cNvPr>
          <p:cNvSpPr/>
          <p:nvPr/>
        </p:nvSpPr>
        <p:spPr>
          <a:xfrm>
            <a:off x="5410200" y="4607090"/>
            <a:ext cx="3276600" cy="20634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Contraceptive counseling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Individualized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Affirm autonomy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7B8226-E7F3-4DA7-8F48-8B3376B72643}"/>
              </a:ext>
            </a:extLst>
          </p:cNvPr>
          <p:cNvSpPr/>
          <p:nvPr/>
        </p:nvSpPr>
        <p:spPr>
          <a:xfrm>
            <a:off x="742950" y="4607091"/>
            <a:ext cx="3276600" cy="20634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Preconception counseling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Address personal risks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Folic acid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6E39693-6B1E-48F7-8451-2BAB8B6A5DC0}"/>
              </a:ext>
            </a:extLst>
          </p:cNvPr>
          <p:cNvCxnSpPr>
            <a:cxnSpLocks/>
            <a:stCxn id="18" idx="2"/>
            <a:endCxn id="26" idx="0"/>
          </p:cNvCxnSpPr>
          <p:nvPr/>
        </p:nvCxnSpPr>
        <p:spPr>
          <a:xfrm flipH="1">
            <a:off x="2381250" y="3429000"/>
            <a:ext cx="3524250" cy="1178091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1EF008A-EEED-4BAE-9EBB-A74DFE0D2F32}"/>
              </a:ext>
            </a:extLst>
          </p:cNvPr>
          <p:cNvCxnSpPr>
            <a:cxnSpLocks/>
            <a:stCxn id="26" idx="3"/>
            <a:endCxn id="23" idx="1"/>
          </p:cNvCxnSpPr>
          <p:nvPr/>
        </p:nvCxnSpPr>
        <p:spPr>
          <a:xfrm flipV="1">
            <a:off x="4019550" y="5638798"/>
            <a:ext cx="1390650" cy="1"/>
          </a:xfrm>
          <a:prstGeom prst="straightConnector1">
            <a:avLst/>
          </a:prstGeom>
          <a:ln w="152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11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3" grpId="0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50D4C7-954C-4937-825E-BB7DF1202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points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A262E0-A98A-4D30-88A7-3DD3AC6DEF0E}"/>
              </a:ext>
            </a:extLst>
          </p:cNvPr>
          <p:cNvSpPr/>
          <p:nvPr/>
        </p:nvSpPr>
        <p:spPr>
          <a:xfrm>
            <a:off x="460612" y="1524000"/>
            <a:ext cx="243840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Universal problem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Personal decision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6A6446-AC8F-4816-BA8D-58939BC80CD8}"/>
              </a:ext>
            </a:extLst>
          </p:cNvPr>
          <p:cNvSpPr/>
          <p:nvPr/>
        </p:nvSpPr>
        <p:spPr>
          <a:xfrm>
            <a:off x="3276600" y="1524000"/>
            <a:ext cx="2438400" cy="4953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Pre-conception intentions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Post-conception acceptability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338872-549D-4BD5-8044-B0E1258D164D}"/>
              </a:ext>
            </a:extLst>
          </p:cNvPr>
          <p:cNvSpPr/>
          <p:nvPr/>
        </p:nvSpPr>
        <p:spPr>
          <a:xfrm>
            <a:off x="6096000" y="1524000"/>
            <a:ext cx="2438400" cy="4953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Defining goals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Optimizing outcomes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C7FE8F22-EC8A-4457-8BD3-8981328D370B}"/>
              </a:ext>
            </a:extLst>
          </p:cNvPr>
          <p:cNvSpPr/>
          <p:nvPr/>
        </p:nvSpPr>
        <p:spPr>
          <a:xfrm>
            <a:off x="1260712" y="3314700"/>
            <a:ext cx="838200" cy="13716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FE6B6CEB-54AC-40E7-A9D5-53A7AB5D9073}"/>
              </a:ext>
            </a:extLst>
          </p:cNvPr>
          <p:cNvSpPr/>
          <p:nvPr/>
        </p:nvSpPr>
        <p:spPr>
          <a:xfrm>
            <a:off x="4076700" y="3314700"/>
            <a:ext cx="838200" cy="13716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773908D-8C58-42A0-A182-675828DF3029}"/>
              </a:ext>
            </a:extLst>
          </p:cNvPr>
          <p:cNvSpPr/>
          <p:nvPr/>
        </p:nvSpPr>
        <p:spPr>
          <a:xfrm>
            <a:off x="6896100" y="3314700"/>
            <a:ext cx="838200" cy="13716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4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DED84C-2673-4BC1-B46C-9B87AC1AE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64256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2389A3-527A-4FAD-BDDB-2F6E0F32C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Modifiable risk factors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99AD677-1375-41C9-8393-7BE97A8EF3C5}"/>
              </a:ext>
            </a:extLst>
          </p:cNvPr>
          <p:cNvSpPr/>
          <p:nvPr/>
        </p:nvSpPr>
        <p:spPr>
          <a:xfrm>
            <a:off x="457200" y="1510553"/>
            <a:ext cx="3657600" cy="15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Demographic Characteristics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A054A0-2D95-478C-8DBC-D292907CB4AD}"/>
              </a:ext>
            </a:extLst>
          </p:cNvPr>
          <p:cNvSpPr/>
          <p:nvPr/>
        </p:nvSpPr>
        <p:spPr>
          <a:xfrm>
            <a:off x="457200" y="3186953"/>
            <a:ext cx="3657600" cy="1524000"/>
          </a:xfrm>
          <a:prstGeom prst="roundRect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Preconception Health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A0890DE-F465-48DE-B112-2E367525CF81}"/>
              </a:ext>
            </a:extLst>
          </p:cNvPr>
          <p:cNvSpPr/>
          <p:nvPr/>
        </p:nvSpPr>
        <p:spPr>
          <a:xfrm>
            <a:off x="457200" y="4863353"/>
            <a:ext cx="3657600" cy="1524000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Pregnancy Factors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CBE5F-067B-470F-AD3B-18CF8B702416}"/>
              </a:ext>
            </a:extLst>
          </p:cNvPr>
          <p:cNvSpPr txBox="1"/>
          <p:nvPr/>
        </p:nvSpPr>
        <p:spPr>
          <a:xfrm>
            <a:off x="4800599" y="1918610"/>
            <a:ext cx="3523129" cy="7078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Racism</a:t>
            </a:r>
          </a:p>
          <a:p>
            <a:pPr algn="ctr"/>
            <a:r>
              <a:rPr lang="en-US" sz="2000" dirty="0"/>
              <a:t>Poverty</a:t>
            </a:r>
          </a:p>
        </p:txBody>
      </p:sp>
    </p:spTree>
    <p:extLst>
      <p:ext uri="{BB962C8B-B14F-4D97-AF65-F5344CB8AC3E}">
        <p14:creationId xmlns:p14="http://schemas.microsoft.com/office/powerpoint/2010/main" val="57077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3B211FA-302B-4D43-8940-C01E3F797174}"/>
              </a:ext>
            </a:extLst>
          </p:cNvPr>
          <p:cNvGrpSpPr/>
          <p:nvPr/>
        </p:nvGrpSpPr>
        <p:grpSpPr>
          <a:xfrm>
            <a:off x="275573" y="1403380"/>
            <a:ext cx="6568999" cy="1081414"/>
            <a:chOff x="446216" y="1295400"/>
            <a:chExt cx="6892920" cy="100613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5E40758-6E22-4D46-9DF0-675523383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216" y="1479170"/>
              <a:ext cx="6892920" cy="82236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319041F-9F1C-44BD-8F8A-AFEF5A0F7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6614" y="1295400"/>
              <a:ext cx="2412522" cy="426763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C4D6CA57-5B83-48F9-9045-E451B93E6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demographic inequalities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D11662-55A8-40F4-81C5-42BB4423F960}"/>
              </a:ext>
            </a:extLst>
          </p:cNvPr>
          <p:cNvGrpSpPr/>
          <p:nvPr/>
        </p:nvGrpSpPr>
        <p:grpSpPr>
          <a:xfrm>
            <a:off x="807999" y="2449296"/>
            <a:ext cx="5562600" cy="1079921"/>
            <a:chOff x="3599876" y="2045335"/>
            <a:chExt cx="5070070" cy="909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2F603B8-6877-4AF2-833A-5DE5A935C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99876" y="2340732"/>
              <a:ext cx="5065997" cy="61361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F905257-4865-4BD0-8A8A-F25142B23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45399" y="2045335"/>
              <a:ext cx="1324547" cy="295397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8868F5F-F1E6-4C6D-B2CF-74BEDE5D4A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60" y="1269786"/>
            <a:ext cx="1559140" cy="23560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8D44E0-D9E2-40AB-88D7-F4379D9207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21" y="3810000"/>
            <a:ext cx="4373479" cy="29156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E91FAE-40B1-4157-8FCB-780EA30F1F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5219"/>
            <a:ext cx="3462337" cy="291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3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2389A3-527A-4FAD-BDDB-2F6E0F32C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Modifiable risk factors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99AD677-1375-41C9-8393-7BE97A8EF3C5}"/>
              </a:ext>
            </a:extLst>
          </p:cNvPr>
          <p:cNvSpPr/>
          <p:nvPr/>
        </p:nvSpPr>
        <p:spPr>
          <a:xfrm>
            <a:off x="457200" y="1510553"/>
            <a:ext cx="3657600" cy="15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Demographic Characteristics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A054A0-2D95-478C-8DBC-D292907CB4AD}"/>
              </a:ext>
            </a:extLst>
          </p:cNvPr>
          <p:cNvSpPr/>
          <p:nvPr/>
        </p:nvSpPr>
        <p:spPr>
          <a:xfrm>
            <a:off x="457200" y="3186953"/>
            <a:ext cx="3657600" cy="1524000"/>
          </a:xfrm>
          <a:prstGeom prst="roundRect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Preconception Health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A0890DE-F465-48DE-B112-2E367525CF81}"/>
              </a:ext>
            </a:extLst>
          </p:cNvPr>
          <p:cNvSpPr/>
          <p:nvPr/>
        </p:nvSpPr>
        <p:spPr>
          <a:xfrm>
            <a:off x="457200" y="4863353"/>
            <a:ext cx="3657600" cy="1524000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Pregnancy Factors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CBE5F-067B-470F-AD3B-18CF8B702416}"/>
              </a:ext>
            </a:extLst>
          </p:cNvPr>
          <p:cNvSpPr txBox="1"/>
          <p:nvPr/>
        </p:nvSpPr>
        <p:spPr>
          <a:xfrm>
            <a:off x="4800599" y="1918610"/>
            <a:ext cx="3523129" cy="7078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Racism</a:t>
            </a:r>
          </a:p>
          <a:p>
            <a:pPr algn="ctr"/>
            <a:r>
              <a:rPr lang="en-US" sz="2000" dirty="0"/>
              <a:t>Poverty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901DC4-6409-4C07-B729-BFC3FDCFA853}"/>
              </a:ext>
            </a:extLst>
          </p:cNvPr>
          <p:cNvSpPr txBox="1"/>
          <p:nvPr/>
        </p:nvSpPr>
        <p:spPr>
          <a:xfrm>
            <a:off x="4800600" y="3748897"/>
            <a:ext cx="3523128" cy="40011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Preconception care</a:t>
            </a:r>
          </a:p>
        </p:txBody>
      </p:sp>
    </p:spTree>
    <p:extLst>
      <p:ext uri="{BB962C8B-B14F-4D97-AF65-F5344CB8AC3E}">
        <p14:creationId xmlns:p14="http://schemas.microsoft.com/office/powerpoint/2010/main" val="1966763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9768A-E7E5-43A4-879C-BBD594656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Preconception risk factors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F53B05C-BE61-43A2-BD3F-5D6CBA00FED7}"/>
              </a:ext>
            </a:extLst>
          </p:cNvPr>
          <p:cNvSpPr/>
          <p:nvPr/>
        </p:nvSpPr>
        <p:spPr>
          <a:xfrm>
            <a:off x="2522238" y="3847878"/>
            <a:ext cx="3095872" cy="1315188"/>
          </a:xfrm>
          <a:prstGeom prst="ellipse">
            <a:avLst/>
          </a:prstGeom>
          <a:solidFill>
            <a:srgbClr val="9538C8"/>
          </a:solidFill>
          <a:ln>
            <a:solidFill>
              <a:srgbClr val="953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Preconception health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3EA9109-8D56-4CA8-B03F-9A2CE6600123}"/>
              </a:ext>
            </a:extLst>
          </p:cNvPr>
          <p:cNvSpPr/>
          <p:nvPr/>
        </p:nvSpPr>
        <p:spPr>
          <a:xfrm>
            <a:off x="1515439" y="2323548"/>
            <a:ext cx="1852864" cy="12186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Chronic diseases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7B213B-408B-4BED-A7D2-630C90B986AB}"/>
              </a:ext>
            </a:extLst>
          </p:cNvPr>
          <p:cNvSpPr/>
          <p:nvPr/>
        </p:nvSpPr>
        <p:spPr>
          <a:xfrm>
            <a:off x="5141850" y="2404318"/>
            <a:ext cx="1572124" cy="11464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Substance use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1A06AB-2244-4CA5-9E16-4601C0EEAB76}"/>
              </a:ext>
            </a:extLst>
          </p:cNvPr>
          <p:cNvSpPr/>
          <p:nvPr/>
        </p:nvSpPr>
        <p:spPr>
          <a:xfrm>
            <a:off x="5697802" y="4942338"/>
            <a:ext cx="1888884" cy="91556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Psychosocial problems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8FC89B2-D7DB-4136-B138-C58861F73138}"/>
              </a:ext>
            </a:extLst>
          </p:cNvPr>
          <p:cNvSpPr/>
          <p:nvPr/>
        </p:nvSpPr>
        <p:spPr>
          <a:xfrm>
            <a:off x="1268870" y="5026740"/>
            <a:ext cx="1852864" cy="1218672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Infection risk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1BC06D-D2AF-450D-A38A-B5EF0306D0A2}"/>
              </a:ext>
            </a:extLst>
          </p:cNvPr>
          <p:cNvSpPr/>
          <p:nvPr/>
        </p:nvSpPr>
        <p:spPr>
          <a:xfrm>
            <a:off x="2506169" y="1489839"/>
            <a:ext cx="1041037" cy="64484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Diabetes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83F8354-CC17-4D31-8032-DD6BAE69F43A}"/>
              </a:ext>
            </a:extLst>
          </p:cNvPr>
          <p:cNvSpPr/>
          <p:nvPr/>
        </p:nvSpPr>
        <p:spPr>
          <a:xfrm>
            <a:off x="3432777" y="2089058"/>
            <a:ext cx="1041037" cy="64484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Asthma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8EC10C4-6050-4248-942B-0013F3880AB2}"/>
              </a:ext>
            </a:extLst>
          </p:cNvPr>
          <p:cNvSpPr/>
          <p:nvPr/>
        </p:nvSpPr>
        <p:spPr>
          <a:xfrm>
            <a:off x="226435" y="2966447"/>
            <a:ext cx="1041037" cy="64484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Dental caries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0DE681A-181C-4F66-8514-E8DD917CDA2B}"/>
              </a:ext>
            </a:extLst>
          </p:cNvPr>
          <p:cNvSpPr/>
          <p:nvPr/>
        </p:nvSpPr>
        <p:spPr>
          <a:xfrm>
            <a:off x="215250" y="2058951"/>
            <a:ext cx="1041037" cy="64484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Obesity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E9FA4BD-485A-4530-B971-F8D77BE701B0}"/>
              </a:ext>
            </a:extLst>
          </p:cNvPr>
          <p:cNvSpPr/>
          <p:nvPr/>
        </p:nvSpPr>
        <p:spPr>
          <a:xfrm>
            <a:off x="6716032" y="2207425"/>
            <a:ext cx="911654" cy="64484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Alcohol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38AF50-2117-4D6E-9765-2CC72791F07E}"/>
              </a:ext>
            </a:extLst>
          </p:cNvPr>
          <p:cNvSpPr/>
          <p:nvPr/>
        </p:nvSpPr>
        <p:spPr>
          <a:xfrm>
            <a:off x="5752441" y="1527709"/>
            <a:ext cx="1041037" cy="64484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Tobacco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75E3AB-983A-43ED-8C53-4348DB77BE89}"/>
              </a:ext>
            </a:extLst>
          </p:cNvPr>
          <p:cNvSpPr/>
          <p:nvPr/>
        </p:nvSpPr>
        <p:spPr>
          <a:xfrm>
            <a:off x="6863054" y="3060335"/>
            <a:ext cx="895635" cy="64484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Illicit drugs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E497F71-D20F-470D-A3AC-1EFB59E5CCC7}"/>
              </a:ext>
            </a:extLst>
          </p:cNvPr>
          <p:cNvSpPr/>
          <p:nvPr/>
        </p:nvSpPr>
        <p:spPr>
          <a:xfrm>
            <a:off x="4169275" y="1522805"/>
            <a:ext cx="1364534" cy="64484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Teratogenic medications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24FAFC2-E009-4B24-85B2-8C3F934F29E2}"/>
              </a:ext>
            </a:extLst>
          </p:cNvPr>
          <p:cNvSpPr/>
          <p:nvPr/>
        </p:nvSpPr>
        <p:spPr>
          <a:xfrm>
            <a:off x="6112795" y="3861734"/>
            <a:ext cx="1279461" cy="64484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Workplace hazards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5E4E3A0-00EE-44BF-9E18-E901282521C0}"/>
              </a:ext>
            </a:extLst>
          </p:cNvPr>
          <p:cNvSpPr/>
          <p:nvPr/>
        </p:nvSpPr>
        <p:spPr>
          <a:xfrm>
            <a:off x="137864" y="4704317"/>
            <a:ext cx="1249958" cy="644846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High-risk sexual behaviors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C4B727C-85EB-4C0B-A3F9-7E1EDEB19E6B}"/>
              </a:ext>
            </a:extLst>
          </p:cNvPr>
          <p:cNvSpPr/>
          <p:nvPr/>
        </p:nvSpPr>
        <p:spPr>
          <a:xfrm>
            <a:off x="539386" y="6088203"/>
            <a:ext cx="1041037" cy="644846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IV drug use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A572B48-2253-43A3-B769-A8F22E328C8F}"/>
              </a:ext>
            </a:extLst>
          </p:cNvPr>
          <p:cNvSpPr/>
          <p:nvPr/>
        </p:nvSpPr>
        <p:spPr>
          <a:xfrm>
            <a:off x="2439245" y="6194706"/>
            <a:ext cx="1650635" cy="58537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Immunizations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3BCBFF5-94CD-4B5F-8EAE-C1CE061F3DFE}"/>
              </a:ext>
            </a:extLst>
          </p:cNvPr>
          <p:cNvCxnSpPr>
            <a:cxnSpLocks/>
          </p:cNvCxnSpPr>
          <p:nvPr/>
        </p:nvCxnSpPr>
        <p:spPr>
          <a:xfrm>
            <a:off x="1822051" y="2016422"/>
            <a:ext cx="173742" cy="36150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5136456-7EF4-4015-823B-40B983E9C2E3}"/>
              </a:ext>
            </a:extLst>
          </p:cNvPr>
          <p:cNvCxnSpPr>
            <a:cxnSpLocks/>
          </p:cNvCxnSpPr>
          <p:nvPr/>
        </p:nvCxnSpPr>
        <p:spPr>
          <a:xfrm flipV="1">
            <a:off x="1268479" y="3118434"/>
            <a:ext cx="268796" cy="775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ABD0FC0-7C08-49B5-A70C-DF57255C910B}"/>
              </a:ext>
            </a:extLst>
          </p:cNvPr>
          <p:cNvCxnSpPr>
            <a:cxnSpLocks/>
          </p:cNvCxnSpPr>
          <p:nvPr/>
        </p:nvCxnSpPr>
        <p:spPr>
          <a:xfrm flipV="1">
            <a:off x="1653941" y="3382800"/>
            <a:ext cx="132844" cy="35695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58D76A2-59B5-4AF2-A5B5-22054CEA2963}"/>
              </a:ext>
            </a:extLst>
          </p:cNvPr>
          <p:cNvCxnSpPr>
            <a:cxnSpLocks/>
          </p:cNvCxnSpPr>
          <p:nvPr/>
        </p:nvCxnSpPr>
        <p:spPr>
          <a:xfrm flipH="1">
            <a:off x="2742039" y="2122419"/>
            <a:ext cx="73900" cy="2203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0A3D698-A0A4-4563-8ACB-3E7591CCA836}"/>
              </a:ext>
            </a:extLst>
          </p:cNvPr>
          <p:cNvCxnSpPr>
            <a:cxnSpLocks/>
          </p:cNvCxnSpPr>
          <p:nvPr/>
        </p:nvCxnSpPr>
        <p:spPr>
          <a:xfrm>
            <a:off x="1317165" y="5194717"/>
            <a:ext cx="98817" cy="9383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91C0115-6B7D-4ECC-89ED-F7E3F0B89F31}"/>
              </a:ext>
            </a:extLst>
          </p:cNvPr>
          <p:cNvCxnSpPr>
            <a:cxnSpLocks/>
          </p:cNvCxnSpPr>
          <p:nvPr/>
        </p:nvCxnSpPr>
        <p:spPr>
          <a:xfrm flipV="1">
            <a:off x="1427967" y="6062621"/>
            <a:ext cx="97116" cy="1108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2C0DB64-B0E6-480D-BED0-FB6A799303AE}"/>
              </a:ext>
            </a:extLst>
          </p:cNvPr>
          <p:cNvCxnSpPr>
            <a:cxnSpLocks/>
          </p:cNvCxnSpPr>
          <p:nvPr/>
        </p:nvCxnSpPr>
        <p:spPr>
          <a:xfrm flipH="1" flipV="1">
            <a:off x="2785931" y="6122087"/>
            <a:ext cx="83490" cy="925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5266BB1-098C-4695-A278-680B13587D8F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5120912" y="2149932"/>
            <a:ext cx="251170" cy="42228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C85D472-6840-46DA-8D3A-2AF00C44D33C}"/>
              </a:ext>
            </a:extLst>
          </p:cNvPr>
          <p:cNvCxnSpPr>
            <a:cxnSpLocks/>
          </p:cNvCxnSpPr>
          <p:nvPr/>
        </p:nvCxnSpPr>
        <p:spPr>
          <a:xfrm flipV="1">
            <a:off x="6053379" y="2173734"/>
            <a:ext cx="74064" cy="2305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72FF844-590D-4E5B-AB6B-B0644152019B}"/>
              </a:ext>
            </a:extLst>
          </p:cNvPr>
          <p:cNvCxnSpPr>
            <a:cxnSpLocks/>
          </p:cNvCxnSpPr>
          <p:nvPr/>
        </p:nvCxnSpPr>
        <p:spPr>
          <a:xfrm flipV="1">
            <a:off x="6655788" y="2673242"/>
            <a:ext cx="96019" cy="606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30F9198-8869-41C2-B1B1-AAB1F5682528}"/>
              </a:ext>
            </a:extLst>
          </p:cNvPr>
          <p:cNvCxnSpPr>
            <a:cxnSpLocks/>
          </p:cNvCxnSpPr>
          <p:nvPr/>
        </p:nvCxnSpPr>
        <p:spPr>
          <a:xfrm>
            <a:off x="6654317" y="3199721"/>
            <a:ext cx="221308" cy="7490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878F702-B57F-488E-8EC1-17DFD1D94E69}"/>
              </a:ext>
            </a:extLst>
          </p:cNvPr>
          <p:cNvCxnSpPr>
            <a:cxnSpLocks/>
          </p:cNvCxnSpPr>
          <p:nvPr/>
        </p:nvCxnSpPr>
        <p:spPr>
          <a:xfrm>
            <a:off x="6272959" y="3495872"/>
            <a:ext cx="155339" cy="3989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932B6BB-EB6B-4176-B34E-98CC614763BB}"/>
              </a:ext>
            </a:extLst>
          </p:cNvPr>
          <p:cNvCxnSpPr>
            <a:cxnSpLocks/>
          </p:cNvCxnSpPr>
          <p:nvPr/>
        </p:nvCxnSpPr>
        <p:spPr>
          <a:xfrm>
            <a:off x="4567092" y="5143605"/>
            <a:ext cx="284450" cy="60492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52F96D9-A5DE-40D7-82A7-9DD1EA954972}"/>
              </a:ext>
            </a:extLst>
          </p:cNvPr>
          <p:cNvCxnSpPr>
            <a:cxnSpLocks/>
          </p:cNvCxnSpPr>
          <p:nvPr/>
        </p:nvCxnSpPr>
        <p:spPr>
          <a:xfrm flipV="1">
            <a:off x="5164730" y="3490440"/>
            <a:ext cx="380278" cy="54089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8BB825A-8842-4635-BC66-97ECEF4081D3}"/>
              </a:ext>
            </a:extLst>
          </p:cNvPr>
          <p:cNvCxnSpPr>
            <a:cxnSpLocks/>
          </p:cNvCxnSpPr>
          <p:nvPr/>
        </p:nvCxnSpPr>
        <p:spPr>
          <a:xfrm flipH="1" flipV="1">
            <a:off x="2869421" y="3489828"/>
            <a:ext cx="321309" cy="45952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6B0C0F5-7125-45CD-8B47-CCED03E0304C}"/>
              </a:ext>
            </a:extLst>
          </p:cNvPr>
          <p:cNvCxnSpPr>
            <a:cxnSpLocks/>
          </p:cNvCxnSpPr>
          <p:nvPr/>
        </p:nvCxnSpPr>
        <p:spPr>
          <a:xfrm flipV="1">
            <a:off x="2833180" y="4979605"/>
            <a:ext cx="142438" cy="20292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DB9E3B0F-BEE1-4A4F-94D1-FC95188FE2BD}"/>
              </a:ext>
            </a:extLst>
          </p:cNvPr>
          <p:cNvSpPr/>
          <p:nvPr/>
        </p:nvSpPr>
        <p:spPr>
          <a:xfrm>
            <a:off x="781051" y="3720707"/>
            <a:ext cx="1210082" cy="64484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Genetic conditions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2E0AFD6-9129-4F8A-A251-2E166BE2321E}"/>
              </a:ext>
            </a:extLst>
          </p:cNvPr>
          <p:cNvCxnSpPr>
            <a:cxnSpLocks/>
          </p:cNvCxnSpPr>
          <p:nvPr/>
        </p:nvCxnSpPr>
        <p:spPr>
          <a:xfrm>
            <a:off x="1221958" y="2526473"/>
            <a:ext cx="381952" cy="11615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>
            <a:extLst>
              <a:ext uri="{FF2B5EF4-FFF2-40B4-BE49-F238E27FC236}">
                <a16:creationId xmlns:a16="http://schemas.microsoft.com/office/drawing/2014/main" id="{AA994494-95B8-4C1B-8693-2C7F4E10D4C9}"/>
              </a:ext>
            </a:extLst>
          </p:cNvPr>
          <p:cNvSpPr/>
          <p:nvPr/>
        </p:nvSpPr>
        <p:spPr>
          <a:xfrm>
            <a:off x="746953" y="1371576"/>
            <a:ext cx="1639001" cy="64484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Hypothyroidism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335DAA0C-5AC9-4ACB-9DD9-81AD367A0B3B}"/>
              </a:ext>
            </a:extLst>
          </p:cNvPr>
          <p:cNvCxnSpPr>
            <a:cxnSpLocks/>
          </p:cNvCxnSpPr>
          <p:nvPr/>
        </p:nvCxnSpPr>
        <p:spPr>
          <a:xfrm flipH="1">
            <a:off x="3270658" y="2531995"/>
            <a:ext cx="182559" cy="10453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>
            <a:extLst>
              <a:ext uri="{FF2B5EF4-FFF2-40B4-BE49-F238E27FC236}">
                <a16:creationId xmlns:a16="http://schemas.microsoft.com/office/drawing/2014/main" id="{9AC92370-1CB4-4F8D-81CC-25FDBE5395B4}"/>
              </a:ext>
            </a:extLst>
          </p:cNvPr>
          <p:cNvSpPr/>
          <p:nvPr/>
        </p:nvSpPr>
        <p:spPr>
          <a:xfrm>
            <a:off x="4327242" y="5716657"/>
            <a:ext cx="1630975" cy="100206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Folic acid deficiency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6AD3C1CF-7E36-4EAE-ACE0-871094F6BCE1}"/>
              </a:ext>
            </a:extLst>
          </p:cNvPr>
          <p:cNvCxnSpPr>
            <a:cxnSpLocks/>
          </p:cNvCxnSpPr>
          <p:nvPr/>
        </p:nvCxnSpPr>
        <p:spPr>
          <a:xfrm>
            <a:off x="5460920" y="4814802"/>
            <a:ext cx="324184" cy="36772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5E5402E4-6D4B-49A9-BECD-213DF3214E66}"/>
              </a:ext>
            </a:extLst>
          </p:cNvPr>
          <p:cNvSpPr/>
          <p:nvPr/>
        </p:nvSpPr>
        <p:spPr>
          <a:xfrm>
            <a:off x="3465085" y="2939636"/>
            <a:ext cx="1041037" cy="64484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Mental illness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63A2227A-B0BD-4095-BA46-F815F4262018}"/>
              </a:ext>
            </a:extLst>
          </p:cNvPr>
          <p:cNvCxnSpPr>
            <a:cxnSpLocks/>
          </p:cNvCxnSpPr>
          <p:nvPr/>
        </p:nvCxnSpPr>
        <p:spPr>
          <a:xfrm flipH="1" flipV="1">
            <a:off x="3339463" y="3120143"/>
            <a:ext cx="123907" cy="609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AFC9F848-5374-4DF6-A20E-407DF0895FAD}"/>
              </a:ext>
            </a:extLst>
          </p:cNvPr>
          <p:cNvSpPr/>
          <p:nvPr/>
        </p:nvSpPr>
        <p:spPr>
          <a:xfrm>
            <a:off x="7102467" y="4381894"/>
            <a:ext cx="1158984" cy="6448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Domestic violence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62B46CC-E810-49AB-9212-14866EEE9593}"/>
              </a:ext>
            </a:extLst>
          </p:cNvPr>
          <p:cNvSpPr/>
          <p:nvPr/>
        </p:nvSpPr>
        <p:spPr>
          <a:xfrm>
            <a:off x="6703797" y="5935895"/>
            <a:ext cx="1158984" cy="6448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Economic insecurity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09E4649-53E1-4D31-83EE-B2721911EF8C}"/>
              </a:ext>
            </a:extLst>
          </p:cNvPr>
          <p:cNvCxnSpPr>
            <a:cxnSpLocks/>
          </p:cNvCxnSpPr>
          <p:nvPr/>
        </p:nvCxnSpPr>
        <p:spPr>
          <a:xfrm flipH="1">
            <a:off x="7220628" y="4942338"/>
            <a:ext cx="57996" cy="8440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A8B77D7-D881-4238-B09D-46457C4E53F1}"/>
              </a:ext>
            </a:extLst>
          </p:cNvPr>
          <p:cNvCxnSpPr>
            <a:cxnSpLocks/>
          </p:cNvCxnSpPr>
          <p:nvPr/>
        </p:nvCxnSpPr>
        <p:spPr>
          <a:xfrm>
            <a:off x="7022592" y="5833378"/>
            <a:ext cx="75288" cy="10676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E113AF0-4F2A-4530-A659-4BD4EE2EF9DA}"/>
              </a:ext>
            </a:extLst>
          </p:cNvPr>
          <p:cNvSpPr txBox="1"/>
          <p:nvPr/>
        </p:nvSpPr>
        <p:spPr>
          <a:xfrm>
            <a:off x="6850648" y="6581001"/>
            <a:ext cx="2004844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1200" dirty="0"/>
              <a:t>Johnson et al, </a:t>
            </a:r>
            <a:r>
              <a:rPr lang="en-US" sz="1200" i="1" dirty="0"/>
              <a:t>MMWR</a:t>
            </a:r>
            <a:r>
              <a:rPr lang="en-US" sz="1200" dirty="0"/>
              <a:t> (2006)</a:t>
            </a:r>
          </a:p>
        </p:txBody>
      </p:sp>
    </p:spTree>
    <p:extLst>
      <p:ext uri="{BB962C8B-B14F-4D97-AF65-F5344CB8AC3E}">
        <p14:creationId xmlns:p14="http://schemas.microsoft.com/office/powerpoint/2010/main" val="124223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0" grpId="0" animBg="1"/>
      <p:bldP spid="91" grpId="0" animBg="1"/>
      <p:bldP spid="112" grpId="0" animBg="1"/>
      <p:bldP spid="121" grpId="0" animBg="1"/>
      <p:bldP spid="46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2389A3-527A-4FAD-BDDB-2F6E0F32C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Modifiable risk factors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99AD677-1375-41C9-8393-7BE97A8EF3C5}"/>
              </a:ext>
            </a:extLst>
          </p:cNvPr>
          <p:cNvSpPr/>
          <p:nvPr/>
        </p:nvSpPr>
        <p:spPr>
          <a:xfrm>
            <a:off x="457200" y="1510553"/>
            <a:ext cx="3657600" cy="15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Demographic Characteristics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A054A0-2D95-478C-8DBC-D292907CB4AD}"/>
              </a:ext>
            </a:extLst>
          </p:cNvPr>
          <p:cNvSpPr/>
          <p:nvPr/>
        </p:nvSpPr>
        <p:spPr>
          <a:xfrm>
            <a:off x="457200" y="3186953"/>
            <a:ext cx="3657600" cy="1524000"/>
          </a:xfrm>
          <a:prstGeom prst="roundRect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Preconception Health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A0890DE-F465-48DE-B112-2E367525CF81}"/>
              </a:ext>
            </a:extLst>
          </p:cNvPr>
          <p:cNvSpPr/>
          <p:nvPr/>
        </p:nvSpPr>
        <p:spPr>
          <a:xfrm>
            <a:off x="457200" y="4863353"/>
            <a:ext cx="3657600" cy="1524000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Pregnancy Factors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CBE5F-067B-470F-AD3B-18CF8B702416}"/>
              </a:ext>
            </a:extLst>
          </p:cNvPr>
          <p:cNvSpPr txBox="1"/>
          <p:nvPr/>
        </p:nvSpPr>
        <p:spPr>
          <a:xfrm>
            <a:off x="4800599" y="1918610"/>
            <a:ext cx="3523129" cy="7078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Racism</a:t>
            </a:r>
          </a:p>
          <a:p>
            <a:pPr algn="ctr"/>
            <a:r>
              <a:rPr lang="en-US" sz="2000" dirty="0"/>
              <a:t>Poverty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901DC4-6409-4C07-B729-BFC3FDCFA853}"/>
              </a:ext>
            </a:extLst>
          </p:cNvPr>
          <p:cNvSpPr txBox="1"/>
          <p:nvPr/>
        </p:nvSpPr>
        <p:spPr>
          <a:xfrm>
            <a:off x="4800600" y="3748897"/>
            <a:ext cx="3523128" cy="40011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Preconception care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C2A8BF-618A-4AA3-9353-EB61EF57AD83}"/>
              </a:ext>
            </a:extLst>
          </p:cNvPr>
          <p:cNvSpPr txBox="1"/>
          <p:nvPr/>
        </p:nvSpPr>
        <p:spPr>
          <a:xfrm>
            <a:off x="4800600" y="5271409"/>
            <a:ext cx="352312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Pregnancy intention</a:t>
            </a:r>
          </a:p>
          <a:p>
            <a:pPr algn="ctr"/>
            <a:r>
              <a:rPr lang="en-US" sz="2000" dirty="0"/>
              <a:t>Comprehensive obstetric care</a:t>
            </a:r>
          </a:p>
        </p:txBody>
      </p:sp>
    </p:spTree>
    <p:extLst>
      <p:ext uri="{BB962C8B-B14F-4D97-AF65-F5344CB8AC3E}">
        <p14:creationId xmlns:p14="http://schemas.microsoft.com/office/powerpoint/2010/main" val="2027990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11832B-9448-465D-B0A9-8F4A4C8D9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 of intention measurement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60E3AFC-5039-471B-8F43-F23A83B0DF46}"/>
              </a:ext>
            </a:extLst>
          </p:cNvPr>
          <p:cNvCxnSpPr>
            <a:cxnSpLocks/>
          </p:cNvCxnSpPr>
          <p:nvPr/>
        </p:nvCxnSpPr>
        <p:spPr>
          <a:xfrm>
            <a:off x="457200" y="1295400"/>
            <a:ext cx="3886200" cy="5377428"/>
          </a:xfrm>
          <a:prstGeom prst="straightConnector1">
            <a:avLst/>
          </a:prstGeom>
          <a:ln w="76200"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8ADE433F-C32A-4F40-B324-E5C8EF19EA7A}"/>
              </a:ext>
            </a:extLst>
          </p:cNvPr>
          <p:cNvSpPr/>
          <p:nvPr/>
        </p:nvSpPr>
        <p:spPr>
          <a:xfrm>
            <a:off x="457200" y="1353209"/>
            <a:ext cx="272143" cy="26177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6C6CA9-51B4-463C-A040-7A85C0B98B6B}"/>
              </a:ext>
            </a:extLst>
          </p:cNvPr>
          <p:cNvSpPr txBox="1"/>
          <p:nvPr/>
        </p:nvSpPr>
        <p:spPr>
          <a:xfrm>
            <a:off x="762000" y="1286709"/>
            <a:ext cx="3429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1935: Milbank Memorial Fund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49FE78-8704-4AB9-A259-73EA4A44E486}"/>
              </a:ext>
            </a:extLst>
          </p:cNvPr>
          <p:cNvSpPr txBox="1"/>
          <p:nvPr/>
        </p:nvSpPr>
        <p:spPr>
          <a:xfrm>
            <a:off x="1066800" y="1752600"/>
            <a:ext cx="488768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1941: Indianapolis Study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ED2A25-C0B4-4D46-96D6-2645A5A0C35B}"/>
              </a:ext>
            </a:extLst>
          </p:cNvPr>
          <p:cNvSpPr txBox="1"/>
          <p:nvPr/>
        </p:nvSpPr>
        <p:spPr>
          <a:xfrm>
            <a:off x="1676400" y="2532862"/>
            <a:ext cx="568774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1955-1960: Growth of American Families Study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BAF408-A6FB-44D9-8C3E-BF9603FEF0C0}"/>
              </a:ext>
            </a:extLst>
          </p:cNvPr>
          <p:cNvSpPr txBox="1"/>
          <p:nvPr/>
        </p:nvSpPr>
        <p:spPr>
          <a:xfrm>
            <a:off x="2133600" y="3134346"/>
            <a:ext cx="4953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1965-1970: National Fertility Studies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10C0E5-D508-4C3C-884E-883451F8CD5C}"/>
              </a:ext>
            </a:extLst>
          </p:cNvPr>
          <p:cNvSpPr txBox="1"/>
          <p:nvPr/>
        </p:nvSpPr>
        <p:spPr>
          <a:xfrm>
            <a:off x="6122821" y="6396335"/>
            <a:ext cx="2732671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1200" dirty="0"/>
              <a:t>Campbell et al, </a:t>
            </a:r>
            <a:r>
              <a:rPr lang="en-US" sz="1200" i="1" dirty="0"/>
              <a:t>Mat Child Health J </a:t>
            </a:r>
            <a:r>
              <a:rPr lang="en-US" sz="1200" dirty="0"/>
              <a:t>(2000)</a:t>
            </a:r>
          </a:p>
          <a:p>
            <a:pPr algn="r"/>
            <a:r>
              <a:rPr lang="en-US" sz="1200" dirty="0"/>
              <a:t>CDC, </a:t>
            </a:r>
            <a:r>
              <a:rPr lang="en-US" sz="1200" i="1" dirty="0"/>
              <a:t>PRAMS</a:t>
            </a:r>
            <a:r>
              <a:rPr lang="en-US" sz="1200" dirty="0"/>
              <a:t> (2019)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7D373FA-447B-4FCD-AD80-B838383E56B5}"/>
              </a:ext>
            </a:extLst>
          </p:cNvPr>
          <p:cNvSpPr/>
          <p:nvPr/>
        </p:nvSpPr>
        <p:spPr>
          <a:xfrm>
            <a:off x="762000" y="1817693"/>
            <a:ext cx="272143" cy="26177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CB1923D-48A8-4A2E-96F4-06CE35809A1B}"/>
              </a:ext>
            </a:extLst>
          </p:cNvPr>
          <p:cNvSpPr/>
          <p:nvPr/>
        </p:nvSpPr>
        <p:spPr>
          <a:xfrm>
            <a:off x="2209800" y="3734412"/>
            <a:ext cx="272143" cy="26177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F1D4390-9809-4529-B466-783A10E206C6}"/>
              </a:ext>
            </a:extLst>
          </p:cNvPr>
          <p:cNvSpPr/>
          <p:nvPr/>
        </p:nvSpPr>
        <p:spPr>
          <a:xfrm>
            <a:off x="1828800" y="3206322"/>
            <a:ext cx="272143" cy="26177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678970-3285-4DE2-ADBE-54422768B512}"/>
              </a:ext>
            </a:extLst>
          </p:cNvPr>
          <p:cNvSpPr/>
          <p:nvPr/>
        </p:nvSpPr>
        <p:spPr>
          <a:xfrm>
            <a:off x="1389849" y="2621276"/>
            <a:ext cx="272143" cy="26177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4086CC7-0B00-48D9-9328-EEF51EFF2A6C}"/>
              </a:ext>
            </a:extLst>
          </p:cNvPr>
          <p:cNvSpPr/>
          <p:nvPr/>
        </p:nvSpPr>
        <p:spPr>
          <a:xfrm>
            <a:off x="2743200" y="4511765"/>
            <a:ext cx="272143" cy="26177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A5178E7-D0E3-4BCA-967A-5A16FA17518A}"/>
              </a:ext>
            </a:extLst>
          </p:cNvPr>
          <p:cNvSpPr/>
          <p:nvPr/>
        </p:nvSpPr>
        <p:spPr>
          <a:xfrm>
            <a:off x="3352800" y="5326966"/>
            <a:ext cx="272143" cy="26177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5D2C1D-8851-44F8-AD49-2E8EA7779A90}"/>
              </a:ext>
            </a:extLst>
          </p:cNvPr>
          <p:cNvSpPr txBox="1"/>
          <p:nvPr/>
        </p:nvSpPr>
        <p:spPr>
          <a:xfrm>
            <a:off x="2476500" y="3657600"/>
            <a:ext cx="510604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1969: Commission on Population Growth and 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           the American Future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DC1703-C194-4BA6-B384-2E6BF6E9767B}"/>
              </a:ext>
            </a:extLst>
          </p:cNvPr>
          <p:cNvSpPr txBox="1"/>
          <p:nvPr/>
        </p:nvSpPr>
        <p:spPr>
          <a:xfrm>
            <a:off x="3058888" y="4419600"/>
            <a:ext cx="526083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1970: Family Planning Services and Population 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          Research Act (Title X)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50BB93-FB17-4492-9FCF-98B3D7D0C940}"/>
              </a:ext>
            </a:extLst>
          </p:cNvPr>
          <p:cNvSpPr txBox="1"/>
          <p:nvPr/>
        </p:nvSpPr>
        <p:spPr>
          <a:xfrm>
            <a:off x="3660713" y="5257800"/>
            <a:ext cx="550858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1973: National Survey of Family Growth (NSFG)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E992B9C-C336-4D26-9F01-3E1435FC38F9}"/>
              </a:ext>
            </a:extLst>
          </p:cNvPr>
          <p:cNvSpPr/>
          <p:nvPr/>
        </p:nvSpPr>
        <p:spPr>
          <a:xfrm>
            <a:off x="3733800" y="5889498"/>
            <a:ext cx="272143" cy="26177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F3CEC1-03C8-4CB4-832C-E512E1D2C7A0}"/>
              </a:ext>
            </a:extLst>
          </p:cNvPr>
          <p:cNvSpPr txBox="1"/>
          <p:nvPr/>
        </p:nvSpPr>
        <p:spPr>
          <a:xfrm>
            <a:off x="4040248" y="5791200"/>
            <a:ext cx="550858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1987: Pregnancy Risk Assessment 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          Monitoring System (PRAMS)</a:t>
            </a:r>
          </a:p>
        </p:txBody>
      </p:sp>
    </p:spTree>
    <p:extLst>
      <p:ext uri="{BB962C8B-B14F-4D97-AF65-F5344CB8AC3E}">
        <p14:creationId xmlns:p14="http://schemas.microsoft.com/office/powerpoint/2010/main" val="275496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3" grpId="0"/>
      <p:bldP spid="16" grpId="0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 animBg="1"/>
      <p:bldP spid="28" grpId="0"/>
    </p:bldLst>
  </p:timing>
</p:sld>
</file>

<file path=ppt/theme/theme1.xml><?xml version="1.0" encoding="utf-8"?>
<a:theme xmlns:a="http://schemas.openxmlformats.org/drawingml/2006/main" name="Theme1 RFB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 RFB</Template>
  <TotalTime>55136</TotalTime>
  <Words>1412</Words>
  <Application>Microsoft Office PowerPoint</Application>
  <PresentationFormat>On-screen Show (4:3)</PresentationFormat>
  <Paragraphs>346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Aharoni</vt:lpstr>
      <vt:lpstr>Arial</vt:lpstr>
      <vt:lpstr>Calibri</vt:lpstr>
      <vt:lpstr>Cambria</vt:lpstr>
      <vt:lpstr>Wingdings</vt:lpstr>
      <vt:lpstr>Theme1 RFB</vt:lpstr>
      <vt:lpstr>Reframing Preconception Health and Reproductive Life Planning</vt:lpstr>
      <vt:lpstr>PowerPoint Presentation</vt:lpstr>
      <vt:lpstr>Risk factors for maternal mortality</vt:lpstr>
      <vt:lpstr>Modifiable risk factors</vt:lpstr>
      <vt:lpstr>Limiting demographic inequalities</vt:lpstr>
      <vt:lpstr>Modifiable risk factors</vt:lpstr>
      <vt:lpstr>Preconception risk factors</vt:lpstr>
      <vt:lpstr>Modifiable risk factors</vt:lpstr>
      <vt:lpstr>History of intention measurement</vt:lpstr>
      <vt:lpstr>Survey questions</vt:lpstr>
      <vt:lpstr>Risks of unintended pregnancy</vt:lpstr>
      <vt:lpstr>Public health scope</vt:lpstr>
      <vt:lpstr>Solution #1. Contraception</vt:lpstr>
      <vt:lpstr>PowerPoint Presentation</vt:lpstr>
      <vt:lpstr>Solution #2. Reproductive life planning</vt:lpstr>
      <vt:lpstr>Theory of planned behavior</vt:lpstr>
      <vt:lpstr>Behavioral attitudes</vt:lpstr>
      <vt:lpstr>Subjective norms</vt:lpstr>
      <vt:lpstr>Perceived behavioral control</vt:lpstr>
      <vt:lpstr>Actual behavioral control</vt:lpstr>
      <vt:lpstr>Breakdown in theory</vt:lpstr>
      <vt:lpstr>Assessing intention</vt:lpstr>
      <vt:lpstr>Pregnancy ambivalence</vt:lpstr>
      <vt:lpstr>True pregnancy intentions</vt:lpstr>
      <vt:lpstr>Implicit bias and disparities</vt:lpstr>
      <vt:lpstr>Public health vs. private decisions</vt:lpstr>
      <vt:lpstr>Rethinking risks</vt:lpstr>
      <vt:lpstr>What does “unwanted” really mean?</vt:lpstr>
      <vt:lpstr>Beyond intentions</vt:lpstr>
      <vt:lpstr>Beyond intentions</vt:lpstr>
      <vt:lpstr>New planning paradigm</vt:lpstr>
      <vt:lpstr>Patient-centered paradigm</vt:lpstr>
      <vt:lpstr>PATH Questions</vt:lpstr>
      <vt:lpstr>Patient-centered counseling in practice</vt:lpstr>
      <vt:lpstr>Take-home points</vt:lpstr>
      <vt:lpstr>Questions?</vt:lpstr>
    </vt:vector>
  </TitlesOfParts>
  <Company>Albany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Reimagining Pregnancy Intentions</dc:title>
  <dc:creator>Flink-Bochacki, Rachel</dc:creator>
  <cp:lastModifiedBy>Katie DeAngelis</cp:lastModifiedBy>
  <cp:revision>455</cp:revision>
  <cp:lastPrinted>2018-02-26T13:34:39Z</cp:lastPrinted>
  <dcterms:created xsi:type="dcterms:W3CDTF">2017-10-18T18:23:05Z</dcterms:created>
  <dcterms:modified xsi:type="dcterms:W3CDTF">2019-04-29T13:49:06Z</dcterms:modified>
</cp:coreProperties>
</file>