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handoutMasterIdLst>
    <p:handoutMasterId r:id="rId82"/>
  </p:handoutMasterIdLst>
  <p:sldIdLst>
    <p:sldId id="257" r:id="rId2"/>
    <p:sldId id="259" r:id="rId3"/>
    <p:sldId id="39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402"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405" r:id="rId35"/>
    <p:sldId id="292" r:id="rId36"/>
    <p:sldId id="293" r:id="rId37"/>
    <p:sldId id="294" r:id="rId38"/>
    <p:sldId id="295" r:id="rId39"/>
    <p:sldId id="296" r:id="rId40"/>
    <p:sldId id="297" r:id="rId41"/>
    <p:sldId id="298" r:id="rId42"/>
    <p:sldId id="299" r:id="rId43"/>
    <p:sldId id="300" r:id="rId44"/>
    <p:sldId id="303" r:id="rId45"/>
    <p:sldId id="304" r:id="rId46"/>
    <p:sldId id="305" r:id="rId47"/>
    <p:sldId id="406" r:id="rId48"/>
    <p:sldId id="404" r:id="rId49"/>
    <p:sldId id="307" r:id="rId50"/>
    <p:sldId id="308" r:id="rId51"/>
    <p:sldId id="309" r:id="rId52"/>
    <p:sldId id="313" r:id="rId53"/>
    <p:sldId id="314" r:id="rId54"/>
    <p:sldId id="315" r:id="rId55"/>
    <p:sldId id="356" r:id="rId56"/>
    <p:sldId id="403"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7" r:id="rId76"/>
    <p:sldId id="378" r:id="rId77"/>
    <p:sldId id="400" r:id="rId78"/>
    <p:sldId id="401" r:id="rId79"/>
    <p:sldId id="379" r:id="rId8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iak, Lynn M (HEALTH)" initials="BLM(" lastIdx="11" clrIdx="0">
    <p:extLst>
      <p:ext uri="{19B8F6BF-5375-455C-9EA6-DF929625EA0E}">
        <p15:presenceInfo xmlns:p15="http://schemas.microsoft.com/office/powerpoint/2012/main" userId="S-1-5-21-1141342763-1778295836-3201674781-631401" providerId="AD"/>
      </p:ext>
    </p:extLst>
  </p:cmAuthor>
  <p:cmAuthor id="2" name="Lorien Castelle" initials="LC" lastIdx="7" clrIdx="1">
    <p:extLst>
      <p:ext uri="{19B8F6BF-5375-455C-9EA6-DF929625EA0E}">
        <p15:presenceInfo xmlns:p15="http://schemas.microsoft.com/office/powerpoint/2012/main" userId="cb095736dbbf9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64" autoAdjust="0"/>
    <p:restoredTop sz="90882" autoAdjust="0"/>
  </p:normalViewPr>
  <p:slideViewPr>
    <p:cSldViewPr>
      <p:cViewPr varScale="1">
        <p:scale>
          <a:sx n="69" d="100"/>
          <a:sy n="69" d="100"/>
        </p:scale>
        <p:origin x="12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377ECEBF-D784-6D48-8595-7AB6DE1EA94C}" type="datetime1">
              <a:rPr lang="en-US" smtClean="0"/>
              <a:t>3/22/2019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7" tIns="46244" rIns="92487" bIns="46244" rtlCol="0" anchor="b"/>
          <a:lstStyle>
            <a:lvl1pPr algn="r">
              <a:defRPr sz="1200"/>
            </a:lvl1pPr>
          </a:lstStyle>
          <a:p>
            <a:fld id="{AC415EDC-5C54-334E-970C-7A1BB3666A00}" type="slidenum">
              <a:rPr lang="en-US" smtClean="0"/>
              <a:t>‹#›</a:t>
            </a:fld>
            <a:endParaRPr lang="en-US"/>
          </a:p>
        </p:txBody>
      </p:sp>
    </p:spTree>
    <p:extLst>
      <p:ext uri="{BB962C8B-B14F-4D97-AF65-F5344CB8AC3E}">
        <p14:creationId xmlns:p14="http://schemas.microsoft.com/office/powerpoint/2010/main" val="1303807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98E5B69-B0D8-5E45-9F22-4561C084097E}" type="datetime1">
              <a:rPr lang="en-US" smtClean="0"/>
              <a:t>3/22/2019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633F4822-15B2-498E-A2A8-DC3BA515C3D0}" type="slidenum">
              <a:rPr lang="en-US" smtClean="0"/>
              <a:pPr/>
              <a:t>‹#›</a:t>
            </a:fld>
            <a:endParaRPr lang="en-US"/>
          </a:p>
        </p:txBody>
      </p:sp>
    </p:spTree>
    <p:extLst>
      <p:ext uri="{BB962C8B-B14F-4D97-AF65-F5344CB8AC3E}">
        <p14:creationId xmlns:p14="http://schemas.microsoft.com/office/powerpoint/2010/main" val="38308840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dc.gov/ViolencePrevention/index.html" TargetMode="External"/><Relationship Id="rId4" Type="http://schemas.openxmlformats.org/officeDocument/2006/relationships/hyperlink" Target="http://www.cdc.gov/injur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7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712AB8F8-B895-4A54-8039-CA1080B244C5}" type="slidenum">
              <a:rPr lang="en-US" altLang="en-US" sz="1200" smtClean="0"/>
              <a:pPr/>
              <a:t>15</a:t>
            </a:fld>
            <a:endParaRPr lang="en-US" altLang="en-US" sz="1200"/>
          </a:p>
        </p:txBody>
      </p:sp>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dirty="0">
              <a:latin typeface="Times New Roman" charset="0"/>
            </a:endParaRPr>
          </a:p>
        </p:txBody>
      </p:sp>
    </p:spTree>
    <p:extLst>
      <p:ext uri="{BB962C8B-B14F-4D97-AF65-F5344CB8AC3E}">
        <p14:creationId xmlns:p14="http://schemas.microsoft.com/office/powerpoint/2010/main" val="104530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handout. Describe a few examples</a:t>
            </a:r>
          </a:p>
        </p:txBody>
      </p:sp>
      <p:sp>
        <p:nvSpPr>
          <p:cNvPr id="4" name="Slide Number Placeholder 3"/>
          <p:cNvSpPr>
            <a:spLocks noGrp="1"/>
          </p:cNvSpPr>
          <p:nvPr>
            <p:ph type="sldNum" sz="quarter" idx="10"/>
          </p:nvPr>
        </p:nvSpPr>
        <p:spPr/>
        <p:txBody>
          <a:bodyPr/>
          <a:lstStyle/>
          <a:p>
            <a:fld id="{633F4822-15B2-498E-A2A8-DC3BA515C3D0}" type="slidenum">
              <a:rPr lang="en-US" smtClean="0"/>
              <a:pPr/>
              <a:t>16</a:t>
            </a:fld>
            <a:endParaRPr lang="en-US"/>
          </a:p>
        </p:txBody>
      </p:sp>
    </p:spTree>
    <p:extLst>
      <p:ext uri="{BB962C8B-B14F-4D97-AF65-F5344CB8AC3E}">
        <p14:creationId xmlns:p14="http://schemas.microsoft.com/office/powerpoint/2010/main" val="104435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8125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r>
              <a:rPr lang="en-US" altLang="en-US">
                <a:solidFill>
                  <a:srgbClr val="231F20"/>
                </a:solidFill>
                <a:latin typeface="Times New Roman" charset="0"/>
              </a:rPr>
              <a:t>Bonomi</a:t>
            </a:r>
          </a:p>
          <a:p>
            <a:endParaRPr lang="en-US" altLang="en-US">
              <a:solidFill>
                <a:srgbClr val="231F20"/>
              </a:solidFill>
              <a:latin typeface="Times New Roman" charset="0"/>
            </a:endParaRPr>
          </a:p>
          <a:p>
            <a:r>
              <a:rPr lang="en-US" altLang="en-US">
                <a:solidFill>
                  <a:srgbClr val="231F20"/>
                </a:solidFill>
                <a:latin typeface="Times New Roman" charset="0"/>
              </a:rPr>
              <a:t>Most studies don’t include sexual violence or emotional and verbal abuse</a:t>
            </a:r>
          </a:p>
          <a:p>
            <a:r>
              <a:rPr lang="en-US" altLang="en-US">
                <a:solidFill>
                  <a:srgbClr val="231F20"/>
                </a:solidFill>
                <a:latin typeface="Times New Roman" charset="0"/>
              </a:rPr>
              <a:t>YRBS</a:t>
            </a:r>
          </a:p>
          <a:p>
            <a:r>
              <a:rPr lang="en-US" altLang="en-US">
                <a:solidFill>
                  <a:srgbClr val="231F20"/>
                </a:solidFill>
                <a:latin typeface="Times New Roman" charset="0"/>
              </a:rPr>
              <a:t>Whatever the true amount—whether it’s 9% or 35% it’s too many!!</a:t>
            </a:r>
          </a:p>
          <a:p>
            <a:endParaRPr lang="en-US" altLang="en-US">
              <a:solidFill>
                <a:srgbClr val="231F20"/>
              </a:solidFill>
              <a:latin typeface="Times New Roman" charset="0"/>
            </a:endParaRPr>
          </a:p>
          <a:p>
            <a:endParaRPr lang="en-US" altLang="en-US">
              <a:solidFill>
                <a:srgbClr val="231F20"/>
              </a:solidFill>
              <a:latin typeface="Times New Roman" charset="0"/>
            </a:endParaRPr>
          </a:p>
          <a:p>
            <a:endParaRPr lang="en-US" altLang="en-US">
              <a:latin typeface="Times New Roman" charset="0"/>
            </a:endParaRPr>
          </a:p>
        </p:txBody>
      </p:sp>
    </p:spTree>
    <p:extLst>
      <p:ext uri="{BB962C8B-B14F-4D97-AF65-F5344CB8AC3E}">
        <p14:creationId xmlns:p14="http://schemas.microsoft.com/office/powerpoint/2010/main" val="108664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Approximately </a:t>
            </a:r>
            <a:r>
              <a:rPr lang="en-US" sz="1800" dirty="0">
                <a:solidFill>
                  <a:srgbClr val="F58220"/>
                </a:solidFill>
              </a:rPr>
              <a:t>one in three </a:t>
            </a:r>
            <a:r>
              <a:rPr lang="en-US" sz="1800" dirty="0"/>
              <a:t>adolescent girls in the US will experience physical, emotional or verbal abuse from a dating partner – a figure that far exceeds victimization rates for other types of violence affecting youth.</a:t>
            </a:r>
            <a:r>
              <a:rPr lang="en-US" sz="1800" baseline="30000" dirty="0"/>
              <a:t>1</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20</a:t>
            </a:fld>
            <a:endParaRPr lang="en-US"/>
          </a:p>
        </p:txBody>
      </p:sp>
    </p:spTree>
    <p:extLst>
      <p:ext uri="{BB962C8B-B14F-4D97-AF65-F5344CB8AC3E}">
        <p14:creationId xmlns:p14="http://schemas.microsoft.com/office/powerpoint/2010/main" val="234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Approximately </a:t>
            </a:r>
            <a:r>
              <a:rPr lang="en-US" sz="1800" dirty="0">
                <a:solidFill>
                  <a:srgbClr val="F58220"/>
                </a:solidFill>
              </a:rPr>
              <a:t>one in three </a:t>
            </a:r>
            <a:r>
              <a:rPr lang="en-US" sz="1800" dirty="0"/>
              <a:t>adolescent girls in the US will experience physical, emotional or verbal abuse from a dating partner – a figure that far exceeds victimization rates for other types of violence affecting youth.</a:t>
            </a:r>
            <a:r>
              <a:rPr lang="en-US" sz="1800" baseline="30000" dirty="0"/>
              <a:t>1</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21</a:t>
            </a:fld>
            <a:endParaRPr lang="en-US"/>
          </a:p>
        </p:txBody>
      </p:sp>
    </p:spTree>
    <p:extLst>
      <p:ext uri="{BB962C8B-B14F-4D97-AF65-F5344CB8AC3E}">
        <p14:creationId xmlns:p14="http://schemas.microsoft.com/office/powerpoint/2010/main" val="298730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National Intimate Partner and Sexual Violence Survey (NISVS), December 14, 2011. </a:t>
            </a:r>
            <a:r>
              <a:rPr lang="en-US" altLang="en-US" u="sng">
                <a:hlinkClick r:id="rId3"/>
              </a:rPr>
              <a:t>Centers for Disease Control and Prevention</a:t>
            </a:r>
            <a:r>
              <a:rPr lang="en-US" altLang="en-US" u="sng"/>
              <a:t>, </a:t>
            </a:r>
            <a:r>
              <a:rPr lang="en-US" altLang="en-US" u="sng">
                <a:hlinkClick r:id="rId4"/>
              </a:rPr>
              <a:t>National Center for Injury Prevention and Control</a:t>
            </a:r>
            <a:r>
              <a:rPr lang="en-US" altLang="en-US" u="sng"/>
              <a:t>, </a:t>
            </a:r>
            <a:r>
              <a:rPr lang="en-US" altLang="en-US" u="sng">
                <a:hlinkClick r:id="rId5"/>
              </a:rPr>
              <a:t>Division of Violence Prevention</a:t>
            </a:r>
            <a:r>
              <a:rPr lang="en-US" altLang="en-US" u="sng"/>
              <a:t>.</a:t>
            </a:r>
          </a:p>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53407C71-BA9D-4CDE-A9D0-2C4BEA95219D}" type="slidenum">
              <a:rPr lang="en-US" smtClean="0"/>
              <a:pPr>
                <a:defRPr/>
              </a:pPr>
              <a:t>23</a:t>
            </a:fld>
            <a:endParaRPr lang="en-US"/>
          </a:p>
        </p:txBody>
      </p:sp>
    </p:spTree>
    <p:extLst>
      <p:ext uri="{BB962C8B-B14F-4D97-AF65-F5344CB8AC3E}">
        <p14:creationId xmlns:p14="http://schemas.microsoft.com/office/powerpoint/2010/main" val="34948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10235649-2472-4AA2-8B5E-804033A724D8}" type="slidenum">
              <a:rPr lang="en-US" altLang="en-US" sz="1200" smtClean="0"/>
              <a:pPr/>
              <a:t>26</a:t>
            </a:fld>
            <a:endParaRPr lang="en-US" alt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charset="0"/>
              </a:rPr>
              <a:t>YRBS LA and SF of 9</a:t>
            </a:r>
            <a:r>
              <a:rPr lang="en-US" altLang="en-US" baseline="30000" dirty="0">
                <a:latin typeface="Times New Roman" charset="0"/>
              </a:rPr>
              <a:t>th</a:t>
            </a:r>
            <a:r>
              <a:rPr lang="en-US" altLang="en-US" dirty="0">
                <a:latin typeface="Times New Roman" charset="0"/>
              </a:rPr>
              <a:t> through 12</a:t>
            </a:r>
            <a:r>
              <a:rPr lang="en-US" altLang="en-US" baseline="30000" dirty="0">
                <a:latin typeface="Times New Roman" charset="0"/>
              </a:rPr>
              <a:t>th</a:t>
            </a:r>
            <a:r>
              <a:rPr lang="en-US" altLang="en-US" dirty="0">
                <a:latin typeface="Times New Roman" charset="0"/>
              </a:rPr>
              <a:t> graders</a:t>
            </a:r>
          </a:p>
        </p:txBody>
      </p:sp>
    </p:spTree>
    <p:extLst>
      <p:ext uri="{BB962C8B-B14F-4D97-AF65-F5344CB8AC3E}">
        <p14:creationId xmlns:p14="http://schemas.microsoft.com/office/powerpoint/2010/main" val="262592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defRPr/>
            </a:pPr>
            <a:endParaRPr lang="en-US" sz="1200" dirty="0"/>
          </a:p>
          <a:p>
            <a:pPr>
              <a:spcBef>
                <a:spcPct val="0"/>
              </a:spcBef>
              <a:buFont typeface="Wingdings" pitchFamily="2" charset="2"/>
              <a:buNone/>
              <a:defRPr/>
            </a:pPr>
            <a:r>
              <a:rPr lang="en-US" sz="1200" dirty="0"/>
              <a:t>Silverman, J, Raj A, et al.  2001.  Dating Violence Against Adolescent Girls and Associated Substance Use, </a:t>
            </a:r>
          </a:p>
          <a:p>
            <a:pPr>
              <a:spcBef>
                <a:spcPct val="0"/>
              </a:spcBef>
              <a:buFont typeface="Wingdings" pitchFamily="2" charset="2"/>
              <a:buNone/>
              <a:defRPr/>
            </a:pPr>
            <a:r>
              <a:rPr lang="en-US" sz="1200" dirty="0"/>
              <a:t>	Unhealthy Weight Control, Sexual Risk Behavior, Pregnancy, and Suicidality.  JAMA.  286:572-579. </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27</a:t>
            </a:fld>
            <a:endParaRPr lang="en-US"/>
          </a:p>
        </p:txBody>
      </p:sp>
    </p:spTree>
    <p:extLst>
      <p:ext uri="{BB962C8B-B14F-4D97-AF65-F5344CB8AC3E}">
        <p14:creationId xmlns:p14="http://schemas.microsoft.com/office/powerpoint/2010/main" val="367355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Wingdings" pitchFamily="2" charset="2"/>
              <a:buNone/>
              <a:defRPr/>
            </a:pPr>
            <a:r>
              <a:rPr lang="en-US" sz="1200" dirty="0"/>
              <a:t>Silverman, J, Raj A, et al.  2001.  Dating Violence Against Adolescent Girls and Associated Substance Use, </a:t>
            </a:r>
          </a:p>
          <a:p>
            <a:pPr>
              <a:spcBef>
                <a:spcPct val="0"/>
              </a:spcBef>
              <a:buFont typeface="Wingdings" pitchFamily="2" charset="2"/>
              <a:buNone/>
              <a:defRPr/>
            </a:pPr>
            <a:r>
              <a:rPr lang="en-US" sz="1200" dirty="0"/>
              <a:t>	Unhealthy Weight Control, Sexual Risk Behavior, Pregnancy, and Suicidality.  JAMA.  286:572-579. </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28</a:t>
            </a:fld>
            <a:endParaRPr lang="en-US"/>
          </a:p>
        </p:txBody>
      </p:sp>
    </p:spTree>
    <p:extLst>
      <p:ext uri="{BB962C8B-B14F-4D97-AF65-F5344CB8AC3E}">
        <p14:creationId xmlns:p14="http://schemas.microsoft.com/office/powerpoint/2010/main" val="197946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AB2244C0-69D7-4A23-B25A-558A8D28FBB8}" type="slidenum">
              <a:rPr lang="en-US" altLang="en-US" sz="1200" smtClean="0"/>
              <a:pPr/>
              <a:t>30</a:t>
            </a:fld>
            <a:endParaRPr lang="en-US" altLang="en-US" sz="1200"/>
          </a:p>
        </p:txBody>
      </p:sp>
      <p:sp>
        <p:nvSpPr>
          <p:cNvPr id="39938" name="Rectangle 2"/>
          <p:cNvSpPr>
            <a:spLocks noGrp="1" noRot="1" noChangeAspect="1" noChangeArrowheads="1" noTextEdit="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charset="0"/>
              </a:rPr>
              <a:t>It is important here to clarify “risk factor” language..</a:t>
            </a:r>
          </a:p>
        </p:txBody>
      </p:sp>
    </p:spTree>
    <p:extLst>
      <p:ext uri="{BB962C8B-B14F-4D97-AF65-F5344CB8AC3E}">
        <p14:creationId xmlns:p14="http://schemas.microsoft.com/office/powerpoint/2010/main" val="67906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07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9F5A38-ACD7-456C-A168-B54EA1C47FD2}" type="slidenum">
              <a:rPr lang="en-US" altLang="en-US"/>
              <a:pPr eaLnBrk="1" hangingPunct="1"/>
              <a:t>34</a:t>
            </a:fld>
            <a:endParaRPr lang="en-US" alt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Arial" panose="020B0604020202020204" pitchFamily="34" charset="0"/>
              </a:rPr>
              <a:t>Slide Title: </a:t>
            </a:r>
            <a:r>
              <a:rPr lang="en-US" altLang="en-US" i="1">
                <a:latin typeface="Arial" panose="020B0604020202020204" pitchFamily="34" charset="0"/>
                <a:cs typeface="Arial" panose="020B0604020202020204" pitchFamily="34" charset="0"/>
              </a:rPr>
              <a:t>An Example: A Comprehensive Approach</a:t>
            </a:r>
          </a:p>
          <a:p>
            <a:pPr eaLnBrk="1" hangingPunct="1"/>
            <a:r>
              <a:rPr lang="en-US" altLang="en-US" b="1">
                <a:latin typeface="Arial" panose="020B0604020202020204" pitchFamily="34" charset="0"/>
                <a:cs typeface="Arial" panose="020B0604020202020204" pitchFamily="34" charset="0"/>
              </a:rPr>
              <a:t>Module: </a:t>
            </a:r>
            <a:r>
              <a:rPr lang="en-US" altLang="en-US">
                <a:latin typeface="Arial" panose="020B0604020202020204" pitchFamily="34" charset="0"/>
                <a:cs typeface="Arial" panose="020B0604020202020204" pitchFamily="34" charset="0"/>
              </a:rPr>
              <a:t>Planning and Implementation</a:t>
            </a:r>
          </a:p>
          <a:p>
            <a:pPr eaLnBrk="1" hangingPunct="1"/>
            <a:r>
              <a:rPr lang="en-US" altLang="en-US" b="1">
                <a:latin typeface="Arial" panose="020B0604020202020204" pitchFamily="34" charset="0"/>
                <a:cs typeface="Arial" panose="020B0604020202020204" pitchFamily="34" charset="0"/>
              </a:rPr>
              <a:t>Main Concept: </a:t>
            </a:r>
            <a:r>
              <a:rPr lang="en-US" altLang="en-US">
                <a:latin typeface="Arial" panose="020B0604020202020204" pitchFamily="34" charset="0"/>
                <a:cs typeface="Arial" panose="020B0604020202020204" pitchFamily="34" charset="0"/>
              </a:rPr>
              <a:t>How to develop, plan and implement prevention strategies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Core Content: </a:t>
            </a:r>
            <a:r>
              <a:rPr lang="en-US" altLang="en-US">
                <a:latin typeface="Arial" panose="020B0604020202020204" pitchFamily="34" charset="0"/>
                <a:cs typeface="Arial" panose="020B0604020202020204" pitchFamily="34" charset="0"/>
              </a:rPr>
              <a:t>Prevention Strategies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Trainer notes:</a:t>
            </a:r>
            <a:r>
              <a:rPr lang="en-US" altLang="en-US">
                <a:latin typeface="Arial" panose="020B0604020202020204" pitchFamily="34" charset="0"/>
                <a:cs typeface="Arial" panose="020B0604020202020204" pitchFamily="34" charset="0"/>
              </a:rPr>
              <a:t> This new way of thinking includes a comprehensive approach to the problem by integrating all levels of the social ecology together.</a:t>
            </a:r>
            <a:endParaRPr lang="en-US" altLang="en-US" b="1">
              <a:latin typeface="Arial" panose="020B0604020202020204" pitchFamily="34" charset="0"/>
              <a:cs typeface="Arial" panose="020B0604020202020204" pitchFamily="34" charset="0"/>
            </a:endParaRPr>
          </a:p>
          <a:p>
            <a:pPr eaLnBrk="1" hangingPunct="1"/>
            <a:endParaRPr lang="en-US"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592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magnitude and prevalence across gender and sexual orientation</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35</a:t>
            </a:fld>
            <a:endParaRPr lang="en-US"/>
          </a:p>
        </p:txBody>
      </p:sp>
    </p:spTree>
    <p:extLst>
      <p:ext uri="{BB962C8B-B14F-4D97-AF65-F5344CB8AC3E}">
        <p14:creationId xmlns:p14="http://schemas.microsoft.com/office/powerpoint/2010/main" val="115821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Guiding Principle #5</a:t>
            </a:r>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38</a:t>
            </a:fld>
            <a:endParaRPr lang="en-US"/>
          </a:p>
        </p:txBody>
      </p:sp>
    </p:spTree>
    <p:extLst>
      <p:ext uri="{BB962C8B-B14F-4D97-AF65-F5344CB8AC3E}">
        <p14:creationId xmlns:p14="http://schemas.microsoft.com/office/powerpoint/2010/main" val="2562437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398339" name="Rectangle 3"/>
          <p:cNvSpPr>
            <a:spLocks noGrp="1"/>
          </p:cNvSpPr>
          <p:nvPr>
            <p:ph type="body" idx="1"/>
          </p:nvPr>
        </p:nvSpPr>
        <p:spPr bwMode="auto">
          <a:xfrm>
            <a:off x="731856" y="4561314"/>
            <a:ext cx="5851492" cy="4320375"/>
          </a:xfrm>
          <a:prstGeom prst="rect">
            <a:avLst/>
          </a:prstGeom>
          <a:noFill/>
          <a:ln>
            <a:solidFill>
              <a:srgbClr val="000000"/>
            </a:solidFill>
            <a:miter lim="800000"/>
            <a:headEnd/>
            <a:tailEnd/>
          </a:ln>
        </p:spPr>
        <p:txBody>
          <a:bodyPr lIns="96658" tIns="48330" rIns="96658" bIns="48330"/>
          <a:lstStyle/>
          <a:p>
            <a:endParaRPr lang="en-US"/>
          </a:p>
        </p:txBody>
      </p:sp>
    </p:spTree>
    <p:extLst>
      <p:ext uri="{BB962C8B-B14F-4D97-AF65-F5344CB8AC3E}">
        <p14:creationId xmlns:p14="http://schemas.microsoft.com/office/powerpoint/2010/main" val="97782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Addressing violence and exposure to violence as a health care issue makes sense….</a:t>
            </a:r>
          </a:p>
          <a:p>
            <a:pPr>
              <a:spcBef>
                <a:spcPct val="0"/>
              </a:spcBef>
            </a:pPr>
            <a:r>
              <a:rPr lang="en-US" altLang="en-US" dirty="0"/>
              <a:t>Research has found that exposure to violence and abuse increased the victim’s need for</a:t>
            </a:r>
          </a:p>
          <a:p>
            <a:pPr>
              <a:spcBef>
                <a:spcPct val="0"/>
              </a:spcBef>
            </a:pPr>
            <a:r>
              <a:rPr lang="en-US" altLang="en-US" dirty="0"/>
              <a:t>“surgical procedures, mental health services, and visits to general practitioners, emergency departments, and hospitals.”</a:t>
            </a:r>
          </a:p>
          <a:p>
            <a:pPr>
              <a:spcBef>
                <a:spcPct val="0"/>
              </a:spcBef>
            </a:pPr>
            <a:r>
              <a:rPr lang="en-US" altLang="en-US" dirty="0"/>
              <a:t>Abuse also has negative effects on the body’s systems: nervous, immune, endocrine, </a:t>
            </a:r>
          </a:p>
          <a:p>
            <a:pPr>
              <a:spcBef>
                <a:spcPct val="0"/>
              </a:spcBef>
            </a:pPr>
            <a:r>
              <a:rPr lang="en-US" altLang="en-US" dirty="0"/>
              <a:t>and other organ systems because of stress hormones released.</a:t>
            </a:r>
          </a:p>
          <a:p>
            <a:pPr>
              <a:spcBef>
                <a:spcPct val="0"/>
              </a:spcBef>
            </a:pPr>
            <a:r>
              <a:rPr lang="en-US" altLang="en-US" dirty="0"/>
              <a:t> </a:t>
            </a:r>
          </a:p>
          <a:p>
            <a:pPr>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79B483DA-34D4-4FC4-BBB9-91DB806ECF1A}"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4288014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1785A9-9877-47A3-B14F-AD65E8B3D914}" type="slidenum">
              <a:rPr lang="en-US" altLang="en-US"/>
              <a:pPr eaLnBrk="1" hangingPunct="1"/>
              <a:t>47</a:t>
            </a:fld>
            <a:endParaRPr lang="en-US" altLang="en-US"/>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pPr eaLnBrk="1" hangingPunct="1"/>
            <a:r>
              <a:rPr lang="en-US" altLang="en-US" b="1" dirty="0">
                <a:latin typeface="Arial" panose="020B0604020202020204" pitchFamily="34" charset="0"/>
                <a:cs typeface="Arial" panose="020B0604020202020204" pitchFamily="34" charset="0"/>
              </a:rPr>
              <a:t>Slide Title: </a:t>
            </a:r>
            <a:r>
              <a:rPr lang="en-US" altLang="en-US" i="1" dirty="0">
                <a:latin typeface="Arial" panose="020B0604020202020204" pitchFamily="34" charset="0"/>
                <a:cs typeface="Arial" panose="020B0604020202020204" pitchFamily="34" charset="0"/>
              </a:rPr>
              <a:t>Prevention Continuum</a:t>
            </a:r>
          </a:p>
          <a:p>
            <a:pPr eaLnBrk="1" hangingPunct="1"/>
            <a:r>
              <a:rPr lang="en-US" altLang="en-US" b="1" dirty="0">
                <a:latin typeface="Arial" panose="020B0604020202020204" pitchFamily="34" charset="0"/>
                <a:cs typeface="Arial" panose="020B0604020202020204" pitchFamily="34" charset="0"/>
              </a:rPr>
              <a:t>Module: </a:t>
            </a:r>
            <a:r>
              <a:rPr lang="en-US" altLang="en-US" dirty="0">
                <a:latin typeface="Arial" panose="020B0604020202020204" pitchFamily="34" charset="0"/>
                <a:cs typeface="Arial" panose="020B0604020202020204" pitchFamily="34" charset="0"/>
              </a:rPr>
              <a:t>Framing</a:t>
            </a:r>
          </a:p>
          <a:p>
            <a:pPr eaLnBrk="1" hangingPunct="1"/>
            <a:r>
              <a:rPr lang="en-US" altLang="en-US" b="1" dirty="0">
                <a:latin typeface="Arial" panose="020B0604020202020204" pitchFamily="34" charset="0"/>
                <a:cs typeface="Arial" panose="020B0604020202020204" pitchFamily="34" charset="0"/>
              </a:rPr>
              <a:t>Main Concept:</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Trainer notes: </a:t>
            </a:r>
            <a:r>
              <a:rPr lang="en-US" altLang="en-US" b="0" dirty="0">
                <a:latin typeface="Arial" panose="020B0604020202020204" pitchFamily="34" charset="0"/>
                <a:cs typeface="Arial" panose="020B0604020202020204" pitchFamily="34" charset="0"/>
              </a:rPr>
              <a:t>Describe</a:t>
            </a:r>
            <a:r>
              <a:rPr lang="en-US" altLang="en-US" b="0" baseline="0" dirty="0">
                <a:latin typeface="Arial" panose="020B0604020202020204" pitchFamily="34" charset="0"/>
                <a:cs typeface="Arial" panose="020B0604020202020204" pitchFamily="34" charset="0"/>
              </a:rPr>
              <a:t> primary, secondary and tertiary prevention through examples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59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Think of a time when you remember being</a:t>
            </a:r>
            <a:r>
              <a:rPr lang="en-US" altLang="en-US" b="1" baseline="0" dirty="0"/>
              <a:t> indoctrinated into a gender role.</a:t>
            </a:r>
          </a:p>
          <a:p>
            <a:pPr>
              <a:spcBef>
                <a:spcPct val="0"/>
              </a:spcBef>
            </a:pPr>
            <a:r>
              <a:rPr lang="en-US" altLang="en-US" b="1" dirty="0"/>
              <a:t>When we look at our communities we can see our intervention services empowering people who have already experienced IPV. In order to see less people needing our intervention services, though, we need to start prevention earlier; this means working with young people, and changing the way that people who interact with young people act. </a:t>
            </a:r>
          </a:p>
          <a:p>
            <a:pPr>
              <a:spcBef>
                <a:spcPct val="0"/>
              </a:spcBef>
            </a:pPr>
            <a:endParaRPr lang="en-US" altLang="en-US" b="1" dirty="0"/>
          </a:p>
          <a:p>
            <a:pPr>
              <a:spcBef>
                <a:spcPct val="0"/>
              </a:spcBef>
            </a:pPr>
            <a:r>
              <a:rPr lang="en-US" altLang="en-US" b="1" dirty="0"/>
              <a:t>It also means collaborating with social change allies in the community because we know that IPV is supported by many forms of oppression, including sexism, racism, classism, heterosexism, ableism, etc.</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090CA781-F2A3-4C7A-B97F-D318E1337CAB}"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87210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While intervention reaches those who live with domestic violence (this is fabulous), primary prevention addresses violence from a different view: Primary prevention changes our society from one that accepts violence as the norm to one that accepts healthy relationships and healthy communication as the norm</a:t>
            </a:r>
          </a:p>
          <a:p>
            <a:pPr>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60707FFF-CD3F-42BF-B557-57790D2A9612}"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404124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Besides breastfeeding, what is happening here? Parent-infant bonding including eye contact, mutual physical contact, smiling, focused attention – these are all strong aspects of healthy relationships in infancy which actually begins to develop in utero. Medical providers can observe parental interactions and reinforce what they see – if mother is breastfeeding: “breastfeeding is such a wonderful thing, I am happy to see/hear you are doing that, is there anything you have questions about?” “ I am happy to see that you and your child have such a great bond, your child is fortunate to have loving parents. Keep up the good work”  Even if the parent does not seem so good to you, find one thing that is a gesture of care and use that to emphasize good care on the part of the parent. Suggest Dr. Sears The Baby Book as an advocate, provider or parent resource for positive attachment parenting information.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92F1694C-9582-4C04-9701-1FE84073BEC8}"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634657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What is going on here? We see boys and girls happily playing a sport together and the boys also celebrating something the girl did – maybe scored a goal? Docs can discuss with kids their interests and how that is going. They may be able to get a sense of healthy or unhealthy relationships with peers. Respond in a caring and interested way to comments about problems, questions or what the child enjoys. This is not just a parent’s job, but the work of all adults in a child’s life, especially care providers.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094A935A-86E9-4649-93F0-949682590D86}"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264155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065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providers, this may mean learning about and promoting healthy relationships with patients and staff, as well as trauma informed care with patients as an uplifting way to practice.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06EA2206-4032-4133-9099-0A74DB8D6CA2}"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962260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we have relationships, we are also training those who are just learning relationships. Healthy relationships are a work in progress for just about everyone. Youth can tell when someone cares and is skilled enough to deal with issues that may come up.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B46C4873-AEA0-4ACB-843C-3AA9935D2929}" type="slidenum">
              <a:rPr lang="en-US" altLang="en-US">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322291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health care, this may mean a health care group or organization asks for teens participate in a focus group on advertising ideas or in schools it could mean that the school nurse, students, counselor, and a key  teacher develop school hc projects that address healthy relationships (includes anti-oppression, dating violence and bullying).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E491BA75-D3F8-44DB-9250-6333EB25D7D4}" type="slidenum">
              <a:rPr lang="en-US" altLang="en-US">
                <a:latin typeface="Calibri" panose="020F0502020204030204" pitchFamily="34" charset="0"/>
              </a:rPr>
              <a:pPr/>
              <a:t>54</a:t>
            </a:fld>
            <a:endParaRPr lang="en-US" altLang="en-US">
              <a:latin typeface="Calibri" panose="020F0502020204030204" pitchFamily="34" charset="0"/>
            </a:endParaRPr>
          </a:p>
        </p:txBody>
      </p:sp>
    </p:spTree>
    <p:extLst>
      <p:ext uri="{BB962C8B-B14F-4D97-AF65-F5344CB8AC3E}">
        <p14:creationId xmlns:p14="http://schemas.microsoft.com/office/powerpoint/2010/main" val="2790388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6342C287-4D6B-46F4-A61E-4C0D4EC6A649}" type="slidenum">
              <a:rPr lang="en-US" altLang="en-US" sz="1200" smtClean="0"/>
              <a:pPr/>
              <a:t>55</a:t>
            </a:fld>
            <a:endParaRPr lang="en-US" altLang="en-US" sz="1200"/>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dirty="0">
                <a:latin typeface="Times New Roman" charset="0"/>
              </a:rPr>
              <a:t>Share CDC’s evidence continuum handout</a:t>
            </a:r>
          </a:p>
        </p:txBody>
      </p:sp>
    </p:spTree>
    <p:extLst>
      <p:ext uri="{BB962C8B-B14F-4D97-AF65-F5344CB8AC3E}">
        <p14:creationId xmlns:p14="http://schemas.microsoft.com/office/powerpoint/2010/main" val="3105011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three major pieces to the CBIM materials that are included in what we call the CBIM Coaches Kit. That’s everything.</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9273515D-0E90-457A-9FFC-5C8785D765E6}" type="slidenum">
              <a:rPr lang="en-US" smtClean="0"/>
              <a:pPr>
                <a:defRPr/>
              </a:pPr>
              <a:t>57</a:t>
            </a:fld>
            <a:endParaRPr lang="en-US"/>
          </a:p>
        </p:txBody>
      </p:sp>
    </p:spTree>
    <p:extLst>
      <p:ext uri="{BB962C8B-B14F-4D97-AF65-F5344CB8AC3E}">
        <p14:creationId xmlns:p14="http://schemas.microsoft.com/office/powerpoint/2010/main" val="332088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Sioux City paved the way for Sacramento – large evaluation and research study.</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8FE0139A-175E-4232-995B-4CC547A7B7DB}" type="slidenum">
              <a:rPr lang="en-US" smtClean="0"/>
              <a:pPr>
                <a:defRPr/>
              </a:pPr>
              <a:t>58</a:t>
            </a:fld>
            <a:endParaRPr lang="en-US"/>
          </a:p>
        </p:txBody>
      </p:sp>
    </p:spTree>
    <p:extLst>
      <p:ext uri="{BB962C8B-B14F-4D97-AF65-F5344CB8AC3E}">
        <p14:creationId xmlns:p14="http://schemas.microsoft.com/office/powerpoint/2010/main" val="102430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17EC6468-DDA6-4917-996F-D606646A6812}" type="slidenum">
              <a:rPr lang="en-US" altLang="en-US" sz="1200" smtClean="0"/>
              <a:pPr/>
              <a:t>59</a:t>
            </a:fld>
            <a:endParaRPr lang="en-US" altLang="en-US" sz="1200"/>
          </a:p>
        </p:txBody>
      </p:sp>
      <p:sp>
        <p:nvSpPr>
          <p:cNvPr id="102402" name="Rectangle 2"/>
          <p:cNvSpPr>
            <a:spLocks noGrp="1" noRot="1" noChangeAspect="1" noChangeArrowheads="1" noTextEdit="1"/>
          </p:cNvSpPr>
          <p:nvPr>
            <p:ph type="sldImg"/>
          </p:nvPr>
        </p:nvSpPr>
        <p:spPr>
          <a:solidFill>
            <a:srgbClr val="FFFFFF"/>
          </a:solidFill>
          <a:ln/>
        </p:spPr>
      </p:sp>
      <p:sp>
        <p:nvSpPr>
          <p:cNvPr id="102403"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a:latin typeface="Times New Roman" charset="0"/>
              </a:rPr>
              <a:t>How it ties in to PH 4 Step Model: steps 1 and 2, most sexual assault is perpetrated by men. My Strength is not for hurting and most clubs are designed to address the root causes of male violence by engaging young men in dialogue re: notions of masculinity and how that plays into the oppression of women. </a:t>
            </a:r>
          </a:p>
          <a:p>
            <a:pPr eaLnBrk="1" hangingPunct="1"/>
            <a:endParaRPr lang="en-US" altLang="en-US">
              <a:latin typeface="Times New Roman" charset="0"/>
            </a:endParaRPr>
          </a:p>
          <a:p>
            <a:pPr eaLnBrk="1" hangingPunct="1"/>
            <a:r>
              <a:rPr lang="en-US" altLang="en-US">
                <a:latin typeface="Times New Roman" charset="0"/>
              </a:rPr>
              <a:t>Definitely Awareness to Action model- seeks to change K A B AND Behaviors</a:t>
            </a:r>
          </a:p>
        </p:txBody>
      </p:sp>
    </p:spTree>
    <p:extLst>
      <p:ext uri="{BB962C8B-B14F-4D97-AF65-F5344CB8AC3E}">
        <p14:creationId xmlns:p14="http://schemas.microsoft.com/office/powerpoint/2010/main" val="3609138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FE617180-86B0-4094-8886-8A527E95CDB9}" type="slidenum">
              <a:rPr lang="en-US" altLang="en-US" sz="1200" smtClean="0"/>
              <a:pPr/>
              <a:t>60</a:t>
            </a:fld>
            <a:endParaRPr lang="en-US" altLang="en-US" sz="1200"/>
          </a:p>
        </p:txBody>
      </p:sp>
      <p:sp>
        <p:nvSpPr>
          <p:cNvPr id="104450" name="Rectangle 2"/>
          <p:cNvSpPr>
            <a:spLocks noGrp="1" noRot="1" noChangeAspect="1" noChangeArrowheads="1" noTextEdit="1"/>
          </p:cNvSpPr>
          <p:nvPr>
            <p:ph type="sldImg"/>
          </p:nvPr>
        </p:nvSpPr>
        <p:spPr>
          <a:solidFill>
            <a:srgbClr val="FFFFFF"/>
          </a:solidFill>
          <a:ln/>
        </p:spPr>
      </p:sp>
      <p:sp>
        <p:nvSpPr>
          <p:cNvPr id="104451"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a:latin typeface="Times New Roman" charset="0"/>
              </a:rPr>
              <a:t>How it ties in to PH 4 Step Model: steps 1 and 2, most sexual assault is perpetrated by men. My Strength is not for hurting and MOST clubs are designed to address the root causes of male violence by engaging young men in dialogue re: notions of masculinity and how that plays into the oppression of women. </a:t>
            </a:r>
          </a:p>
          <a:p>
            <a:pPr eaLnBrk="1" hangingPunct="1"/>
            <a:endParaRPr lang="en-US" altLang="en-US">
              <a:latin typeface="Times New Roman" charset="0"/>
            </a:endParaRPr>
          </a:p>
          <a:p>
            <a:pPr eaLnBrk="1" hangingPunct="1"/>
            <a:r>
              <a:rPr lang="en-US" altLang="en-US">
                <a:latin typeface="Times New Roman" charset="0"/>
              </a:rPr>
              <a:t>Step 3 and 4- develop and test prevention strategies- testing now</a:t>
            </a:r>
          </a:p>
          <a:p>
            <a:pPr eaLnBrk="1" hangingPunct="1"/>
            <a:endParaRPr lang="en-US" altLang="en-US">
              <a:latin typeface="Times New Roman" charset="0"/>
            </a:endParaRPr>
          </a:p>
          <a:p>
            <a:pPr eaLnBrk="1" hangingPunct="1"/>
            <a:r>
              <a:rPr lang="en-US" altLang="en-US">
                <a:latin typeface="Times New Roman" charset="0"/>
              </a:rPr>
              <a:t>RE; NYS Model MOST Clubs are also  Awareness to Action model- seeks to change K A B AND Behaviors</a:t>
            </a:r>
          </a:p>
          <a:p>
            <a:pPr eaLnBrk="1" hangingPunct="1"/>
            <a:endParaRPr lang="en-US" altLang="en-US">
              <a:latin typeface="Times New Roman" charset="0"/>
            </a:endParaRPr>
          </a:p>
        </p:txBody>
      </p:sp>
    </p:spTree>
    <p:extLst>
      <p:ext uri="{BB962C8B-B14F-4D97-AF65-F5344CB8AC3E}">
        <p14:creationId xmlns:p14="http://schemas.microsoft.com/office/powerpoint/2010/main" val="1014514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4CAB7EE7-8A63-4FF6-830C-321F37C6BC04}" type="slidenum">
              <a:rPr lang="en-US" altLang="en-US" sz="1200" smtClean="0"/>
              <a:pPr/>
              <a:t>61</a:t>
            </a:fld>
            <a:endParaRPr lang="en-US" altLang="en-US" sz="1200"/>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a:solidFill>
                  <a:srgbClr val="FFFF00"/>
                </a:solidFill>
                <a:latin typeface="Times New Roman" charset="0"/>
              </a:rPr>
              <a:t>Incorporating CDC’s Choose Respect Campaign strengthens this program, making it more comprehensive, addressing additional levels of the soc. Eco: parents and teachers, and school policy development = community level change.</a:t>
            </a:r>
          </a:p>
          <a:p>
            <a:pPr eaLnBrk="1" hangingPunct="1"/>
            <a:endParaRPr lang="en-US" altLang="en-US">
              <a:solidFill>
                <a:srgbClr val="FFFF00"/>
              </a:solidFill>
              <a:latin typeface="Times New Roman" charset="0"/>
            </a:endParaRPr>
          </a:p>
          <a:p>
            <a:pPr eaLnBrk="1" hangingPunct="1"/>
            <a:r>
              <a:rPr lang="en-US" altLang="en-US">
                <a:solidFill>
                  <a:srgbClr val="FFFF00"/>
                </a:solidFill>
                <a:latin typeface="Times New Roman" charset="0"/>
              </a:rPr>
              <a:t>Re: Step Model—has been tested and shows evidence of being effective in XXX</a:t>
            </a:r>
          </a:p>
          <a:p>
            <a:pPr eaLnBrk="1" hangingPunct="1"/>
            <a:endParaRPr lang="en-US" altLang="en-US">
              <a:solidFill>
                <a:srgbClr val="FFFF00"/>
              </a:solidFill>
              <a:latin typeface="Times New Roman" charset="0"/>
            </a:endParaRPr>
          </a:p>
          <a:p>
            <a:pPr eaLnBrk="1" hangingPunct="1"/>
            <a:endParaRPr lang="en-US" altLang="en-US">
              <a:solidFill>
                <a:srgbClr val="FFFF00"/>
              </a:solidFill>
              <a:latin typeface="Times New Roman" charset="0"/>
            </a:endParaRPr>
          </a:p>
          <a:p>
            <a:pPr eaLnBrk="1" hangingPunct="1"/>
            <a:r>
              <a:rPr lang="en-US" altLang="en-US">
                <a:solidFill>
                  <a:srgbClr val="FFFF00"/>
                </a:solidFill>
                <a:latin typeface="Times New Roman" charset="0"/>
              </a:rPr>
              <a:t>Setting</a:t>
            </a:r>
            <a:r>
              <a:rPr lang="en-US" altLang="en-US">
                <a:latin typeface="Times New Roman" charset="0"/>
              </a:rPr>
              <a:t>: </a:t>
            </a:r>
          </a:p>
          <a:p>
            <a:pPr lvl="1" eaLnBrk="1" hangingPunct="1"/>
            <a:r>
              <a:rPr lang="en-US" altLang="en-US">
                <a:latin typeface="Times New Roman" charset="0"/>
              </a:rPr>
              <a:t>High school youth</a:t>
            </a:r>
          </a:p>
          <a:p>
            <a:pPr eaLnBrk="1" hangingPunct="1"/>
            <a:r>
              <a:rPr lang="en-US" altLang="en-US">
                <a:solidFill>
                  <a:srgbClr val="FFFF00"/>
                </a:solidFill>
                <a:latin typeface="Times New Roman" charset="0"/>
              </a:rPr>
              <a:t>Strategies</a:t>
            </a:r>
            <a:r>
              <a:rPr lang="en-US" altLang="en-US">
                <a:latin typeface="Times New Roman" charset="0"/>
              </a:rPr>
              <a:t>:</a:t>
            </a:r>
          </a:p>
          <a:p>
            <a:pPr lvl="1" eaLnBrk="1" hangingPunct="1"/>
            <a:r>
              <a:rPr lang="en-US" altLang="en-US">
                <a:latin typeface="Times New Roman" charset="0"/>
              </a:rPr>
              <a:t>Support groups</a:t>
            </a:r>
          </a:p>
          <a:p>
            <a:pPr lvl="1" eaLnBrk="1" hangingPunct="1"/>
            <a:r>
              <a:rPr lang="en-US" altLang="en-US">
                <a:latin typeface="Times New Roman" charset="0"/>
              </a:rPr>
              <a:t>Training of trainers – 2 per year, 4 day co-facilitation</a:t>
            </a:r>
          </a:p>
          <a:p>
            <a:pPr lvl="1" eaLnBrk="1" hangingPunct="1"/>
            <a:r>
              <a:rPr lang="en-US" altLang="en-US">
                <a:latin typeface="Times New Roman" charset="0"/>
              </a:rPr>
              <a:t>Group meets monthly</a:t>
            </a:r>
          </a:p>
          <a:p>
            <a:pPr lvl="1" eaLnBrk="1" hangingPunct="1"/>
            <a:r>
              <a:rPr lang="en-US" altLang="en-US">
                <a:latin typeface="Times New Roman" charset="0"/>
              </a:rPr>
              <a:t>Based on Expect Respect, Power and Possibilities, Jackson Katz and Paul Kivel’s work.</a:t>
            </a:r>
          </a:p>
          <a:p>
            <a:pPr lvl="1" eaLnBrk="1" hangingPunct="1"/>
            <a:endParaRPr lang="en-US" altLang="en-US">
              <a:latin typeface="Times New Roman" charset="0"/>
            </a:endParaRPr>
          </a:p>
        </p:txBody>
      </p:sp>
    </p:spTree>
    <p:extLst>
      <p:ext uri="{BB962C8B-B14F-4D97-AF65-F5344CB8AC3E}">
        <p14:creationId xmlns:p14="http://schemas.microsoft.com/office/powerpoint/2010/main" val="2711529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5526DC92-7AAE-4EDF-B227-3156453D9E76}" type="slidenum">
              <a:rPr lang="en-US" altLang="en-US" sz="1200" smtClean="0"/>
              <a:pPr/>
              <a:t>62</a:t>
            </a:fld>
            <a:endParaRPr lang="en-US" altLang="en-US" sz="1200"/>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64059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6</a:t>
            </a:fld>
            <a:endParaRPr lang="en-US"/>
          </a:p>
        </p:txBody>
      </p:sp>
    </p:spTree>
    <p:extLst>
      <p:ext uri="{BB962C8B-B14F-4D97-AF65-F5344CB8AC3E}">
        <p14:creationId xmlns:p14="http://schemas.microsoft.com/office/powerpoint/2010/main" val="50130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AB167590-797C-4FCE-9155-61A559E58618}" type="slidenum">
              <a:rPr lang="en-US" altLang="en-US" sz="1200" smtClean="0"/>
              <a:pPr/>
              <a:t>63</a:t>
            </a:fld>
            <a:endParaRPr lang="en-US" altLang="en-US" sz="1200"/>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472869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B45C2828-657D-4A1D-ABDB-35A8D10BFE0B}" type="slidenum">
              <a:rPr lang="en-US" altLang="en-US" sz="1200" smtClean="0"/>
              <a:pPr/>
              <a:t>64</a:t>
            </a:fld>
            <a:endParaRPr lang="en-US" alt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a:latin typeface="Times New Roman" charset="0"/>
              </a:rPr>
              <a:t>Awareness to Action--13 possible action plans for launching white ribbon campaigns of their own-</a:t>
            </a:r>
          </a:p>
          <a:p>
            <a:pPr eaLnBrk="1" hangingPunct="1"/>
            <a:r>
              <a:rPr lang="en-US" altLang="en-US">
                <a:latin typeface="Times New Roman" charset="0"/>
              </a:rPr>
              <a:t>4 step PH Model– addresses risk factors and promotes protective factors (2)</a:t>
            </a:r>
          </a:p>
          <a:p>
            <a:pPr eaLnBrk="1" hangingPunct="1"/>
            <a:endParaRPr lang="en-US" altLang="en-US">
              <a:latin typeface="Times New Roman" charset="0"/>
            </a:endParaRPr>
          </a:p>
          <a:p>
            <a:pPr eaLnBrk="1" hangingPunct="1"/>
            <a:endParaRPr lang="en-US" altLang="en-US">
              <a:latin typeface="Times New Roman" charset="0"/>
            </a:endParaRPr>
          </a:p>
          <a:p>
            <a:pPr eaLnBrk="1" hangingPunct="1"/>
            <a:r>
              <a:rPr lang="en-US" altLang="en-US">
                <a:latin typeface="Times New Roman" charset="0"/>
              </a:rPr>
              <a:t>*Healthy relationship activities are 13 and 14 out of 15 activities. In other words, the lessons don’t get there until the socialization, gender communication and sex role stereotyping lessons. Lessons build on each other establishing a foundation before healthy relationship behaviors are even introduced.</a:t>
            </a:r>
          </a:p>
        </p:txBody>
      </p:sp>
    </p:spTree>
    <p:extLst>
      <p:ext uri="{BB962C8B-B14F-4D97-AF65-F5344CB8AC3E}">
        <p14:creationId xmlns:p14="http://schemas.microsoft.com/office/powerpoint/2010/main" val="1017129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B8DC3BB0-0EB7-4F83-B5D6-0A38B22DF0E7}" type="slidenum">
              <a:rPr lang="en-US" altLang="en-US" sz="1200" smtClean="0"/>
              <a:pPr/>
              <a:t>65</a:t>
            </a:fld>
            <a:endParaRPr lang="en-US" altLang="en-US" sz="1200"/>
          </a:p>
        </p:txBody>
      </p:sp>
      <p:sp>
        <p:nvSpPr>
          <p:cNvPr id="114690" name="Rectangle 2"/>
          <p:cNvSpPr>
            <a:spLocks noGrp="1" noRot="1" noChangeAspect="1" noChangeArrowheads="1" noTextEdit="1"/>
          </p:cNvSpPr>
          <p:nvPr>
            <p:ph type="sldImg"/>
          </p:nvPr>
        </p:nvSpPr>
        <p:spPr>
          <a:solidFill>
            <a:srgbClr val="FFFFFF"/>
          </a:solidFill>
          <a:ln/>
        </p:spPr>
      </p:sp>
      <p:sp>
        <p:nvSpPr>
          <p:cNvPr id="114691"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428262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46E0B295-1C01-4BC9-8678-17E7CE8D3699}" type="slidenum">
              <a:rPr lang="en-US" altLang="en-US" sz="1200" smtClean="0"/>
              <a:pPr/>
              <a:t>66</a:t>
            </a:fld>
            <a:endParaRPr lang="en-US" altLang="en-US" sz="1200"/>
          </a:p>
        </p:txBody>
      </p:sp>
      <p:sp>
        <p:nvSpPr>
          <p:cNvPr id="116738" name="Rectangle 2"/>
          <p:cNvSpPr>
            <a:spLocks noGrp="1" noRot="1" noChangeAspect="1" noChangeArrowheads="1" noTextEdit="1"/>
          </p:cNvSpPr>
          <p:nvPr>
            <p:ph type="sldImg"/>
          </p:nvPr>
        </p:nvSpPr>
        <p:spPr>
          <a:solidFill>
            <a:srgbClr val="FFFFFF"/>
          </a:solidFill>
          <a:ln/>
        </p:spPr>
      </p:sp>
      <p:sp>
        <p:nvSpPr>
          <p:cNvPr id="116739"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altLang="en-US">
                <a:latin typeface="Times New Roman" charset="0"/>
              </a:rPr>
              <a:t>Step 3- developed and tested?- </a:t>
            </a:r>
            <a:r>
              <a:rPr lang="en-US" altLang="en-US">
                <a:latin typeface="Arial" charset="0"/>
              </a:rPr>
              <a:t>The high school/middle school version is currently being systematically evaluated in several schools, although there is a wealth of anecdotal and qualitative evidence for its effectiveness. The standard MVP evaluation is a pre and post-test that measures attitudes and behaviors that relate to the role of bystanders in creating and sustaining peer culture climates that discourage abusive behavior and reward pro-social, proactive responses to situations of harm or potential harm.”</a:t>
            </a:r>
          </a:p>
          <a:p>
            <a:pPr eaLnBrk="1" hangingPunct="1"/>
            <a:r>
              <a:rPr lang="en-US" altLang="en-US">
                <a:latin typeface="Times New Roman" charset="0"/>
              </a:rPr>
              <a:t>Lacks a deeper anti-oppression analysis</a:t>
            </a:r>
          </a:p>
        </p:txBody>
      </p:sp>
    </p:spTree>
    <p:extLst>
      <p:ext uri="{BB962C8B-B14F-4D97-AF65-F5344CB8AC3E}">
        <p14:creationId xmlns:p14="http://schemas.microsoft.com/office/powerpoint/2010/main" val="2585562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65B13986-A27A-4802-969B-591A81F2FDF8}" type="slidenum">
              <a:rPr lang="en-US" altLang="en-US" sz="1200" smtClean="0"/>
              <a:pPr/>
              <a:t>67</a:t>
            </a:fld>
            <a:endParaRPr lang="en-US" altLang="en-US" sz="1200"/>
          </a:p>
        </p:txBody>
      </p:sp>
      <p:sp>
        <p:nvSpPr>
          <p:cNvPr id="122882" name="Rectangle 2"/>
          <p:cNvSpPr>
            <a:spLocks noGrp="1" noRot="1" noChangeAspect="1" noChangeArrowheads="1" noTextEdit="1"/>
          </p:cNvSpPr>
          <p:nvPr>
            <p:ph type="sldImg"/>
          </p:nvPr>
        </p:nvSpPr>
        <p:spPr>
          <a:solidFill>
            <a:srgbClr val="FFFFFF"/>
          </a:solidFill>
          <a:ln/>
        </p:spPr>
      </p:sp>
      <p:sp>
        <p:nvSpPr>
          <p:cNvPr id="122883"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2376933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C61FC1CE-B555-4351-A43B-6448751FC288}" type="slidenum">
              <a:rPr lang="en-US" altLang="en-US" sz="1200" smtClean="0"/>
              <a:pPr/>
              <a:t>68</a:t>
            </a:fld>
            <a:endParaRPr lang="en-US" altLang="en-US" sz="1200"/>
          </a:p>
        </p:txBody>
      </p:sp>
      <p:sp>
        <p:nvSpPr>
          <p:cNvPr id="124930" name="Rectangle 2"/>
          <p:cNvSpPr>
            <a:spLocks noGrp="1" noRot="1" noChangeAspect="1" noChangeArrowheads="1" noTextEdit="1"/>
          </p:cNvSpPr>
          <p:nvPr>
            <p:ph type="sldImg"/>
          </p:nvPr>
        </p:nvSpPr>
        <p:spPr>
          <a:solidFill>
            <a:srgbClr val="FFFFFF"/>
          </a:solidFill>
          <a:ln/>
        </p:spPr>
      </p:sp>
      <p:sp>
        <p:nvSpPr>
          <p:cNvPr id="124931"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3943609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6F0E871E-0608-4814-B0E2-AD57263D22CA}" type="slidenum">
              <a:rPr lang="en-US" altLang="en-US" sz="1200" smtClean="0"/>
              <a:pPr/>
              <a:t>69</a:t>
            </a:fld>
            <a:endParaRPr lang="en-US" altLang="en-US" sz="1200"/>
          </a:p>
        </p:txBody>
      </p:sp>
      <p:sp>
        <p:nvSpPr>
          <p:cNvPr id="126978"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302380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10"/>
          </p:nvPr>
        </p:nvSpPr>
        <p:spPr/>
        <p:txBody>
          <a:bodyPr/>
          <a:lstStyle/>
          <a:p>
            <a:fld id="{633F4822-15B2-498E-A2A8-DC3BA515C3D0}" type="slidenum">
              <a:rPr lang="en-US" smtClean="0"/>
              <a:pPr/>
              <a:t>71</a:t>
            </a:fld>
            <a:endParaRPr lang="en-US"/>
          </a:p>
        </p:txBody>
      </p:sp>
    </p:spTree>
    <p:extLst>
      <p:ext uri="{BB962C8B-B14F-4D97-AF65-F5344CB8AC3E}">
        <p14:creationId xmlns:p14="http://schemas.microsoft.com/office/powerpoint/2010/main" val="162134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3186" eaLnBrk="0" hangingPunct="0">
              <a:defRPr sz="1900">
                <a:solidFill>
                  <a:schemeClr val="tx1"/>
                </a:solidFill>
                <a:latin typeface="Times New Roman" charset="0"/>
              </a:defRPr>
            </a:lvl1pPr>
            <a:lvl2pPr marL="709443" indent="-272863" defTabSz="923186" eaLnBrk="0" hangingPunct="0">
              <a:defRPr sz="1900">
                <a:solidFill>
                  <a:schemeClr val="tx1"/>
                </a:solidFill>
                <a:latin typeface="Times New Roman" charset="0"/>
              </a:defRPr>
            </a:lvl2pPr>
            <a:lvl3pPr marL="1091451" indent="-218290" defTabSz="923186" eaLnBrk="0" hangingPunct="0">
              <a:defRPr sz="1900">
                <a:solidFill>
                  <a:schemeClr val="tx1"/>
                </a:solidFill>
                <a:latin typeface="Times New Roman" charset="0"/>
              </a:defRPr>
            </a:lvl3pPr>
            <a:lvl4pPr marL="1528031" indent="-218290" defTabSz="923186" eaLnBrk="0" hangingPunct="0">
              <a:defRPr sz="1900">
                <a:solidFill>
                  <a:schemeClr val="tx1"/>
                </a:solidFill>
                <a:latin typeface="Times New Roman" charset="0"/>
              </a:defRPr>
            </a:lvl4pPr>
            <a:lvl5pPr marL="1964611" indent="-218290" defTabSz="923186" eaLnBrk="0" hangingPunct="0">
              <a:defRPr sz="1900">
                <a:solidFill>
                  <a:schemeClr val="tx1"/>
                </a:solidFill>
                <a:latin typeface="Times New Roman" charset="0"/>
              </a:defRPr>
            </a:lvl5pPr>
            <a:lvl6pPr marL="2401192" indent="-218290" defTabSz="923186" eaLnBrk="0" fontAlgn="base" hangingPunct="0">
              <a:spcBef>
                <a:spcPct val="0"/>
              </a:spcBef>
              <a:spcAft>
                <a:spcPct val="0"/>
              </a:spcAft>
              <a:defRPr sz="1900">
                <a:solidFill>
                  <a:schemeClr val="tx1"/>
                </a:solidFill>
                <a:latin typeface="Times New Roman" charset="0"/>
              </a:defRPr>
            </a:lvl6pPr>
            <a:lvl7pPr marL="2837772" indent="-218290" defTabSz="923186" eaLnBrk="0" fontAlgn="base" hangingPunct="0">
              <a:spcBef>
                <a:spcPct val="0"/>
              </a:spcBef>
              <a:spcAft>
                <a:spcPct val="0"/>
              </a:spcAft>
              <a:defRPr sz="1900">
                <a:solidFill>
                  <a:schemeClr val="tx1"/>
                </a:solidFill>
                <a:latin typeface="Times New Roman" charset="0"/>
              </a:defRPr>
            </a:lvl7pPr>
            <a:lvl8pPr marL="3274352" indent="-218290" defTabSz="923186" eaLnBrk="0" fontAlgn="base" hangingPunct="0">
              <a:spcBef>
                <a:spcPct val="0"/>
              </a:spcBef>
              <a:spcAft>
                <a:spcPct val="0"/>
              </a:spcAft>
              <a:defRPr sz="1900">
                <a:solidFill>
                  <a:schemeClr val="tx1"/>
                </a:solidFill>
                <a:latin typeface="Times New Roman" charset="0"/>
              </a:defRPr>
            </a:lvl8pPr>
            <a:lvl9pPr marL="3710932" indent="-218290" defTabSz="923186" eaLnBrk="0" fontAlgn="base" hangingPunct="0">
              <a:spcBef>
                <a:spcPct val="0"/>
              </a:spcBef>
              <a:spcAft>
                <a:spcPct val="0"/>
              </a:spcAft>
              <a:defRPr sz="1900">
                <a:solidFill>
                  <a:schemeClr val="tx1"/>
                </a:solidFill>
                <a:latin typeface="Times New Roman" charset="0"/>
              </a:defRPr>
            </a:lvl9pPr>
          </a:lstStyle>
          <a:p>
            <a:pPr eaLnBrk="1" hangingPunct="1"/>
            <a:fld id="{1DCE656B-9E07-43C3-9A79-4E089A00F034}" type="slidenum">
              <a:rPr lang="en-US" altLang="en-US" sz="1200"/>
              <a:pPr eaLnBrk="1" hangingPunct="1"/>
              <a:t>72</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a:t>Shostakovich was 19 when he completed his first symphony No 1 in F Minor- referred to as Opus 10 but history tells us he began composing much earlier in life. </a:t>
            </a:r>
          </a:p>
          <a:p>
            <a:pPr eaLnBrk="1" hangingPunct="1"/>
            <a:endParaRPr lang="en-US" altLang="en-US" dirty="0"/>
          </a:p>
          <a:p>
            <a:pPr eaLnBrk="1" hangingPunct="1"/>
            <a:r>
              <a:rPr lang="en-US" altLang="en-US" dirty="0"/>
              <a:t>Esther of the Bible was a teenager when she saved her people</a:t>
            </a:r>
          </a:p>
          <a:p>
            <a:pPr eaLnBrk="1" hangingPunct="1"/>
            <a:endParaRPr lang="en-US" altLang="en-US" dirty="0"/>
          </a:p>
          <a:p>
            <a:pPr eaLnBrk="1" hangingPunct="1"/>
            <a:r>
              <a:rPr lang="en-US" altLang="en-US" dirty="0" err="1"/>
              <a:t>Alexandar</a:t>
            </a:r>
            <a:r>
              <a:rPr lang="en-US" altLang="en-US" dirty="0"/>
              <a:t> the Great was 16 when he founded his first colony and named it </a:t>
            </a:r>
            <a:r>
              <a:rPr lang="en-US" altLang="en-US" dirty="0" err="1"/>
              <a:t>Alexandroupolis</a:t>
            </a:r>
            <a:endParaRPr lang="en-US" altLang="en-US" dirty="0"/>
          </a:p>
          <a:p>
            <a:pPr eaLnBrk="1" hangingPunct="1"/>
            <a:r>
              <a:rPr lang="en-US" altLang="en-US" dirty="0"/>
              <a:t>Conquering pretty much all of the world known to ancient Greece including Syria, some of India and Egypt, he was one of the most successful military commanders in history.</a:t>
            </a:r>
          </a:p>
          <a:p>
            <a:pPr eaLnBrk="1" hangingPunct="1"/>
            <a:endParaRPr lang="en-US" altLang="en-US" dirty="0"/>
          </a:p>
          <a:p>
            <a:pPr eaLnBrk="1" hangingPunct="1"/>
            <a:r>
              <a:rPr lang="en-US" altLang="en-US" dirty="0"/>
              <a:t>Pope John the XII was 18 when his papacy began</a:t>
            </a:r>
          </a:p>
          <a:p>
            <a:pPr eaLnBrk="1" hangingPunct="1"/>
            <a:endParaRPr lang="en-US" altLang="en-US" dirty="0"/>
          </a:p>
          <a:p>
            <a:pPr eaLnBrk="1" hangingPunct="1"/>
            <a:r>
              <a:rPr lang="en-US" altLang="en-US" dirty="0"/>
              <a:t>Mary Shelley wrote Frankenstein when she was 19 </a:t>
            </a:r>
          </a:p>
          <a:p>
            <a:pPr eaLnBrk="1" hangingPunct="1"/>
            <a:endParaRPr lang="en-US" altLang="en-US" dirty="0"/>
          </a:p>
          <a:p>
            <a:pPr eaLnBrk="1" hangingPunct="1"/>
            <a:r>
              <a:rPr lang="en-US" altLang="en-US" dirty="0"/>
              <a:t>Joan of Arc,</a:t>
            </a:r>
          </a:p>
          <a:p>
            <a:pPr eaLnBrk="1" hangingPunct="1"/>
            <a:endParaRPr lang="en-US" altLang="en-US" dirty="0"/>
          </a:p>
          <a:p>
            <a:pPr eaLnBrk="1" hangingPunct="1"/>
            <a:r>
              <a:rPr lang="en-US" altLang="en-US" dirty="0"/>
              <a:t>King Tut ruled for more than a decade when he died before he was 19.</a:t>
            </a:r>
          </a:p>
        </p:txBody>
      </p:sp>
    </p:spTree>
    <p:extLst>
      <p:ext uri="{BB962C8B-B14F-4D97-AF65-F5344CB8AC3E}">
        <p14:creationId xmlns:p14="http://schemas.microsoft.com/office/powerpoint/2010/main" val="533894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we can see, some articles help articulate the context for IPV as a health issue and some articles help make the case for incorporating primary prevention strategies into health care practices. We will send files out.  </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ＭＳ Ｐゴシック" panose="020B0600070205080204" pitchFamily="34" charset="-128"/>
              </a:defRPr>
            </a:lvl1pPr>
            <a:lvl2pPr marL="37931725" indent="-37474525">
              <a:defRPr>
                <a:solidFill>
                  <a:schemeClr val="tx1"/>
                </a:solidFill>
                <a:latin typeface="Tw Cen MT" panose="020B0602020104020603" pitchFamily="34" charset="0"/>
                <a:ea typeface="ＭＳ Ｐゴシック" panose="020B0600070205080204" pitchFamily="34" charset="-128"/>
              </a:defRPr>
            </a:lvl2pPr>
            <a:lvl3pPr>
              <a:defRPr>
                <a:solidFill>
                  <a:schemeClr val="tx1"/>
                </a:solidFill>
                <a:latin typeface="Tw Cen MT" panose="020B0602020104020603" pitchFamily="34" charset="0"/>
                <a:ea typeface="ＭＳ Ｐゴシック" panose="020B0600070205080204" pitchFamily="34" charset="-128"/>
              </a:defRPr>
            </a:lvl3pPr>
            <a:lvl4pPr>
              <a:defRPr>
                <a:solidFill>
                  <a:schemeClr val="tx1"/>
                </a:solidFill>
                <a:latin typeface="Tw Cen MT" panose="020B0602020104020603" pitchFamily="34" charset="0"/>
                <a:ea typeface="ＭＳ Ｐゴシック" panose="020B0600070205080204" pitchFamily="34" charset="-128"/>
              </a:defRPr>
            </a:lvl4pPr>
            <a:lvl5pPr>
              <a:defRPr>
                <a:solidFill>
                  <a:schemeClr val="tx1"/>
                </a:solidFill>
                <a:latin typeface="Tw Cen MT" panose="020B06020201040206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Tw Cen MT" panose="020B0602020104020603" pitchFamily="34" charset="0"/>
                <a:ea typeface="ＭＳ Ｐゴシック" panose="020B0600070205080204" pitchFamily="34" charset="-128"/>
              </a:defRPr>
            </a:lvl9pPr>
          </a:lstStyle>
          <a:p>
            <a:fld id="{09794FF7-284A-4528-B2ED-FFD2E1680467}" type="slidenum">
              <a:rPr lang="en-US" altLang="en-US">
                <a:latin typeface="Calibri" panose="020F0502020204030204" pitchFamily="34" charset="0"/>
              </a:rPr>
              <a:pPr/>
              <a:t>77</a:t>
            </a:fld>
            <a:endParaRPr lang="en-US" altLang="en-US">
              <a:latin typeface="Calibri" panose="020F0502020204030204" pitchFamily="34" charset="0"/>
            </a:endParaRPr>
          </a:p>
        </p:txBody>
      </p:sp>
    </p:spTree>
    <p:extLst>
      <p:ext uri="{BB962C8B-B14F-4D97-AF65-F5344CB8AC3E}">
        <p14:creationId xmlns:p14="http://schemas.microsoft.com/office/powerpoint/2010/main" val="372343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(GLSEN 2011 National School Climate Survey).</a:t>
            </a: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8</a:t>
            </a:fld>
            <a:endParaRPr lang="en-US"/>
          </a:p>
        </p:txBody>
      </p:sp>
    </p:spTree>
    <p:extLst>
      <p:ext uri="{BB962C8B-B14F-4D97-AF65-F5344CB8AC3E}">
        <p14:creationId xmlns:p14="http://schemas.microsoft.com/office/powerpoint/2010/main" val="349541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a:t>
            </a:r>
            <a:r>
              <a:rPr lang="en-US" baseline="0" dirty="0"/>
              <a:t> of defining “dating” for young people. Terms “hanging out,” “hooking up, “Talking”</a:t>
            </a:r>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9</a:t>
            </a:fld>
            <a:endParaRPr lang="en-US"/>
          </a:p>
        </p:txBody>
      </p:sp>
    </p:spTree>
    <p:extLst>
      <p:ext uri="{BB962C8B-B14F-4D97-AF65-F5344CB8AC3E}">
        <p14:creationId xmlns:p14="http://schemas.microsoft.com/office/powerpoint/2010/main" val="49267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fld id="{3A162220-66C3-43DF-BC0E-0CCD5A34F3FA}" type="slidenum">
              <a:rPr lang="en-US" altLang="en-US" sz="1200" smtClean="0"/>
              <a:pPr/>
              <a:t>10</a:t>
            </a:fld>
            <a:endParaRPr lang="en-US" altLang="en-US" sz="1200"/>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charset="0"/>
              </a:rPr>
              <a:t>As the Centers for Disease Control and Prevention we focus on preventing death, injury and illness from occurring in the first place.</a:t>
            </a:r>
          </a:p>
          <a:p>
            <a:pPr eaLnBrk="1" hangingPunct="1"/>
            <a:r>
              <a:rPr lang="en-US" altLang="en-US">
                <a:latin typeface="Times New Roman" charset="0"/>
              </a:rPr>
              <a:t>So in regard to VAW the Division of Violence Prevention tends to focus on what we call primary prevention – preventing violence against women from initially occurring. We do this through funding programs and research, sponsoring conferences such as the National Sexual Violence Prevention Conference, and convening panels of experts, such as this one, who can provide us with information regarding the needs of the field. However, some of our activities also focus on intervention services in terms of how to reduce the harmful impact of the violence and prevent it from reoccurring.</a:t>
            </a:r>
          </a:p>
          <a:p>
            <a:pPr eaLnBrk="1" hangingPunct="1"/>
            <a:endParaRPr lang="en-US" altLang="en-US">
              <a:latin typeface="Times New Roman" charset="0"/>
            </a:endParaRPr>
          </a:p>
          <a:p>
            <a:pPr eaLnBrk="1" hangingPunct="1"/>
            <a:r>
              <a:rPr lang="en-US" altLang="en-US">
                <a:latin typeface="Times New Roman" charset="0"/>
              </a:rPr>
              <a:t>Prevention and intervention services can focus on both men and women. Preventing men from perpetrating violence and preventing women from becoming victims.</a:t>
            </a:r>
          </a:p>
          <a:p>
            <a:pPr eaLnBrk="1" hangingPunct="1"/>
            <a:endParaRPr lang="en-US" altLang="en-US">
              <a:latin typeface="Times New Roman" charset="0"/>
            </a:endParaRPr>
          </a:p>
          <a:p>
            <a:pPr eaLnBrk="1" hangingPunct="1"/>
            <a:r>
              <a:rPr lang="en-US" altLang="en-US">
                <a:latin typeface="Times New Roman" charset="0"/>
              </a:rPr>
              <a:t>All of us here today are working hard to end violence against women, whether through prevention or intervention. When I was Director of the Family Violence Program for the Houston Area Women’s Center we used to have staff retreats where we would develop a vision of what the world would be like without violence against women and we were out of jobs. CDC wants to help make this vision come true by promoting the complementary nature of violence against women prevention and intervention services.</a:t>
            </a:r>
          </a:p>
          <a:p>
            <a:pPr eaLnBrk="1" hangingPunct="1"/>
            <a:endParaRPr lang="en-US" altLang="en-US">
              <a:latin typeface="Times New Roman" charset="0"/>
            </a:endParaRPr>
          </a:p>
          <a:p>
            <a:pPr eaLnBrk="1" hangingPunct="1"/>
            <a:endParaRPr lang="en-US" altLang="en-US">
              <a:latin typeface="Times New Roman" charset="0"/>
            </a:endParaRPr>
          </a:p>
          <a:p>
            <a:pPr eaLnBrk="1" hangingPunct="1"/>
            <a:endParaRPr lang="en-US" altLang="en-US">
              <a:latin typeface="Times New Roman" charset="0"/>
            </a:endParaRPr>
          </a:p>
          <a:p>
            <a:pPr eaLnBrk="1" hangingPunct="1"/>
            <a:endParaRPr lang="en-US" altLang="en-US">
              <a:latin typeface="Times New Roman" charset="0"/>
            </a:endParaRPr>
          </a:p>
        </p:txBody>
      </p:sp>
    </p:spTree>
    <p:extLst>
      <p:ext uri="{BB962C8B-B14F-4D97-AF65-F5344CB8AC3E}">
        <p14:creationId xmlns:p14="http://schemas.microsoft.com/office/powerpoint/2010/main" val="377248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4145505" y="9120975"/>
            <a:ext cx="3169697" cy="480225"/>
          </a:xfrm>
          <a:prstGeom prst="rect">
            <a:avLst/>
          </a:prstGeom>
          <a:noFill/>
          <a:ln w="9525">
            <a:noFill/>
            <a:miter lim="800000"/>
            <a:headEnd/>
            <a:tailEnd/>
          </a:ln>
        </p:spPr>
        <p:txBody>
          <a:bodyPr lIns="96645" tIns="48321" rIns="96645" bIns="48321" anchor="b"/>
          <a:lstStyle/>
          <a:p>
            <a:pPr algn="r" defTabSz="967208"/>
            <a:fld id="{19D00D0B-69E1-4321-8E6E-647A47F88629}" type="slidenum">
              <a:rPr lang="en-US" sz="1100"/>
              <a:pPr algn="r" defTabSz="967208"/>
              <a:t>13</a:t>
            </a:fld>
            <a:endParaRPr lang="en-US" sz="1100" dirty="0"/>
          </a:p>
        </p:txBody>
      </p:sp>
      <p:sp>
        <p:nvSpPr>
          <p:cNvPr id="291843"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291844" name="Rectangle 3"/>
          <p:cNvSpPr>
            <a:spLocks noGrp="1" noChangeArrowheads="1"/>
          </p:cNvSpPr>
          <p:nvPr>
            <p:ph type="body" idx="1"/>
          </p:nvPr>
        </p:nvSpPr>
        <p:spPr bwMode="auto">
          <a:xfrm>
            <a:off x="731856" y="4561314"/>
            <a:ext cx="5851492" cy="4320375"/>
          </a:xfrm>
          <a:prstGeom prst="rect">
            <a:avLst/>
          </a:prstGeom>
          <a:solidFill>
            <a:srgbClr val="FFFFFF"/>
          </a:solidFill>
          <a:ln>
            <a:solidFill>
              <a:srgbClr val="000000"/>
            </a:solidFill>
            <a:miter lim="800000"/>
            <a:headEnd/>
            <a:tailEnd/>
          </a:ln>
        </p:spPr>
        <p:txBody>
          <a:bodyPr lIns="96645" tIns="48321" rIns="96645" bIns="48321"/>
          <a:lstStyle/>
          <a:p>
            <a:r>
              <a:rPr lang="en-US" dirty="0"/>
              <a:t>CDC Framework</a:t>
            </a:r>
          </a:p>
        </p:txBody>
      </p:sp>
    </p:spTree>
    <p:extLst>
      <p:ext uri="{BB962C8B-B14F-4D97-AF65-F5344CB8AC3E}">
        <p14:creationId xmlns:p14="http://schemas.microsoft.com/office/powerpoint/2010/main" val="335314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145505" y="9120975"/>
            <a:ext cx="3169697" cy="480225"/>
          </a:xfrm>
          <a:prstGeom prst="rect">
            <a:avLst/>
          </a:prstGeom>
          <a:noFill/>
          <a:ln w="9525">
            <a:noFill/>
            <a:miter lim="800000"/>
            <a:headEnd/>
            <a:tailEnd/>
          </a:ln>
        </p:spPr>
        <p:txBody>
          <a:bodyPr lIns="96640" tIns="48319" rIns="96640" bIns="48319" anchor="b"/>
          <a:lstStyle/>
          <a:p>
            <a:pPr algn="r" eaLnBrk="0" hangingPunct="0"/>
            <a:fld id="{A66283F9-F158-4870-BECC-EE5C398155BC}" type="slidenum">
              <a:rPr lang="en-US" altLang="en-US" sz="1300">
                <a:latin typeface="Arial" pitchFamily="34" charset="0"/>
                <a:ea typeface="ＭＳ Ｐゴシック" pitchFamily="34" charset="-128"/>
              </a:rPr>
              <a:pPr algn="r" eaLnBrk="0" hangingPunct="0"/>
              <a:t>14</a:t>
            </a:fld>
            <a:endParaRPr lang="en-US" altLang="en-US" sz="1300" dirty="0">
              <a:latin typeface="Arial" pitchFamily="34" charset="0"/>
              <a:ea typeface="ＭＳ Ｐゴシック" pitchFamily="34" charset="-128"/>
            </a:endParaRPr>
          </a:p>
        </p:txBody>
      </p:sp>
      <p:sp>
        <p:nvSpPr>
          <p:cNvPr id="43011" name="Rectangle 2"/>
          <p:cNvSpPr>
            <a:spLocks noGrp="1" noRot="1" noChangeAspect="1" noChangeArrowheads="1" noTextEdit="1"/>
          </p:cNvSpPr>
          <p:nvPr>
            <p:ph type="sldImg"/>
          </p:nvPr>
        </p:nvSpPr>
        <p:spPr bwMode="auto">
          <a:xfrm>
            <a:off x="1258888" y="720725"/>
            <a:ext cx="4799012" cy="3598863"/>
          </a:xfrm>
          <a:solidFill>
            <a:srgbClr val="FFFFFF"/>
          </a:solidFill>
          <a:ln>
            <a:solidFill>
              <a:srgbClr val="000000"/>
            </a:solidFill>
            <a:miter lim="800000"/>
            <a:headEnd/>
            <a:tailEnd/>
          </a:ln>
        </p:spPr>
      </p:sp>
      <p:sp>
        <p:nvSpPr>
          <p:cNvPr id="43012" name="Rectangle 3"/>
          <p:cNvSpPr>
            <a:spLocks noGrp="1" noChangeArrowheads="1"/>
          </p:cNvSpPr>
          <p:nvPr>
            <p:ph type="body" idx="1"/>
          </p:nvPr>
        </p:nvSpPr>
        <p:spPr bwMode="auto">
          <a:noFill/>
          <a:ln>
            <a:solidFill>
              <a:srgbClr val="000000"/>
            </a:solidFill>
            <a:miter lim="800000"/>
            <a:headEnd/>
            <a:tailEnd/>
          </a:ln>
        </p:spPr>
        <p:txBody>
          <a:bodyPr wrap="square" lIns="96640" tIns="48319" rIns="96640" bIns="48319" numCol="1" anchor="t" anchorCtr="0" compatLnSpc="1">
            <a:prstTxWarp prst="textNoShape">
              <a:avLst/>
            </a:prstTxWarp>
          </a:bodyPr>
          <a:lstStyle/>
          <a:p>
            <a:pPr eaLnBrk="1" hangingPunct="1">
              <a:spcBef>
                <a:spcPct val="0"/>
              </a:spcBef>
            </a:pPr>
            <a:r>
              <a:rPr lang="en-US" altLang="en-US"/>
              <a:t>Traditionally, we have focused on changing individual behavior and to some extent relationships. It has become clear, particularly in the area of prevention that we need to focus on all the </a:t>
            </a:r>
            <a:r>
              <a:rPr lang="en-US" altLang="en-US" b="1"/>
              <a:t>multiple layers and influences </a:t>
            </a:r>
            <a:r>
              <a:rPr lang="en-US" altLang="en-US"/>
              <a:t>affecting individuals. </a:t>
            </a:r>
          </a:p>
          <a:p>
            <a:pPr lvl="1" eaLnBrk="1" hangingPunct="1">
              <a:spcBef>
                <a:spcPct val="0"/>
              </a:spcBef>
              <a:buClr>
                <a:schemeClr val="tx1"/>
              </a:buClr>
            </a:pPr>
            <a:r>
              <a:rPr lang="en-US" altLang="en-US"/>
              <a:t>Environmental and Policy Interventions have the potential to affect many people rather than focusing on changing the behavior of one person at a time.</a:t>
            </a:r>
          </a:p>
          <a:p>
            <a:pPr lvl="1" eaLnBrk="1" hangingPunct="1">
              <a:spcBef>
                <a:spcPct val="0"/>
              </a:spcBef>
              <a:buClr>
                <a:schemeClr val="bg2"/>
              </a:buClr>
              <a:buSzPct val="125000"/>
              <a:buFont typeface="Wingdings" pitchFamily="2" charset="2"/>
              <a:buNone/>
            </a:pPr>
            <a:r>
              <a:rPr lang="en-US" altLang="en-US"/>
              <a:t>Include “best practices” from a growing body of literature. </a:t>
            </a:r>
          </a:p>
          <a:p>
            <a:pPr lvl="1" eaLnBrk="1" hangingPunct="1">
              <a:spcBef>
                <a:spcPct val="0"/>
              </a:spcBef>
              <a:buClr>
                <a:schemeClr val="bg2"/>
              </a:buClr>
              <a:buSzPct val="125000"/>
              <a:buFont typeface="Wingdings" pitchFamily="2" charset="2"/>
              <a:buNone/>
            </a:pPr>
            <a:r>
              <a:rPr lang="en-US" altLang="en-US"/>
              <a:t>Change the environment so that healthy decisions are supported by the environment.</a:t>
            </a:r>
          </a:p>
          <a:p>
            <a:pPr eaLnBrk="1" hangingPunct="1">
              <a:spcBef>
                <a:spcPct val="0"/>
              </a:spcBef>
            </a:pPr>
            <a:endParaRPr lang="en-US" altLang="en-US" b="1"/>
          </a:p>
        </p:txBody>
      </p:sp>
    </p:spTree>
    <p:extLst>
      <p:ext uri="{BB962C8B-B14F-4D97-AF65-F5344CB8AC3E}">
        <p14:creationId xmlns:p14="http://schemas.microsoft.com/office/powerpoint/2010/main" val="369880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024B5-0A5A-CE47-B84F-B9AE9116277D}"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D3B2-40FB-3942-899A-B72B8D0CC704}"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B0AB-8C54-BA40-AB77-F321AB09E2D8}"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B4A29-487F-FF4B-8540-6C6B55831742}"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0F5D793-ECC5-43FC-91C9-4FE338234E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1A38E-E293-6647-85D5-8532745E7DAB}"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A753FD-F3CD-744C-888D-E576EFBA8887}"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A1678-A9B3-4045-A8D0-07BD6287A57F}" type="datetime1">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Date Placeholder 2"/>
          <p:cNvSpPr>
            <a:spLocks noGrp="1"/>
          </p:cNvSpPr>
          <p:nvPr>
            <p:ph type="dt" sz="half" idx="10"/>
          </p:nvPr>
        </p:nvSpPr>
        <p:spPr/>
        <p:txBody>
          <a:bodyPr/>
          <a:lstStyle/>
          <a:p>
            <a:fld id="{8B275B7D-C9DE-6741-B613-600B4137FFCE}" type="datetime1">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34BD-429E-D54D-B9BB-F57297C99D25}" type="datetime1">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4EA17-6E2F-884C-8082-B9F84E32D5A2}"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4A861-F706-C84E-86D4-BB6A01C96FB5}"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5000"/>
                <a:lumOff val="95000"/>
              </a:schemeClr>
            </a:gs>
            <a:gs pos="100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152400"/>
            <a:ext cx="5715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Tw Cen MT" pitchFamily="34" charset="0"/>
              </a:defRPr>
            </a:lvl1pPr>
          </a:lstStyle>
          <a:p>
            <a:fld id="{ADD4D2EF-9C30-2B49-B3DB-2455693A0A81}" type="datetime1">
              <a:rPr lang="en-US" smtClean="0"/>
              <a:t>3/22/2019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Tw Cen MT"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Tw Cen MT" pitchFamily="34" charset="0"/>
              </a:defRPr>
            </a:lvl1pPr>
          </a:lstStyle>
          <a:p>
            <a:fld id="{20F5D793-ECC5-43FC-91C9-4FE338234E86}" type="slidenum">
              <a:rPr lang="en-US" smtClean="0"/>
              <a:pPr/>
              <a:t>‹#›</a:t>
            </a:fld>
            <a:endParaRPr lang="en-US" dirty="0"/>
          </a:p>
        </p:txBody>
      </p:sp>
      <p:pic>
        <p:nvPicPr>
          <p:cNvPr id="7" name="Picture 3" descr="H:\Official Documents\NYSCADV Logo &amp; Branding\Print Logos\NYSCADV Logo Print Color Final 201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 y="182880"/>
            <a:ext cx="2776735" cy="9522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b="0" kern="1200" cap="small" baseline="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w Cen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w Cen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Tw Cen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ajl.sagepub.com/content/5/5.toc"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iom.ed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1"/>
            <a:ext cx="8839200" cy="2971800"/>
          </a:xfrm>
        </p:spPr>
        <p:txBody>
          <a:bodyPr>
            <a:noAutofit/>
          </a:bodyPr>
          <a:lstStyle/>
          <a:p>
            <a:r>
              <a:rPr lang="en-US" altLang="en-US" sz="3200" b="1" dirty="0"/>
              <a:t>Intimate Partner Violence in Student Relationships: </a:t>
            </a:r>
            <a:br>
              <a:rPr lang="en-US" altLang="en-US" sz="3200" b="1" dirty="0"/>
            </a:br>
            <a:r>
              <a:rPr lang="en-US" altLang="en-US" sz="3200" b="1" dirty="0"/>
              <a:t>Context and Consequences</a:t>
            </a:r>
            <a:br>
              <a:rPr lang="en-US" altLang="en-US" sz="3200" b="1" dirty="0"/>
            </a:br>
            <a:endParaRPr lang="en-US" sz="3200" b="1" cap="none" dirty="0">
              <a:latin typeface="Century Gothic" pitchFamily="34" charset="0"/>
            </a:endParaRPr>
          </a:p>
        </p:txBody>
      </p:sp>
      <p:sp>
        <p:nvSpPr>
          <p:cNvPr id="3" name="Subtitle 2"/>
          <p:cNvSpPr>
            <a:spLocks noGrp="1"/>
          </p:cNvSpPr>
          <p:nvPr>
            <p:ph type="subTitle" idx="1"/>
          </p:nvPr>
        </p:nvSpPr>
        <p:spPr>
          <a:xfrm>
            <a:off x="152400" y="5334001"/>
            <a:ext cx="8763000" cy="1322512"/>
          </a:xfrm>
        </p:spPr>
        <p:txBody>
          <a:bodyPr>
            <a:normAutofit/>
          </a:bodyPr>
          <a:lstStyle/>
          <a:p>
            <a:pPr algn="ctr"/>
            <a:r>
              <a:rPr lang="en-US" sz="2000" b="1" dirty="0">
                <a:solidFill>
                  <a:schemeClr val="tx1"/>
                </a:solidFill>
              </a:rPr>
              <a:t>Presented by: </a:t>
            </a:r>
            <a:br>
              <a:rPr lang="en-US" sz="2000" b="1" dirty="0">
                <a:solidFill>
                  <a:schemeClr val="tx1"/>
                </a:solidFill>
              </a:rPr>
            </a:br>
            <a:r>
              <a:rPr lang="en-US" sz="2000" dirty="0">
                <a:solidFill>
                  <a:schemeClr val="tx1"/>
                </a:solidFill>
              </a:rPr>
              <a:t>Lorien Castelle, Director of Prevention</a:t>
            </a:r>
          </a:p>
        </p:txBody>
      </p:sp>
    </p:spTree>
    <p:extLst>
      <p:ext uri="{BB962C8B-B14F-4D97-AF65-F5344CB8AC3E}">
        <p14:creationId xmlns:p14="http://schemas.microsoft.com/office/powerpoint/2010/main" val="8659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F4F2F8F6-A783-46AF-BAEC-48DEE175F592}" type="slidenum">
              <a:rPr lang="en-US"/>
              <a:pPr>
                <a:defRPr/>
              </a:pPr>
              <a:t>10</a:t>
            </a:fld>
            <a:endParaRPr lang="en-US"/>
          </a:p>
        </p:txBody>
      </p:sp>
      <p:sp>
        <p:nvSpPr>
          <p:cNvPr id="20481" name="Rectangle 2"/>
          <p:cNvSpPr>
            <a:spLocks noGrp="1" noChangeArrowheads="1"/>
          </p:cNvSpPr>
          <p:nvPr>
            <p:ph type="title"/>
          </p:nvPr>
        </p:nvSpPr>
        <p:spPr>
          <a:xfrm>
            <a:off x="609600" y="762000"/>
            <a:ext cx="8305800" cy="685800"/>
          </a:xfrm>
        </p:spPr>
        <p:txBody>
          <a:bodyPr>
            <a:normAutofit fontScale="90000"/>
          </a:bodyPr>
          <a:lstStyle/>
          <a:p>
            <a:pPr eaLnBrk="1" hangingPunct="1"/>
            <a:br>
              <a:rPr lang="en-US" altLang="en-US" dirty="0"/>
            </a:br>
            <a:r>
              <a:rPr lang="en-US" altLang="en-US" dirty="0"/>
              <a:t>P</a:t>
            </a:r>
            <a:r>
              <a:rPr lang="en-US" altLang="en-US" sz="4000" dirty="0"/>
              <a:t>revention        &amp;        Intervention</a:t>
            </a:r>
          </a:p>
        </p:txBody>
      </p:sp>
      <p:sp>
        <p:nvSpPr>
          <p:cNvPr id="20482" name="Rectangle 3"/>
          <p:cNvSpPr>
            <a:spLocks noGrp="1" noChangeArrowheads="1"/>
          </p:cNvSpPr>
          <p:nvPr>
            <p:ph type="body" sz="half" idx="1"/>
          </p:nvPr>
        </p:nvSpPr>
        <p:spPr>
          <a:xfrm>
            <a:off x="457200" y="1981200"/>
            <a:ext cx="4187825" cy="4114800"/>
          </a:xfrm>
        </p:spPr>
        <p:txBody>
          <a:bodyPr/>
          <a:lstStyle/>
          <a:p>
            <a:pPr eaLnBrk="1" hangingPunct="1">
              <a:lnSpc>
                <a:spcPct val="90000"/>
              </a:lnSpc>
              <a:buFontTx/>
              <a:buNone/>
            </a:pPr>
            <a:r>
              <a:rPr lang="en-US" altLang="en-US" sz="2400" b="1" dirty="0"/>
              <a:t>Prevention: </a:t>
            </a:r>
            <a:r>
              <a:rPr lang="en-US" altLang="en-US" dirty="0"/>
              <a:t>preventing dating violence from </a:t>
            </a:r>
            <a:r>
              <a:rPr lang="en-US" altLang="en-US" b="1" i="1" u="sng" dirty="0">
                <a:solidFill>
                  <a:schemeClr val="accent2"/>
                </a:solidFill>
              </a:rPr>
              <a:t>initially</a:t>
            </a:r>
            <a:r>
              <a:rPr lang="en-US" altLang="en-US" dirty="0">
                <a:solidFill>
                  <a:schemeClr val="accent2"/>
                </a:solidFill>
              </a:rPr>
              <a:t> </a:t>
            </a:r>
            <a:r>
              <a:rPr lang="en-US" altLang="en-US" dirty="0"/>
              <a:t>occurring</a:t>
            </a:r>
          </a:p>
          <a:p>
            <a:pPr eaLnBrk="1" hangingPunct="1">
              <a:lnSpc>
                <a:spcPct val="90000"/>
              </a:lnSpc>
              <a:buFontTx/>
              <a:buNone/>
            </a:pPr>
            <a:endParaRPr lang="en-US" altLang="en-US" dirty="0"/>
          </a:p>
          <a:p>
            <a:pPr eaLnBrk="1" hangingPunct="1">
              <a:lnSpc>
                <a:spcPct val="90000"/>
              </a:lnSpc>
              <a:buFontTx/>
              <a:buNone/>
            </a:pPr>
            <a:r>
              <a:rPr lang="en-US" altLang="en-US" sz="2400" dirty="0"/>
              <a:t>-Focusing on conditions that support it</a:t>
            </a:r>
          </a:p>
          <a:p>
            <a:pPr eaLnBrk="1" hangingPunct="1">
              <a:lnSpc>
                <a:spcPct val="90000"/>
              </a:lnSpc>
              <a:buFontTx/>
              <a:buNone/>
            </a:pPr>
            <a:r>
              <a:rPr lang="en-US" altLang="en-US" sz="2400" dirty="0"/>
              <a:t>-Focusing on promoting conditions that inhibit</a:t>
            </a:r>
          </a:p>
          <a:p>
            <a:pPr eaLnBrk="1" hangingPunct="1">
              <a:lnSpc>
                <a:spcPct val="90000"/>
              </a:lnSpc>
              <a:buFontTx/>
              <a:buNone/>
            </a:pPr>
            <a:r>
              <a:rPr lang="en-US" altLang="en-US" sz="2400" dirty="0"/>
              <a:t>-Promoting behaviors you want others to adopt</a:t>
            </a:r>
          </a:p>
          <a:p>
            <a:pPr eaLnBrk="1" hangingPunct="1">
              <a:lnSpc>
                <a:spcPct val="90000"/>
              </a:lnSpc>
            </a:pPr>
            <a:endParaRPr lang="en-US" altLang="en-US" sz="2400" dirty="0"/>
          </a:p>
        </p:txBody>
      </p:sp>
      <p:sp>
        <p:nvSpPr>
          <p:cNvPr id="20483" name="Rectangle 4"/>
          <p:cNvSpPr>
            <a:spLocks noGrp="1" noChangeArrowheads="1"/>
          </p:cNvSpPr>
          <p:nvPr>
            <p:ph type="body" sz="half" idx="2"/>
          </p:nvPr>
        </p:nvSpPr>
        <p:spPr>
          <a:xfrm>
            <a:off x="4803775" y="1981200"/>
            <a:ext cx="3959225" cy="4114800"/>
          </a:xfrm>
        </p:spPr>
        <p:txBody>
          <a:bodyPr/>
          <a:lstStyle/>
          <a:p>
            <a:pPr eaLnBrk="1" hangingPunct="1">
              <a:buFontTx/>
              <a:buNone/>
            </a:pPr>
            <a:r>
              <a:rPr lang="en-US" altLang="en-US" sz="2400" b="1" dirty="0"/>
              <a:t>Intervention</a:t>
            </a:r>
            <a:r>
              <a:rPr lang="en-US" altLang="en-US" sz="2400" dirty="0"/>
              <a:t>*: addressing the effects of the violence </a:t>
            </a:r>
            <a:r>
              <a:rPr lang="en-US" altLang="en-US" sz="2400" b="1" i="1" u="sng" dirty="0">
                <a:solidFill>
                  <a:schemeClr val="accent2"/>
                </a:solidFill>
              </a:rPr>
              <a:t>after the violence has occurred</a:t>
            </a:r>
            <a:r>
              <a:rPr lang="en-US" altLang="en-US" sz="2400" dirty="0"/>
              <a:t> and </a:t>
            </a:r>
            <a:r>
              <a:rPr lang="en-US" altLang="en-US" sz="2400" b="1" i="1" u="sng" dirty="0">
                <a:solidFill>
                  <a:schemeClr val="accent2"/>
                </a:solidFill>
              </a:rPr>
              <a:t>preventing a re-occurrence</a:t>
            </a:r>
            <a:r>
              <a:rPr lang="en-US" altLang="en-US" sz="2400" dirty="0"/>
              <a:t> of violence</a:t>
            </a:r>
          </a:p>
          <a:p>
            <a:pPr eaLnBrk="1" hangingPunct="1">
              <a:buFontTx/>
              <a:buNone/>
            </a:pPr>
            <a:endParaRPr lang="en-US" altLang="en-US" sz="2400" dirty="0"/>
          </a:p>
          <a:p>
            <a:pPr eaLnBrk="1" hangingPunct="1">
              <a:buFontTx/>
              <a:buNone/>
            </a:pPr>
            <a:r>
              <a:rPr lang="en-US" altLang="en-US" sz="2400" dirty="0"/>
              <a:t>-Recognizing</a:t>
            </a:r>
          </a:p>
          <a:p>
            <a:pPr eaLnBrk="1" hangingPunct="1">
              <a:buFontTx/>
              <a:buNone/>
            </a:pPr>
            <a:r>
              <a:rPr lang="en-US" altLang="en-US" sz="2400" dirty="0"/>
              <a:t>-Responding</a:t>
            </a:r>
          </a:p>
          <a:p>
            <a:pPr eaLnBrk="1" hangingPunct="1">
              <a:buFontTx/>
              <a:buNone/>
            </a:pPr>
            <a:r>
              <a:rPr lang="en-US" altLang="en-US" sz="2400" dirty="0"/>
              <a:t>-Referring</a:t>
            </a:r>
          </a:p>
          <a:p>
            <a:pPr eaLnBrk="1" hangingPunct="1"/>
            <a:endParaRPr lang="en-US" altLang="en-US" sz="2400" dirty="0"/>
          </a:p>
        </p:txBody>
      </p:sp>
      <p:sp>
        <p:nvSpPr>
          <p:cNvPr id="20484" name="Text Box 5"/>
          <p:cNvSpPr txBox="1">
            <a:spLocks noChangeArrowheads="1"/>
          </p:cNvSpPr>
          <p:nvPr/>
        </p:nvSpPr>
        <p:spPr bwMode="auto">
          <a:xfrm>
            <a:off x="835025" y="6142037"/>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fontAlgn="base">
              <a:spcBef>
                <a:spcPct val="0"/>
              </a:spcBef>
              <a:spcAft>
                <a:spcPct val="0"/>
              </a:spcAft>
              <a:defRPr sz="2000">
                <a:solidFill>
                  <a:schemeClr val="tx1"/>
                </a:solidFill>
                <a:latin typeface="Times New Roman" charset="0"/>
              </a:defRPr>
            </a:lvl6pPr>
            <a:lvl7pPr marL="2971800" indent="-228600" fontAlgn="base">
              <a:spcBef>
                <a:spcPct val="0"/>
              </a:spcBef>
              <a:spcAft>
                <a:spcPct val="0"/>
              </a:spcAft>
              <a:defRPr sz="2000">
                <a:solidFill>
                  <a:schemeClr val="tx1"/>
                </a:solidFill>
                <a:latin typeface="Times New Roman" charset="0"/>
              </a:defRPr>
            </a:lvl7pPr>
            <a:lvl8pPr marL="3429000" indent="-228600" fontAlgn="base">
              <a:spcBef>
                <a:spcPct val="0"/>
              </a:spcBef>
              <a:spcAft>
                <a:spcPct val="0"/>
              </a:spcAft>
              <a:defRPr sz="2000">
                <a:solidFill>
                  <a:schemeClr val="tx1"/>
                </a:solidFill>
                <a:latin typeface="Times New Roman" charset="0"/>
              </a:defRPr>
            </a:lvl8pPr>
            <a:lvl9pPr marL="3886200" indent="-228600" fontAlgn="base">
              <a:spcBef>
                <a:spcPct val="0"/>
              </a:spcBef>
              <a:spcAft>
                <a:spcPct val="0"/>
              </a:spcAft>
              <a:defRPr sz="2000">
                <a:solidFill>
                  <a:schemeClr val="tx1"/>
                </a:solidFill>
                <a:latin typeface="Times New Roman" charset="0"/>
              </a:defRPr>
            </a:lvl9pPr>
          </a:lstStyle>
          <a:p>
            <a:pPr>
              <a:spcBef>
                <a:spcPct val="50000"/>
              </a:spcBef>
            </a:pPr>
            <a:r>
              <a:rPr lang="en-US" altLang="en-US" dirty="0"/>
              <a:t>                   *sometimes referred to as secondary and tertiary prevention</a:t>
            </a:r>
          </a:p>
        </p:txBody>
      </p:sp>
      <p:sp>
        <p:nvSpPr>
          <p:cNvPr id="20485" name="AutoShape 1029"/>
          <p:cNvSpPr>
            <a:spLocks noChangeArrowheads="1"/>
          </p:cNvSpPr>
          <p:nvPr/>
        </p:nvSpPr>
        <p:spPr bwMode="auto">
          <a:xfrm>
            <a:off x="3886200" y="2667000"/>
            <a:ext cx="1214438" cy="485775"/>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p>
        </p:txBody>
      </p:sp>
    </p:spTree>
    <p:extLst>
      <p:ext uri="{BB962C8B-B14F-4D97-AF65-F5344CB8AC3E}">
        <p14:creationId xmlns:p14="http://schemas.microsoft.com/office/powerpoint/2010/main" val="143803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7397CF2E-4CC5-4CC8-A001-3C840BDE941D}" type="slidenum">
              <a:rPr lang="en-US"/>
              <a:pPr>
                <a:defRPr/>
              </a:pPr>
              <a:t>11</a:t>
            </a:fld>
            <a:endParaRPr lang="en-US"/>
          </a:p>
        </p:txBody>
      </p:sp>
      <p:sp>
        <p:nvSpPr>
          <p:cNvPr id="22529" name="Rectangle 2"/>
          <p:cNvSpPr>
            <a:spLocks noGrp="1" noChangeArrowheads="1"/>
          </p:cNvSpPr>
          <p:nvPr>
            <p:ph type="title"/>
          </p:nvPr>
        </p:nvSpPr>
        <p:spPr/>
        <p:txBody>
          <a:bodyPr/>
          <a:lstStyle/>
          <a:p>
            <a:pPr eaLnBrk="1" hangingPunct="1"/>
            <a:r>
              <a:rPr lang="en-US" altLang="en-US"/>
              <a:t>Prevention is NOT</a:t>
            </a:r>
          </a:p>
        </p:txBody>
      </p:sp>
      <p:sp>
        <p:nvSpPr>
          <p:cNvPr id="22530" name="Rectangle 3"/>
          <p:cNvSpPr>
            <a:spLocks noGrp="1" noChangeArrowheads="1"/>
          </p:cNvSpPr>
          <p:nvPr>
            <p:ph type="body" idx="1"/>
          </p:nvPr>
        </p:nvSpPr>
        <p:spPr/>
        <p:txBody>
          <a:bodyPr>
            <a:normAutofit fontScale="92500" lnSpcReduction="20000"/>
          </a:bodyPr>
          <a:lstStyle/>
          <a:p>
            <a:pPr eaLnBrk="1" hangingPunct="1">
              <a:lnSpc>
                <a:spcPct val="90000"/>
              </a:lnSpc>
              <a:buClr>
                <a:schemeClr val="tx2"/>
              </a:buClr>
            </a:pPr>
            <a:r>
              <a:rPr lang="en-US" altLang="en-US" sz="2800" dirty="0"/>
              <a:t>A one-time session or event</a:t>
            </a:r>
          </a:p>
          <a:p>
            <a:pPr eaLnBrk="1" hangingPunct="1">
              <a:lnSpc>
                <a:spcPct val="90000"/>
              </a:lnSpc>
              <a:buClr>
                <a:schemeClr val="tx2"/>
              </a:buClr>
            </a:pPr>
            <a:r>
              <a:rPr lang="en-US" altLang="en-US" sz="2800" dirty="0"/>
              <a:t>One skill-building session</a:t>
            </a:r>
          </a:p>
          <a:p>
            <a:pPr>
              <a:lnSpc>
                <a:spcPct val="90000"/>
              </a:lnSpc>
            </a:pPr>
            <a:r>
              <a:rPr lang="en-US" altLang="en-US" sz="2800" dirty="0"/>
              <a:t>One protocol </a:t>
            </a:r>
          </a:p>
          <a:p>
            <a:pPr>
              <a:lnSpc>
                <a:spcPct val="90000"/>
              </a:lnSpc>
            </a:pPr>
            <a:r>
              <a:rPr lang="en-US" altLang="en-US" sz="2800" dirty="0"/>
              <a:t>A poster or a palm card in a bathroom stall for those in need of support or resources</a:t>
            </a:r>
          </a:p>
          <a:p>
            <a:pPr>
              <a:lnSpc>
                <a:spcPct val="90000"/>
              </a:lnSpc>
            </a:pPr>
            <a:r>
              <a:rPr lang="en-US" altLang="en-US" sz="2800" dirty="0"/>
              <a:t>Having one staff understand primary prevention and being responsible for it </a:t>
            </a:r>
          </a:p>
          <a:p>
            <a:pPr eaLnBrk="1" hangingPunct="1">
              <a:lnSpc>
                <a:spcPct val="90000"/>
              </a:lnSpc>
              <a:buClr>
                <a:schemeClr val="tx2"/>
              </a:buClr>
            </a:pPr>
            <a:endParaRPr lang="en-US" altLang="en-US" sz="2800" dirty="0"/>
          </a:p>
          <a:p>
            <a:pPr eaLnBrk="1" hangingPunct="1">
              <a:lnSpc>
                <a:spcPct val="90000"/>
              </a:lnSpc>
              <a:buClr>
                <a:schemeClr val="tx2"/>
              </a:buClr>
              <a:buFontTx/>
              <a:buNone/>
            </a:pPr>
            <a:r>
              <a:rPr lang="en-US" altLang="en-US" sz="3600" i="1" dirty="0"/>
              <a:t>Prevention is:</a:t>
            </a:r>
          </a:p>
          <a:p>
            <a:pPr eaLnBrk="1" hangingPunct="1">
              <a:lnSpc>
                <a:spcPct val="90000"/>
              </a:lnSpc>
              <a:buClr>
                <a:schemeClr val="tx2"/>
              </a:buClr>
              <a:buFontTx/>
              <a:buNone/>
            </a:pPr>
            <a:r>
              <a:rPr lang="en-US" altLang="en-US" sz="3600" dirty="0"/>
              <a:t>	an ongoing process, requiring a commitment to social change efforts that compliment intervention strategies</a:t>
            </a:r>
          </a:p>
        </p:txBody>
      </p:sp>
    </p:spTree>
    <p:extLst>
      <p:ext uri="{BB962C8B-B14F-4D97-AF65-F5344CB8AC3E}">
        <p14:creationId xmlns:p14="http://schemas.microsoft.com/office/powerpoint/2010/main" val="91567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153E7C41-391E-4B58-B7FD-1864944497A6}" type="slidenum">
              <a:rPr lang="en-US"/>
              <a:pPr>
                <a:defRPr/>
              </a:pPr>
              <a:t>12</a:t>
            </a:fld>
            <a:endParaRPr lang="en-US"/>
          </a:p>
        </p:txBody>
      </p:sp>
      <p:sp>
        <p:nvSpPr>
          <p:cNvPr id="161794" name="Rectangle 2"/>
          <p:cNvSpPr>
            <a:spLocks noGrp="1" noChangeArrowheads="1"/>
          </p:cNvSpPr>
          <p:nvPr>
            <p:ph type="title" idx="4294967295"/>
          </p:nvPr>
        </p:nvSpPr>
        <p:spPr/>
        <p:txBody>
          <a:bodyPr>
            <a:normAutofit fontScale="90000"/>
          </a:bodyPr>
          <a:lstStyle/>
          <a:p>
            <a:pPr eaLnBrk="1" hangingPunct="1"/>
            <a:r>
              <a:rPr lang="en-US" altLang="en-US"/>
              <a:t>Youth Engagement Strategies</a:t>
            </a:r>
          </a:p>
        </p:txBody>
      </p:sp>
      <p:sp>
        <p:nvSpPr>
          <p:cNvPr id="161795" name="Rectangle 3"/>
          <p:cNvSpPr>
            <a:spLocks noGrp="1" noChangeArrowheads="1"/>
          </p:cNvSpPr>
          <p:nvPr>
            <p:ph type="body" idx="4294967295"/>
          </p:nvPr>
        </p:nvSpPr>
        <p:spPr/>
        <p:txBody>
          <a:bodyPr/>
          <a:lstStyle/>
          <a:p>
            <a:pPr eaLnBrk="1" hangingPunct="1">
              <a:lnSpc>
                <a:spcPct val="90000"/>
              </a:lnSpc>
              <a:buClr>
                <a:schemeClr val="tx2"/>
              </a:buClr>
              <a:buFont typeface="Wingdings" pitchFamily="2" charset="2"/>
              <a:buChar char="Ø"/>
            </a:pPr>
            <a:r>
              <a:rPr lang="en-US" altLang="en-US" sz="2800" dirty="0"/>
              <a:t>Youth informed, youth driven, youth led, youth directed…</a:t>
            </a:r>
          </a:p>
          <a:p>
            <a:pPr eaLnBrk="1" hangingPunct="1">
              <a:lnSpc>
                <a:spcPct val="90000"/>
              </a:lnSpc>
              <a:buClr>
                <a:schemeClr val="tx2"/>
              </a:buClr>
              <a:buFont typeface="Wingdings" pitchFamily="2" charset="2"/>
              <a:buChar char="Ø"/>
            </a:pPr>
            <a:r>
              <a:rPr lang="en-US" altLang="en-US" sz="2800" dirty="0"/>
              <a:t>Peer service learning model </a:t>
            </a:r>
          </a:p>
          <a:p>
            <a:pPr eaLnBrk="1" hangingPunct="1">
              <a:lnSpc>
                <a:spcPct val="90000"/>
              </a:lnSpc>
              <a:buClr>
                <a:schemeClr val="tx2"/>
              </a:buClr>
              <a:buFont typeface="Wingdings" pitchFamily="2" charset="2"/>
              <a:buChar char="Ø"/>
            </a:pPr>
            <a:r>
              <a:rPr lang="en-US" altLang="en-US" sz="2800" dirty="0"/>
              <a:t>Strength-based and pro-social, promoting positive behaviors not focused on stopping negative</a:t>
            </a:r>
          </a:p>
          <a:p>
            <a:pPr eaLnBrk="1" hangingPunct="1">
              <a:lnSpc>
                <a:spcPct val="90000"/>
              </a:lnSpc>
              <a:buClr>
                <a:schemeClr val="tx2"/>
              </a:buClr>
              <a:buFont typeface="Wingdings" pitchFamily="2" charset="2"/>
              <a:buChar char="Ø"/>
            </a:pPr>
            <a:endParaRPr lang="en-US" altLang="en-US" sz="2800" dirty="0"/>
          </a:p>
          <a:p>
            <a:pPr eaLnBrk="1" hangingPunct="1">
              <a:lnSpc>
                <a:spcPct val="90000"/>
              </a:lnSpc>
              <a:buClr>
                <a:schemeClr val="tx2"/>
              </a:buClr>
              <a:buFont typeface="Wingdings" pitchFamily="2" charset="2"/>
              <a:buChar char="Ø"/>
            </a:pPr>
            <a:r>
              <a:rPr lang="en-US" altLang="en-US" sz="2800" dirty="0"/>
              <a:t>Nurturing a core group of leaders…</a:t>
            </a:r>
          </a:p>
          <a:p>
            <a:pPr eaLnBrk="1" hangingPunct="1">
              <a:lnSpc>
                <a:spcPct val="90000"/>
              </a:lnSpc>
              <a:buClr>
                <a:schemeClr val="tx2"/>
              </a:buClr>
              <a:buFont typeface="Wingdings" pitchFamily="2" charset="2"/>
              <a:buNone/>
            </a:pPr>
            <a:r>
              <a:rPr lang="en-US" altLang="en-US" sz="2800" dirty="0"/>
              <a:t>			     </a:t>
            </a:r>
          </a:p>
          <a:p>
            <a:pPr eaLnBrk="1" hangingPunct="1">
              <a:lnSpc>
                <a:spcPct val="90000"/>
              </a:lnSpc>
              <a:buClr>
                <a:schemeClr val="tx2"/>
              </a:buClr>
              <a:buFont typeface="Wingdings" pitchFamily="2" charset="2"/>
              <a:buNone/>
            </a:pPr>
            <a:r>
              <a:rPr lang="en-US" altLang="en-US" sz="2800" b="1" dirty="0"/>
              <a:t>                         Growing activists!! </a:t>
            </a:r>
          </a:p>
          <a:p>
            <a:pPr eaLnBrk="1" hangingPunct="1">
              <a:lnSpc>
                <a:spcPct val="90000"/>
              </a:lnSpc>
              <a:buClr>
                <a:schemeClr val="tx2"/>
              </a:buClr>
              <a:buFont typeface="Wingdings" pitchFamily="2" charset="2"/>
              <a:buNone/>
            </a:pPr>
            <a:r>
              <a:rPr lang="en-US" altLang="en-US" sz="2800" dirty="0"/>
              <a:t>			    </a:t>
            </a:r>
            <a:endParaRPr lang="en-US" altLang="en-US" sz="2800" i="1" dirty="0"/>
          </a:p>
        </p:txBody>
      </p:sp>
    </p:spTree>
    <p:extLst>
      <p:ext uri="{BB962C8B-B14F-4D97-AF65-F5344CB8AC3E}">
        <p14:creationId xmlns:p14="http://schemas.microsoft.com/office/powerpoint/2010/main" val="399713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fontScale="90000"/>
          </a:bodyPr>
          <a:lstStyle/>
          <a:p>
            <a:pPr eaLnBrk="1" hangingPunct="1"/>
            <a:r>
              <a:rPr lang="en-US" dirty="0"/>
              <a:t>Promising Practice Framework:</a:t>
            </a:r>
          </a:p>
        </p:txBody>
      </p:sp>
      <p:sp>
        <p:nvSpPr>
          <p:cNvPr id="290819" name="Rectangle 3"/>
          <p:cNvSpPr>
            <a:spLocks noGrp="1" noChangeArrowheads="1"/>
          </p:cNvSpPr>
          <p:nvPr>
            <p:ph idx="1"/>
          </p:nvPr>
        </p:nvSpPr>
        <p:spPr/>
        <p:txBody>
          <a:bodyPr/>
          <a:lstStyle/>
          <a:p>
            <a:pPr eaLnBrk="1" hangingPunct="1"/>
            <a:endParaRPr lang="en-US" dirty="0"/>
          </a:p>
          <a:p>
            <a:pPr eaLnBrk="1" hangingPunct="1"/>
            <a:r>
              <a:rPr lang="en-US" dirty="0"/>
              <a:t>Public Health Model:</a:t>
            </a:r>
          </a:p>
          <a:p>
            <a:pPr lvl="1" eaLnBrk="1" hangingPunct="1"/>
            <a:r>
              <a:rPr lang="en-US" dirty="0"/>
              <a:t>Social ecological model</a:t>
            </a:r>
          </a:p>
          <a:p>
            <a:pPr lvl="1" eaLnBrk="1" hangingPunct="1"/>
            <a:r>
              <a:rPr lang="en-US" dirty="0"/>
              <a:t>Prevention Principles- comprehensive, sufficient dosage, etc…(see handout)</a:t>
            </a:r>
          </a:p>
          <a:p>
            <a:pPr lvl="1" eaLnBrk="1" hangingPunct="1"/>
            <a:r>
              <a:rPr lang="en-US" dirty="0"/>
              <a:t>Risk and protective factors</a:t>
            </a:r>
          </a:p>
          <a:p>
            <a:pPr lvl="1" eaLnBrk="1" hangingPunct="1"/>
            <a:r>
              <a:rPr lang="en-US" dirty="0"/>
              <a:t>Prevents first-time perpetration/changes KABB’s (Knowledge, Attitudes, Beliefs &amp; Behaviors)</a:t>
            </a:r>
          </a:p>
          <a:p>
            <a:pPr lvl="1" eaLnBrk="1" hangingPunct="1"/>
            <a:endParaRPr lang="en-US" dirty="0"/>
          </a:p>
        </p:txBody>
      </p:sp>
      <p:pic>
        <p:nvPicPr>
          <p:cNvPr id="290820" name="Picture 4"/>
          <p:cNvPicPr>
            <a:picLocks noChangeAspect="1" noChangeArrowheads="1"/>
          </p:cNvPicPr>
          <p:nvPr/>
        </p:nvPicPr>
        <p:blipFill>
          <a:blip r:embed="rId3" cstate="print"/>
          <a:srcRect/>
          <a:stretch>
            <a:fillRect/>
          </a:stretch>
        </p:blipFill>
        <p:spPr bwMode="auto">
          <a:xfrm>
            <a:off x="5486400" y="1447800"/>
            <a:ext cx="2830513" cy="1519238"/>
          </a:xfrm>
          <a:prstGeom prst="rect">
            <a:avLst/>
          </a:prstGeom>
          <a:noFill/>
          <a:ln w="9525">
            <a:noFill/>
            <a:miter lim="800000"/>
            <a:headEnd/>
            <a:tailEnd/>
          </a:ln>
          <a:effectLst/>
        </p:spPr>
      </p:pic>
    </p:spTree>
    <p:extLst>
      <p:ext uri="{BB962C8B-B14F-4D97-AF65-F5344CB8AC3E}">
        <p14:creationId xmlns:p14="http://schemas.microsoft.com/office/powerpoint/2010/main" val="144739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1978025" y="990600"/>
            <a:ext cx="5791200" cy="5486400"/>
          </a:xfrm>
          <a:prstGeom prst="ellipse">
            <a:avLst/>
          </a:prstGeom>
          <a:solidFill>
            <a:srgbClr val="3366FF"/>
          </a:solidFill>
          <a:ln w="9525">
            <a:solidFill>
              <a:srgbClr val="3366FF"/>
            </a:solidFill>
            <a:round/>
            <a:headEnd/>
            <a:tailEnd/>
          </a:ln>
        </p:spPr>
        <p:txBody>
          <a:bodyPr wrap="none" anchor="ctr"/>
          <a:lstStyle/>
          <a:p>
            <a:pPr algn="ctr" eaLnBrk="0" hangingPunct="0"/>
            <a:endParaRPr lang="en-US" altLang="en-US" sz="1600">
              <a:latin typeface="Arial" pitchFamily="34" charset="0"/>
              <a:ea typeface="ＭＳ Ｐゴシック" pitchFamily="34" charset="-128"/>
            </a:endParaRPr>
          </a:p>
        </p:txBody>
      </p:sp>
      <p:sp>
        <p:nvSpPr>
          <p:cNvPr id="3075" name="Oval 3"/>
          <p:cNvSpPr>
            <a:spLocks noChangeArrowheads="1"/>
          </p:cNvSpPr>
          <p:nvPr/>
        </p:nvSpPr>
        <p:spPr bwMode="auto">
          <a:xfrm>
            <a:off x="2511425" y="1600200"/>
            <a:ext cx="4724400" cy="4495800"/>
          </a:xfrm>
          <a:prstGeom prst="ellipse">
            <a:avLst/>
          </a:prstGeom>
          <a:solidFill>
            <a:srgbClr val="CC99FF"/>
          </a:solidFill>
          <a:ln w="9525">
            <a:solidFill>
              <a:srgbClr val="CC99FF"/>
            </a:solidFill>
            <a:round/>
            <a:headEnd/>
            <a:tailEnd/>
          </a:ln>
        </p:spPr>
        <p:txBody>
          <a:bodyPr wrap="none" anchor="ctr"/>
          <a:lstStyle/>
          <a:p>
            <a:pPr algn="ctr" eaLnBrk="0" hangingPunct="0"/>
            <a:endParaRPr lang="en-US" altLang="en-US" sz="1600">
              <a:latin typeface="Arial" pitchFamily="34" charset="0"/>
              <a:ea typeface="ＭＳ Ｐゴシック" pitchFamily="34" charset="-128"/>
            </a:endParaRPr>
          </a:p>
        </p:txBody>
      </p:sp>
      <p:sp>
        <p:nvSpPr>
          <p:cNvPr id="3076" name="Oval 4"/>
          <p:cNvSpPr>
            <a:spLocks noChangeArrowheads="1"/>
          </p:cNvSpPr>
          <p:nvPr/>
        </p:nvSpPr>
        <p:spPr bwMode="auto">
          <a:xfrm>
            <a:off x="3121025" y="2133600"/>
            <a:ext cx="3505200" cy="3352800"/>
          </a:xfrm>
          <a:prstGeom prst="ellipse">
            <a:avLst/>
          </a:prstGeom>
          <a:solidFill>
            <a:schemeClr val="hlink"/>
          </a:solidFill>
          <a:ln w="9525">
            <a:solidFill>
              <a:schemeClr val="hlink"/>
            </a:solidFill>
            <a:round/>
            <a:headEnd/>
            <a:tailEnd/>
          </a:ln>
        </p:spPr>
        <p:txBody>
          <a:bodyPr wrap="none" anchor="ctr"/>
          <a:lstStyle/>
          <a:p>
            <a:pPr algn="ctr" eaLnBrk="0" hangingPunct="0"/>
            <a:endParaRPr lang="en-US" altLang="en-US" sz="1600">
              <a:latin typeface="Arial" pitchFamily="34" charset="0"/>
              <a:ea typeface="ＭＳ Ｐゴシック" pitchFamily="34" charset="-128"/>
            </a:endParaRPr>
          </a:p>
        </p:txBody>
      </p:sp>
      <p:sp>
        <p:nvSpPr>
          <p:cNvPr id="3077" name="Oval 5"/>
          <p:cNvSpPr>
            <a:spLocks noChangeArrowheads="1"/>
          </p:cNvSpPr>
          <p:nvPr/>
        </p:nvSpPr>
        <p:spPr bwMode="auto">
          <a:xfrm>
            <a:off x="3730625" y="2743200"/>
            <a:ext cx="2209800" cy="2133600"/>
          </a:xfrm>
          <a:prstGeom prst="ellipse">
            <a:avLst/>
          </a:prstGeom>
          <a:solidFill>
            <a:srgbClr val="33CCCC"/>
          </a:solidFill>
          <a:ln w="9525">
            <a:solidFill>
              <a:srgbClr val="33CCCC"/>
            </a:solidFill>
            <a:round/>
            <a:headEnd/>
            <a:tailEnd/>
          </a:ln>
        </p:spPr>
        <p:txBody>
          <a:bodyPr wrap="none" anchor="ctr"/>
          <a:lstStyle/>
          <a:p>
            <a:pPr algn="ctr" eaLnBrk="0" hangingPunct="0"/>
            <a:endParaRPr lang="en-US" altLang="en-US" sz="1600">
              <a:latin typeface="Arial" pitchFamily="34" charset="0"/>
              <a:ea typeface="ＭＳ Ｐゴシック" pitchFamily="34" charset="-128"/>
            </a:endParaRPr>
          </a:p>
        </p:txBody>
      </p:sp>
      <p:sp>
        <p:nvSpPr>
          <p:cNvPr id="3078" name="Oval 6"/>
          <p:cNvSpPr>
            <a:spLocks noChangeArrowheads="1"/>
          </p:cNvSpPr>
          <p:nvPr/>
        </p:nvSpPr>
        <p:spPr bwMode="auto">
          <a:xfrm>
            <a:off x="4187825" y="3200400"/>
            <a:ext cx="1295400" cy="1219200"/>
          </a:xfrm>
          <a:prstGeom prst="ellipse">
            <a:avLst/>
          </a:prstGeom>
          <a:solidFill>
            <a:schemeClr val="accent1"/>
          </a:solidFill>
          <a:ln w="9525">
            <a:solidFill>
              <a:schemeClr val="accent1"/>
            </a:solidFill>
            <a:round/>
            <a:headEnd/>
            <a:tailEnd/>
          </a:ln>
        </p:spPr>
        <p:txBody>
          <a:bodyPr wrap="none" anchor="ctr"/>
          <a:lstStyle/>
          <a:p>
            <a:pPr algn="ctr" eaLnBrk="0" hangingPunct="0"/>
            <a:endParaRPr lang="en-US" altLang="en-US" sz="1600">
              <a:latin typeface="Arial" pitchFamily="34" charset="0"/>
              <a:ea typeface="ＭＳ Ｐゴシック" pitchFamily="34" charset="-128"/>
            </a:endParaRPr>
          </a:p>
        </p:txBody>
      </p:sp>
      <p:sp>
        <p:nvSpPr>
          <p:cNvPr id="3079" name="Text Box 7"/>
          <p:cNvSpPr txBox="1">
            <a:spLocks noChangeArrowheads="1"/>
          </p:cNvSpPr>
          <p:nvPr/>
        </p:nvSpPr>
        <p:spPr bwMode="auto">
          <a:xfrm>
            <a:off x="4111625" y="2819400"/>
            <a:ext cx="1447800" cy="338138"/>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Family</a:t>
            </a:r>
          </a:p>
        </p:txBody>
      </p:sp>
      <p:sp>
        <p:nvSpPr>
          <p:cNvPr id="3080" name="Text Box 8"/>
          <p:cNvSpPr txBox="1">
            <a:spLocks noChangeArrowheads="1"/>
          </p:cNvSpPr>
          <p:nvPr/>
        </p:nvSpPr>
        <p:spPr bwMode="auto">
          <a:xfrm>
            <a:off x="3654425" y="1752600"/>
            <a:ext cx="2438400" cy="338138"/>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Organizations</a:t>
            </a:r>
          </a:p>
        </p:txBody>
      </p:sp>
      <p:sp>
        <p:nvSpPr>
          <p:cNvPr id="3081" name="Text Box 9"/>
          <p:cNvSpPr txBox="1">
            <a:spLocks noChangeArrowheads="1"/>
          </p:cNvSpPr>
          <p:nvPr/>
        </p:nvSpPr>
        <p:spPr bwMode="auto">
          <a:xfrm rot="-17961">
            <a:off x="4113213" y="3659188"/>
            <a:ext cx="1497012" cy="339725"/>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Individual</a:t>
            </a:r>
          </a:p>
        </p:txBody>
      </p:sp>
      <p:sp>
        <p:nvSpPr>
          <p:cNvPr id="3082" name="Text Box 10"/>
          <p:cNvSpPr txBox="1">
            <a:spLocks noChangeArrowheads="1"/>
          </p:cNvSpPr>
          <p:nvPr/>
        </p:nvSpPr>
        <p:spPr bwMode="auto">
          <a:xfrm>
            <a:off x="3883025" y="2362200"/>
            <a:ext cx="1698625" cy="338138"/>
          </a:xfrm>
          <a:prstGeom prst="rect">
            <a:avLst/>
          </a:prstGeom>
          <a:noFill/>
          <a:ln w="9525">
            <a:noFill/>
            <a:miter lim="800000"/>
            <a:headEnd/>
            <a:tailEnd/>
          </a:ln>
        </p:spPr>
        <p:txBody>
          <a:bodyPr wrap="none">
            <a:spAutoFit/>
          </a:bodyPr>
          <a:lstStyle/>
          <a:p>
            <a:pPr algn="ctr" eaLnBrk="0" hangingPunct="0"/>
            <a:r>
              <a:rPr lang="en-US" altLang="en-US" sz="1600" b="1">
                <a:solidFill>
                  <a:schemeClr val="bg1"/>
                </a:solidFill>
                <a:latin typeface="Arial" pitchFamily="34" charset="0"/>
                <a:ea typeface="ＭＳ Ｐゴシック" pitchFamily="34" charset="-128"/>
              </a:rPr>
              <a:t>Neighborhoods</a:t>
            </a:r>
          </a:p>
        </p:txBody>
      </p:sp>
      <p:sp>
        <p:nvSpPr>
          <p:cNvPr id="3083" name="Text Box 11"/>
          <p:cNvSpPr txBox="1">
            <a:spLocks noChangeArrowheads="1"/>
          </p:cNvSpPr>
          <p:nvPr/>
        </p:nvSpPr>
        <p:spPr bwMode="auto">
          <a:xfrm>
            <a:off x="3425825" y="1154113"/>
            <a:ext cx="2895600" cy="338137"/>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Government/Policy</a:t>
            </a:r>
          </a:p>
        </p:txBody>
      </p:sp>
      <p:sp>
        <p:nvSpPr>
          <p:cNvPr id="3085" name="Text Box 13"/>
          <p:cNvSpPr txBox="1">
            <a:spLocks noChangeArrowheads="1"/>
          </p:cNvSpPr>
          <p:nvPr/>
        </p:nvSpPr>
        <p:spPr bwMode="auto">
          <a:xfrm rot="2349504">
            <a:off x="2282825" y="5062538"/>
            <a:ext cx="2438400" cy="338137"/>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Schools</a:t>
            </a:r>
          </a:p>
        </p:txBody>
      </p:sp>
      <p:sp>
        <p:nvSpPr>
          <p:cNvPr id="3086" name="Text Box 14"/>
          <p:cNvSpPr txBox="1">
            <a:spLocks noChangeArrowheads="1"/>
          </p:cNvSpPr>
          <p:nvPr/>
        </p:nvSpPr>
        <p:spPr bwMode="auto">
          <a:xfrm rot="4102647">
            <a:off x="5556251" y="3130550"/>
            <a:ext cx="2438400" cy="339725"/>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Places of Worship</a:t>
            </a:r>
          </a:p>
        </p:txBody>
      </p:sp>
      <p:sp>
        <p:nvSpPr>
          <p:cNvPr id="3087" name="Text Box 15"/>
          <p:cNvSpPr txBox="1">
            <a:spLocks noChangeArrowheads="1"/>
          </p:cNvSpPr>
          <p:nvPr/>
        </p:nvSpPr>
        <p:spPr bwMode="auto">
          <a:xfrm rot="-2274123">
            <a:off x="5100638" y="5076825"/>
            <a:ext cx="2438400" cy="339725"/>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Workplaces</a:t>
            </a:r>
          </a:p>
        </p:txBody>
      </p:sp>
      <p:sp>
        <p:nvSpPr>
          <p:cNvPr id="40975" name="Text Box 16"/>
          <p:cNvSpPr txBox="1">
            <a:spLocks noChangeArrowheads="1"/>
          </p:cNvSpPr>
          <p:nvPr/>
        </p:nvSpPr>
        <p:spPr bwMode="auto">
          <a:xfrm>
            <a:off x="3161415" y="249473"/>
            <a:ext cx="5791200" cy="584775"/>
          </a:xfrm>
          <a:prstGeom prst="rect">
            <a:avLst/>
          </a:prstGeom>
          <a:noFill/>
          <a:ln w="9525" algn="ctr">
            <a:noFill/>
            <a:miter lim="800000"/>
            <a:headEnd/>
            <a:tailEnd/>
          </a:ln>
        </p:spPr>
        <p:txBody>
          <a:bodyPr wrap="square">
            <a:spAutoFit/>
          </a:bodyPr>
          <a:lstStyle/>
          <a:p>
            <a:pPr algn="ctr" eaLnBrk="0" hangingPunct="0">
              <a:spcBef>
                <a:spcPct val="50000"/>
              </a:spcBef>
              <a:defRPr/>
            </a:pPr>
            <a:r>
              <a:rPr lang="en-US" sz="3200" dirty="0">
                <a:effectLst>
                  <a:outerShdw blurRad="38100" dist="38100" dir="2700000" algn="tl">
                    <a:srgbClr val="000000">
                      <a:alpha val="43137"/>
                    </a:srgbClr>
                  </a:outerShdw>
                </a:effectLst>
                <a:latin typeface="Century Gothic" panose="020B0502020202020204" pitchFamily="34" charset="0"/>
                <a:cs typeface="Arial" pitchFamily="34" charset="0"/>
              </a:rPr>
              <a:t>The Social Ecological Model</a:t>
            </a:r>
          </a:p>
        </p:txBody>
      </p:sp>
      <p:sp>
        <p:nvSpPr>
          <p:cNvPr id="13328" name="TextBox 18"/>
          <p:cNvSpPr txBox="1">
            <a:spLocks noChangeArrowheads="1"/>
          </p:cNvSpPr>
          <p:nvPr/>
        </p:nvSpPr>
        <p:spPr bwMode="auto">
          <a:xfrm>
            <a:off x="4264025" y="685800"/>
            <a:ext cx="1752600" cy="338138"/>
          </a:xfrm>
          <a:prstGeom prst="rect">
            <a:avLst/>
          </a:prstGeom>
          <a:noFill/>
          <a:ln w="9525">
            <a:noFill/>
            <a:miter lim="800000"/>
            <a:headEnd/>
            <a:tailEnd/>
          </a:ln>
        </p:spPr>
        <p:txBody>
          <a:bodyPr>
            <a:spAutoFit/>
          </a:bodyPr>
          <a:lstStyle/>
          <a:p>
            <a:pPr algn="ctr" eaLnBrk="0" hangingPunct="0"/>
            <a:r>
              <a:rPr lang="en-US" altLang="en-US" sz="1600" b="1">
                <a:solidFill>
                  <a:srgbClr val="00B0F0"/>
                </a:solidFill>
                <a:latin typeface="Arial" pitchFamily="34" charset="0"/>
                <a:ea typeface="ＭＳ Ｐゴシック" pitchFamily="34" charset="-128"/>
              </a:rPr>
              <a:t> </a:t>
            </a:r>
            <a:r>
              <a:rPr lang="en-US" altLang="en-US" sz="1600" b="1">
                <a:solidFill>
                  <a:srgbClr val="0070C0"/>
                </a:solidFill>
                <a:latin typeface="Arial" pitchFamily="34" charset="0"/>
                <a:ea typeface="ＭＳ Ｐゴシック" pitchFamily="34" charset="-128"/>
              </a:rPr>
              <a:t>  </a:t>
            </a:r>
          </a:p>
        </p:txBody>
      </p:sp>
      <p:sp>
        <p:nvSpPr>
          <p:cNvPr id="20" name="Text Box 10"/>
          <p:cNvSpPr txBox="1">
            <a:spLocks noChangeArrowheads="1"/>
          </p:cNvSpPr>
          <p:nvPr/>
        </p:nvSpPr>
        <p:spPr bwMode="auto">
          <a:xfrm>
            <a:off x="4340225" y="4495800"/>
            <a:ext cx="990600" cy="338138"/>
          </a:xfrm>
          <a:prstGeom prst="rect">
            <a:avLst/>
          </a:prstGeom>
          <a:noFill/>
          <a:ln w="9525">
            <a:noFill/>
            <a:miter lim="800000"/>
            <a:headEnd/>
            <a:tailEnd/>
          </a:ln>
        </p:spPr>
        <p:txBody>
          <a:bodyPr>
            <a:spAutoFit/>
          </a:bodyPr>
          <a:lstStyle/>
          <a:p>
            <a:pPr algn="ctr" eaLnBrk="0" hangingPunct="0"/>
            <a:r>
              <a:rPr lang="en-US" altLang="en-US" sz="1600" b="1">
                <a:solidFill>
                  <a:schemeClr val="bg1"/>
                </a:solidFill>
                <a:latin typeface="Arial" pitchFamily="34" charset="0"/>
                <a:ea typeface="ＭＳ Ｐゴシック" pitchFamily="34" charset="-128"/>
              </a:rPr>
              <a:t>Peers</a:t>
            </a:r>
          </a:p>
        </p:txBody>
      </p:sp>
      <p:sp>
        <p:nvSpPr>
          <p:cNvPr id="21" name="Text Box 13"/>
          <p:cNvSpPr txBox="1">
            <a:spLocks noChangeArrowheads="1"/>
          </p:cNvSpPr>
          <p:nvPr/>
        </p:nvSpPr>
        <p:spPr bwMode="auto">
          <a:xfrm rot="-4228925">
            <a:off x="1720851" y="3114675"/>
            <a:ext cx="2438400" cy="339725"/>
          </a:xfrm>
          <a:prstGeom prst="rect">
            <a:avLst/>
          </a:prstGeom>
          <a:noFill/>
          <a:ln w="9525">
            <a:noFill/>
            <a:miter lim="800000"/>
            <a:headEnd/>
            <a:tailEnd/>
          </a:ln>
        </p:spPr>
        <p:txBody>
          <a:bodyPr>
            <a:spAutoFit/>
          </a:bodyPr>
          <a:lstStyle/>
          <a:p>
            <a:pPr algn="ctr" eaLnBrk="0" hangingPunct="0">
              <a:spcBef>
                <a:spcPct val="50000"/>
              </a:spcBef>
            </a:pPr>
            <a:r>
              <a:rPr lang="en-US" altLang="en-US" sz="1600" b="1">
                <a:solidFill>
                  <a:schemeClr val="bg1"/>
                </a:solidFill>
                <a:latin typeface="Arial" pitchFamily="34" charset="0"/>
                <a:ea typeface="ＭＳ Ｐゴシック" pitchFamily="34" charset="-128"/>
              </a:rPr>
              <a:t>Healthcare</a:t>
            </a:r>
          </a:p>
        </p:txBody>
      </p:sp>
    </p:spTree>
    <p:extLst>
      <p:ext uri="{BB962C8B-B14F-4D97-AF65-F5344CB8AC3E}">
        <p14:creationId xmlns:p14="http://schemas.microsoft.com/office/powerpoint/2010/main" val="34876233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8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07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079"/>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308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076"/>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3080"/>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3085"/>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3086"/>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ntr" presetSubtype="0" fill="hold" grpId="0" nodeType="afterEffect">
                                  <p:stCondLst>
                                    <p:cond delay="0"/>
                                  </p:stCondLst>
                                  <p:childTnLst>
                                    <p:set>
                                      <p:cBhvr>
                                        <p:cTn id="35" dur="1" fill="hold">
                                          <p:stCondLst>
                                            <p:cond delay="499"/>
                                          </p:stCondLst>
                                        </p:cTn>
                                        <p:tgtEl>
                                          <p:spTgt spid="308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07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074"/>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3083"/>
                                        </p:tgtEl>
                                        <p:attrNameLst>
                                          <p:attrName>style.visibility</p:attrName>
                                        </p:attrNameLst>
                                      </p:cBhvr>
                                      <p:to>
                                        <p:strVal val="visible"/>
                                      </p:to>
                                    </p:se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0"/>
                                        </p:tgtEl>
                                        <p:attrNameLst>
                                          <p:attrName>style.visibility</p:attrName>
                                        </p:attrNameLst>
                                      </p:cBhvr>
                                      <p:to>
                                        <p:strVal val="visible"/>
                                      </p:to>
                                    </p:set>
                                  </p:childTnLst>
                                </p:cTn>
                              </p:par>
                            </p:childTnLst>
                          </p:cTn>
                        </p:par>
                        <p:par>
                          <p:cTn id="50" fill="hold" nodeType="afterGroup">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5" grpId="0" animBg="1" autoUpdateAnimBg="0"/>
      <p:bldP spid="3076" grpId="0" animBg="1" autoUpdateAnimBg="0"/>
      <p:bldP spid="3077" grpId="0" animBg="1" autoUpdateAnimBg="0"/>
      <p:bldP spid="3078" grpId="0" animBg="1" autoUpdateAnimBg="0"/>
      <p:bldP spid="3079" grpId="0" autoUpdateAnimBg="0"/>
      <p:bldP spid="3080" grpId="0" autoUpdateAnimBg="0"/>
      <p:bldP spid="3081" grpId="0" autoUpdateAnimBg="0"/>
      <p:bldP spid="3082" grpId="0" autoUpdateAnimBg="0"/>
      <p:bldP spid="3083" grpId="0" autoUpdateAnimBg="0"/>
      <p:bldP spid="3085" grpId="0" autoUpdateAnimBg="0"/>
      <p:bldP spid="3086" grpId="0" autoUpdateAnimBg="0"/>
      <p:bldP spid="3087" grpId="0" autoUpdateAnimBg="0"/>
      <p:bldP spid="20" grpId="0" autoUpdateAnimBg="0"/>
      <p:bldP spid="2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76D5EBF5-DFD7-44AF-8BD0-19CAB16AD59F}" type="slidenum">
              <a:rPr lang="en-US"/>
              <a:pPr>
                <a:defRPr/>
              </a:pPr>
              <a:t>15</a:t>
            </a:fld>
            <a:endParaRPr lang="en-US"/>
          </a:p>
        </p:txBody>
      </p:sp>
      <p:sp>
        <p:nvSpPr>
          <p:cNvPr id="25601" name="Rectangle 2"/>
          <p:cNvSpPr>
            <a:spLocks noGrp="1" noChangeArrowheads="1"/>
          </p:cNvSpPr>
          <p:nvPr>
            <p:ph type="title"/>
          </p:nvPr>
        </p:nvSpPr>
        <p:spPr/>
        <p:txBody>
          <a:bodyPr>
            <a:normAutofit fontScale="90000"/>
          </a:bodyPr>
          <a:lstStyle/>
          <a:p>
            <a:pPr eaLnBrk="1" hangingPunct="1"/>
            <a:r>
              <a:rPr lang="en-US" altLang="en-US"/>
              <a:t>Promising Practice Framework:</a:t>
            </a:r>
          </a:p>
        </p:txBody>
      </p:sp>
      <p:sp>
        <p:nvSpPr>
          <p:cNvPr id="25602" name="Rectangle 3"/>
          <p:cNvSpPr>
            <a:spLocks noGrp="1" noChangeArrowheads="1"/>
          </p:cNvSpPr>
          <p:nvPr>
            <p:ph type="body" idx="1"/>
          </p:nvPr>
        </p:nvSpPr>
        <p:spPr>
          <a:xfrm>
            <a:off x="304800" y="1143000"/>
            <a:ext cx="8540750" cy="5108575"/>
          </a:xfrm>
        </p:spPr>
        <p:txBody>
          <a:bodyPr>
            <a:noAutofit/>
          </a:bodyPr>
          <a:lstStyle/>
          <a:p>
            <a:pPr marL="0" indent="0" eaLnBrk="1" hangingPunct="1">
              <a:lnSpc>
                <a:spcPct val="90000"/>
              </a:lnSpc>
              <a:buNone/>
            </a:pPr>
            <a:r>
              <a:rPr lang="en-US" altLang="en-US" sz="2800" dirty="0"/>
              <a:t>New York DELTA</a:t>
            </a:r>
          </a:p>
          <a:p>
            <a:pPr lvl="1" eaLnBrk="1" hangingPunct="1">
              <a:lnSpc>
                <a:spcPct val="90000"/>
              </a:lnSpc>
            </a:pPr>
            <a:r>
              <a:rPr lang="en-US" altLang="en-US" dirty="0"/>
              <a:t>Promoting positive behavior vs. stopping “bad”</a:t>
            </a:r>
          </a:p>
          <a:p>
            <a:pPr lvl="1" eaLnBrk="1" hangingPunct="1">
              <a:lnSpc>
                <a:spcPct val="90000"/>
              </a:lnSpc>
            </a:pPr>
            <a:r>
              <a:rPr lang="en-US" altLang="en-US" dirty="0"/>
              <a:t>Changing social norms—focusing on perpetration rather than victimization </a:t>
            </a:r>
          </a:p>
          <a:p>
            <a:pPr lvl="1" eaLnBrk="1" hangingPunct="1">
              <a:lnSpc>
                <a:spcPct val="90000"/>
              </a:lnSpc>
            </a:pPr>
            <a:r>
              <a:rPr lang="en-US" altLang="en-US" dirty="0"/>
              <a:t>Saturation vs. sprinkling </a:t>
            </a:r>
          </a:p>
          <a:p>
            <a:pPr lvl="1" eaLnBrk="1" hangingPunct="1">
              <a:lnSpc>
                <a:spcPct val="90000"/>
              </a:lnSpc>
            </a:pPr>
            <a:r>
              <a:rPr lang="en-US" altLang="en-US" dirty="0"/>
              <a:t>Domestic Violence Movement Analysis</a:t>
            </a:r>
          </a:p>
          <a:p>
            <a:pPr lvl="2" eaLnBrk="1" hangingPunct="1">
              <a:lnSpc>
                <a:spcPct val="90000"/>
              </a:lnSpc>
            </a:pPr>
            <a:r>
              <a:rPr lang="en-US" altLang="en-US" sz="2800" b="1" dirty="0"/>
              <a:t>Anti oppression framework</a:t>
            </a:r>
          </a:p>
          <a:p>
            <a:pPr lvl="2" eaLnBrk="1" hangingPunct="1">
              <a:lnSpc>
                <a:spcPct val="90000"/>
              </a:lnSpc>
            </a:pPr>
            <a:r>
              <a:rPr lang="en-US" altLang="en-US" sz="2800" b="1" dirty="0"/>
              <a:t>Social cultural context</a:t>
            </a:r>
          </a:p>
          <a:p>
            <a:pPr lvl="1" eaLnBrk="1" hangingPunct="1">
              <a:lnSpc>
                <a:spcPct val="90000"/>
              </a:lnSpc>
            </a:pPr>
            <a:r>
              <a:rPr lang="en-US" altLang="en-US" dirty="0"/>
              <a:t>Community Organizing/Social Movement Theory</a:t>
            </a:r>
          </a:p>
          <a:p>
            <a:pPr lvl="2" eaLnBrk="1" hangingPunct="1">
              <a:lnSpc>
                <a:spcPct val="90000"/>
              </a:lnSpc>
            </a:pPr>
            <a:r>
              <a:rPr lang="en-US" altLang="en-US" sz="2800" b="1" dirty="0"/>
              <a:t>Youth Informed to Youth Driven to Youth Led</a:t>
            </a:r>
          </a:p>
          <a:p>
            <a:pPr lvl="2" eaLnBrk="1" hangingPunct="1">
              <a:lnSpc>
                <a:spcPct val="90000"/>
              </a:lnSpc>
            </a:pPr>
            <a:r>
              <a:rPr lang="en-US" altLang="en-US" sz="2800" b="1" dirty="0"/>
              <a:t>Awareness to ACTION</a:t>
            </a:r>
          </a:p>
          <a:p>
            <a:pPr lvl="1" eaLnBrk="1" hangingPunct="1">
              <a:lnSpc>
                <a:spcPct val="90000"/>
              </a:lnSpc>
            </a:pPr>
            <a:endParaRPr lang="en-US" altLang="en-US" sz="3200" b="1" dirty="0"/>
          </a:p>
        </p:txBody>
      </p:sp>
    </p:spTree>
    <p:extLst>
      <p:ext uri="{BB962C8B-B14F-4D97-AF65-F5344CB8AC3E}">
        <p14:creationId xmlns:p14="http://schemas.microsoft.com/office/powerpoint/2010/main" val="202308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C65167F-4746-4E9B-88AE-2214B644EF0F}" type="slidenum">
              <a:rPr lang="en-US"/>
              <a:pPr>
                <a:defRPr/>
              </a:pPr>
              <a:t>16</a:t>
            </a:fld>
            <a:endParaRPr lang="en-US"/>
          </a:p>
        </p:txBody>
      </p:sp>
      <p:sp>
        <p:nvSpPr>
          <p:cNvPr id="29697" name="Rectangle 2"/>
          <p:cNvSpPr>
            <a:spLocks noGrp="1" noChangeArrowheads="1"/>
          </p:cNvSpPr>
          <p:nvPr>
            <p:ph type="title"/>
          </p:nvPr>
        </p:nvSpPr>
        <p:spPr/>
        <p:txBody>
          <a:bodyPr/>
          <a:lstStyle/>
          <a:p>
            <a:pPr eaLnBrk="1" hangingPunct="1"/>
            <a:r>
              <a:rPr lang="en-US" altLang="en-US"/>
              <a:t>Prevention Principles</a:t>
            </a:r>
          </a:p>
        </p:txBody>
      </p:sp>
      <p:sp>
        <p:nvSpPr>
          <p:cNvPr id="29698" name="Rectangle 3"/>
          <p:cNvSpPr>
            <a:spLocks noGrp="1" noChangeArrowheads="1"/>
          </p:cNvSpPr>
          <p:nvPr>
            <p:ph type="body" idx="1"/>
          </p:nvPr>
        </p:nvSpPr>
        <p:spPr/>
        <p:txBody>
          <a:bodyPr/>
          <a:lstStyle/>
          <a:p>
            <a:pPr eaLnBrk="1" hangingPunct="1">
              <a:lnSpc>
                <a:spcPct val="90000"/>
              </a:lnSpc>
              <a:buClr>
                <a:schemeClr val="tx2"/>
              </a:buClr>
            </a:pPr>
            <a:r>
              <a:rPr lang="en-US" altLang="en-US" sz="2800" dirty="0"/>
              <a:t>Comprehensive</a:t>
            </a:r>
          </a:p>
          <a:p>
            <a:pPr eaLnBrk="1" hangingPunct="1">
              <a:lnSpc>
                <a:spcPct val="90000"/>
              </a:lnSpc>
              <a:buClr>
                <a:schemeClr val="tx2"/>
              </a:buClr>
            </a:pPr>
            <a:r>
              <a:rPr lang="en-US" altLang="en-US" sz="2800" dirty="0"/>
              <a:t>Varied teaching methods</a:t>
            </a:r>
          </a:p>
          <a:p>
            <a:pPr eaLnBrk="1" hangingPunct="1">
              <a:lnSpc>
                <a:spcPct val="90000"/>
              </a:lnSpc>
              <a:buClr>
                <a:schemeClr val="tx2"/>
              </a:buClr>
            </a:pPr>
            <a:r>
              <a:rPr lang="en-US" altLang="en-US" sz="2800" dirty="0"/>
              <a:t>Sufficient dosage</a:t>
            </a:r>
          </a:p>
          <a:p>
            <a:pPr eaLnBrk="1" hangingPunct="1">
              <a:lnSpc>
                <a:spcPct val="90000"/>
              </a:lnSpc>
              <a:buClr>
                <a:schemeClr val="tx2"/>
              </a:buClr>
            </a:pPr>
            <a:r>
              <a:rPr lang="en-US" altLang="en-US" sz="2800" dirty="0"/>
              <a:t>Theory driven</a:t>
            </a:r>
          </a:p>
          <a:p>
            <a:pPr eaLnBrk="1" hangingPunct="1">
              <a:lnSpc>
                <a:spcPct val="90000"/>
              </a:lnSpc>
              <a:buClr>
                <a:schemeClr val="tx2"/>
              </a:buClr>
            </a:pPr>
            <a:r>
              <a:rPr lang="en-US" altLang="en-US" sz="2800" dirty="0"/>
              <a:t>Positive relationships</a:t>
            </a:r>
          </a:p>
          <a:p>
            <a:pPr eaLnBrk="1" hangingPunct="1">
              <a:lnSpc>
                <a:spcPct val="90000"/>
              </a:lnSpc>
              <a:buClr>
                <a:schemeClr val="tx2"/>
              </a:buClr>
            </a:pPr>
            <a:r>
              <a:rPr lang="en-US" altLang="en-US" sz="2800" dirty="0"/>
              <a:t>Appropriate timing</a:t>
            </a:r>
          </a:p>
          <a:p>
            <a:pPr eaLnBrk="1" hangingPunct="1">
              <a:lnSpc>
                <a:spcPct val="90000"/>
              </a:lnSpc>
              <a:buClr>
                <a:schemeClr val="tx2"/>
              </a:buClr>
            </a:pPr>
            <a:r>
              <a:rPr lang="en-US" altLang="en-US" sz="2800" dirty="0"/>
              <a:t>Socio-cultural relevance</a:t>
            </a:r>
          </a:p>
          <a:p>
            <a:pPr eaLnBrk="1" hangingPunct="1">
              <a:lnSpc>
                <a:spcPct val="90000"/>
              </a:lnSpc>
              <a:buClr>
                <a:schemeClr val="tx2"/>
              </a:buClr>
            </a:pPr>
            <a:r>
              <a:rPr lang="en-US" altLang="en-US" sz="2800" dirty="0"/>
              <a:t>Outcome evaluation</a:t>
            </a:r>
          </a:p>
          <a:p>
            <a:pPr eaLnBrk="1" hangingPunct="1">
              <a:lnSpc>
                <a:spcPct val="90000"/>
              </a:lnSpc>
              <a:buClr>
                <a:schemeClr val="tx2"/>
              </a:buClr>
            </a:pPr>
            <a:r>
              <a:rPr lang="en-US" altLang="en-US" sz="2800" dirty="0"/>
              <a:t>Well- trained staff</a:t>
            </a:r>
          </a:p>
        </p:txBody>
      </p:sp>
    </p:spTree>
    <p:extLst>
      <p:ext uri="{BB962C8B-B14F-4D97-AF65-F5344CB8AC3E}">
        <p14:creationId xmlns:p14="http://schemas.microsoft.com/office/powerpoint/2010/main" val="7172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44562"/>
          </a:xfrm>
        </p:spPr>
        <p:txBody>
          <a:bodyPr/>
          <a:lstStyle/>
          <a:p>
            <a:pPr>
              <a:defRPr/>
            </a:pPr>
            <a:r>
              <a:rPr lang="en-US" dirty="0"/>
              <a:t>K.A.B.B</a:t>
            </a:r>
            <a:r>
              <a:rPr lang="en-US" dirty="0">
                <a:solidFill>
                  <a:srgbClr val="FF0000"/>
                </a:solidFill>
              </a:rPr>
              <a:t>.</a:t>
            </a:r>
            <a:r>
              <a:rPr lang="en-US" dirty="0"/>
              <a:t>s</a:t>
            </a:r>
          </a:p>
        </p:txBody>
      </p:sp>
      <p:sp>
        <p:nvSpPr>
          <p:cNvPr id="17411" name="Content Placeholder 2"/>
          <p:cNvSpPr>
            <a:spLocks noGrp="1"/>
          </p:cNvSpPr>
          <p:nvPr>
            <p:ph idx="1"/>
          </p:nvPr>
        </p:nvSpPr>
        <p:spPr>
          <a:xfrm>
            <a:off x="381000" y="1219200"/>
            <a:ext cx="8413750" cy="5334000"/>
          </a:xfrm>
        </p:spPr>
        <p:txBody>
          <a:bodyPr/>
          <a:lstStyle/>
          <a:p>
            <a:pPr algn="ctr">
              <a:buFont typeface="Wingdings 2" pitchFamily="18" charset="2"/>
              <a:buNone/>
            </a:pPr>
            <a:r>
              <a:rPr lang="en-US" altLang="en-US" i="1" dirty="0"/>
              <a:t>What we are aiming to change:</a:t>
            </a:r>
          </a:p>
          <a:p>
            <a:r>
              <a:rPr lang="en-US" altLang="en-US" dirty="0"/>
              <a:t>Knowledge </a:t>
            </a:r>
            <a:r>
              <a:rPr lang="en-US" altLang="en-US" sz="2000" dirty="0"/>
              <a:t>– For change in knowledge provide succinct and clear information; knowledge change can occur in one-time brief (up to one hour) encounter.</a:t>
            </a:r>
            <a:endParaRPr lang="en-US" altLang="en-US" dirty="0"/>
          </a:p>
          <a:p>
            <a:endParaRPr lang="en-US" altLang="en-US" sz="1100" dirty="0"/>
          </a:p>
          <a:p>
            <a:r>
              <a:rPr lang="en-US" altLang="en-US" dirty="0"/>
              <a:t>Attitudes – </a:t>
            </a:r>
            <a:r>
              <a:rPr lang="en-US" altLang="en-US" sz="2000" dirty="0"/>
              <a:t>For change in attitude provide information and an appeal to emotions or personal impact; some practice is necessary; takes time and multiple encounters.</a:t>
            </a:r>
            <a:endParaRPr lang="en-US" altLang="en-US" dirty="0"/>
          </a:p>
          <a:p>
            <a:endParaRPr lang="en-US" altLang="en-US" sz="1100" dirty="0"/>
          </a:p>
          <a:p>
            <a:r>
              <a:rPr lang="en-US" altLang="en-US" dirty="0"/>
              <a:t>Beliefs &amp; Behavior – </a:t>
            </a:r>
            <a:r>
              <a:rPr lang="en-US" altLang="en-US" sz="2000" dirty="0"/>
              <a:t>For change in behavior people need to demonstrate and practice new skills and communicate with others during the learning process; usually takes multiple events that include practicing the skills.</a:t>
            </a:r>
          </a:p>
        </p:txBody>
      </p:sp>
    </p:spTree>
    <p:extLst>
      <p:ext uri="{BB962C8B-B14F-4D97-AF65-F5344CB8AC3E}">
        <p14:creationId xmlns:p14="http://schemas.microsoft.com/office/powerpoint/2010/main" val="73579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F5D793-ECC5-43FC-91C9-4FE338234E86}" type="slidenum">
              <a:rPr lang="en-US" smtClean="0"/>
              <a:pPr/>
              <a:t>18</a:t>
            </a:fld>
            <a:endParaRPr lang="en-US"/>
          </a:p>
        </p:txBody>
      </p:sp>
      <p:pic>
        <p:nvPicPr>
          <p:cNvPr id="4" name="Picture 3"/>
          <p:cNvPicPr>
            <a:picLocks noChangeAspect="1"/>
          </p:cNvPicPr>
          <p:nvPr/>
        </p:nvPicPr>
        <p:blipFill>
          <a:blip r:embed="rId2"/>
          <a:stretch>
            <a:fillRect/>
          </a:stretch>
        </p:blipFill>
        <p:spPr>
          <a:xfrm>
            <a:off x="3048000" y="-1143000"/>
            <a:ext cx="6324600" cy="8839200"/>
          </a:xfrm>
          <a:prstGeom prst="rect">
            <a:avLst/>
          </a:prstGeom>
        </p:spPr>
      </p:pic>
    </p:spTree>
    <p:extLst>
      <p:ext uri="{BB962C8B-B14F-4D97-AF65-F5344CB8AC3E}">
        <p14:creationId xmlns:p14="http://schemas.microsoft.com/office/powerpoint/2010/main" val="197704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C174498-1640-4946-BA0F-879F055BB7A8}" type="slidenum">
              <a:rPr lang="en-US"/>
              <a:pPr>
                <a:defRPr/>
              </a:pPr>
              <a:t>19</a:t>
            </a:fld>
            <a:endParaRPr lang="en-US"/>
          </a:p>
        </p:txBody>
      </p:sp>
      <p:sp>
        <p:nvSpPr>
          <p:cNvPr id="180226" name="Rectangle 2"/>
          <p:cNvSpPr>
            <a:spLocks noGrp="1" noChangeArrowheads="1"/>
          </p:cNvSpPr>
          <p:nvPr>
            <p:ph type="title"/>
          </p:nvPr>
        </p:nvSpPr>
        <p:spPr/>
        <p:txBody>
          <a:bodyPr/>
          <a:lstStyle/>
          <a:p>
            <a:r>
              <a:rPr lang="en-US" altLang="en-US"/>
              <a:t>Prevalence</a:t>
            </a:r>
          </a:p>
        </p:txBody>
      </p:sp>
      <p:sp>
        <p:nvSpPr>
          <p:cNvPr id="180227" name="Rectangle 3"/>
          <p:cNvSpPr>
            <a:spLocks noGrp="1" noChangeArrowheads="1"/>
          </p:cNvSpPr>
          <p:nvPr>
            <p:ph type="body" idx="1"/>
          </p:nvPr>
        </p:nvSpPr>
        <p:spPr/>
        <p:txBody>
          <a:bodyPr/>
          <a:lstStyle/>
          <a:p>
            <a:pPr>
              <a:lnSpc>
                <a:spcPct val="90000"/>
              </a:lnSpc>
              <a:buFontTx/>
              <a:buNone/>
            </a:pPr>
            <a:r>
              <a:rPr lang="en-US" altLang="en-US">
                <a:solidFill>
                  <a:srgbClr val="231F20"/>
                </a:solidFill>
              </a:rPr>
              <a:t>   The prevalence of interpersonal violence among adolescents generally varies from 9% to 35%.</a:t>
            </a:r>
          </a:p>
          <a:p>
            <a:pPr>
              <a:lnSpc>
                <a:spcPct val="90000"/>
              </a:lnSpc>
            </a:pPr>
            <a:r>
              <a:rPr lang="en-US" altLang="en-US">
                <a:solidFill>
                  <a:srgbClr val="231F20"/>
                </a:solidFill>
              </a:rPr>
              <a:t>Why the discrepancy?</a:t>
            </a:r>
          </a:p>
          <a:p>
            <a:pPr lvl="1">
              <a:lnSpc>
                <a:spcPct val="90000"/>
              </a:lnSpc>
            </a:pPr>
            <a:r>
              <a:rPr lang="en-US" altLang="en-US">
                <a:solidFill>
                  <a:srgbClr val="231F20"/>
                </a:solidFill>
              </a:rPr>
              <a:t>Methodology</a:t>
            </a:r>
          </a:p>
          <a:p>
            <a:pPr lvl="1">
              <a:lnSpc>
                <a:spcPct val="90000"/>
              </a:lnSpc>
            </a:pPr>
            <a:r>
              <a:rPr lang="en-US" altLang="en-US">
                <a:solidFill>
                  <a:srgbClr val="231F20"/>
                </a:solidFill>
              </a:rPr>
              <a:t>Populations</a:t>
            </a:r>
          </a:p>
          <a:p>
            <a:pPr lvl="1">
              <a:lnSpc>
                <a:spcPct val="90000"/>
              </a:lnSpc>
            </a:pPr>
            <a:r>
              <a:rPr lang="en-US" altLang="en-US">
                <a:solidFill>
                  <a:srgbClr val="231F20"/>
                </a:solidFill>
              </a:rPr>
              <a:t>Definitions</a:t>
            </a:r>
          </a:p>
          <a:p>
            <a:pPr lvl="1">
              <a:lnSpc>
                <a:spcPct val="90000"/>
              </a:lnSpc>
            </a:pPr>
            <a:r>
              <a:rPr lang="en-US" altLang="en-US">
                <a:solidFill>
                  <a:srgbClr val="231F20"/>
                </a:solidFill>
              </a:rPr>
              <a:t>Context or consequences</a:t>
            </a:r>
          </a:p>
          <a:p>
            <a:pPr>
              <a:lnSpc>
                <a:spcPct val="90000"/>
              </a:lnSpc>
            </a:pPr>
            <a:endParaRPr lang="en-US" altLang="en-US"/>
          </a:p>
        </p:txBody>
      </p:sp>
    </p:spTree>
    <p:extLst>
      <p:ext uri="{BB962C8B-B14F-4D97-AF65-F5344CB8AC3E}">
        <p14:creationId xmlns:p14="http://schemas.microsoft.com/office/powerpoint/2010/main" val="12493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itchFamily="34" charset="0"/>
              </a:rPr>
              <a:t>ABOUT US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500" b="1" dirty="0"/>
              <a:t>Statewide Membership Organization</a:t>
            </a:r>
          </a:p>
          <a:p>
            <a:pPr marL="0" indent="0">
              <a:buNone/>
            </a:pPr>
            <a:endParaRPr lang="en-US" sz="800" dirty="0"/>
          </a:p>
          <a:p>
            <a:pPr lvl="1">
              <a:spcBef>
                <a:spcPts val="1200"/>
              </a:spcBef>
            </a:pPr>
            <a:r>
              <a:rPr lang="en-US" b="1" dirty="0"/>
              <a:t>Members: </a:t>
            </a:r>
          </a:p>
          <a:p>
            <a:pPr marL="548640" lvl="2" indent="0">
              <a:spcBef>
                <a:spcPts val="1200"/>
              </a:spcBef>
              <a:buNone/>
            </a:pPr>
            <a:r>
              <a:rPr lang="en-US" dirty="0"/>
              <a:t>Domestic violence service providers, allied agencies and community members</a:t>
            </a:r>
          </a:p>
          <a:p>
            <a:pPr lvl="1">
              <a:spcBef>
                <a:spcPts val="1200"/>
              </a:spcBef>
            </a:pPr>
            <a:r>
              <a:rPr lang="en-US" b="1" dirty="0"/>
              <a:t>Mission: </a:t>
            </a:r>
          </a:p>
          <a:p>
            <a:pPr marL="548640" lvl="2" indent="0">
              <a:spcBef>
                <a:spcPts val="1200"/>
              </a:spcBef>
              <a:buNone/>
            </a:pPr>
            <a:r>
              <a:rPr lang="en-US" dirty="0"/>
              <a:t>Create and support the social change necessary to prevent and confront all forms of intimate partner violence</a:t>
            </a:r>
          </a:p>
          <a:p>
            <a:pPr lvl="1">
              <a:spcBef>
                <a:spcPts val="1200"/>
              </a:spcBef>
            </a:pPr>
            <a:r>
              <a:rPr lang="en-US" b="1" dirty="0"/>
              <a:t>Work: </a:t>
            </a:r>
          </a:p>
          <a:p>
            <a:pPr marL="548640" lvl="2" indent="0">
              <a:spcBef>
                <a:spcPts val="1200"/>
              </a:spcBef>
              <a:buNone/>
            </a:pPr>
            <a:r>
              <a:rPr lang="en-US" dirty="0"/>
              <a:t>Training, technical assistance, public policy, systems advocacy, best practices, broad-based collaboration</a:t>
            </a:r>
          </a:p>
          <a:p>
            <a:pPr lvl="1">
              <a:spcBef>
                <a:spcPts val="1200"/>
              </a:spcBef>
            </a:pPr>
            <a:r>
              <a:rPr lang="en-US" b="1" dirty="0"/>
              <a:t>Philosophy: </a:t>
            </a:r>
          </a:p>
          <a:p>
            <a:pPr marL="548640" lvl="2" indent="0">
              <a:spcBef>
                <a:spcPts val="1200"/>
              </a:spcBef>
              <a:buNone/>
            </a:pPr>
            <a:r>
              <a:rPr lang="en-US" dirty="0"/>
              <a:t>Anti-oppression, trauma informed, and survivor centered principles integrated into all of our work</a:t>
            </a:r>
          </a:p>
          <a:p>
            <a:pPr lvl="1">
              <a:spcBef>
                <a:spcPts val="1200"/>
              </a:spcBef>
            </a:pPr>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69570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2740FA8-BC23-4D26-9FCF-9CB5F7C51387}" type="slidenum">
              <a:rPr lang="en-US"/>
              <a:pPr>
                <a:defRPr/>
              </a:pPr>
              <a:t>20</a:t>
            </a:fld>
            <a:endParaRPr lang="en-US"/>
          </a:p>
        </p:txBody>
      </p:sp>
      <p:sp>
        <p:nvSpPr>
          <p:cNvPr id="30721" name="Rectangle 2"/>
          <p:cNvSpPr>
            <a:spLocks noGrp="1" noChangeArrowheads="1"/>
          </p:cNvSpPr>
          <p:nvPr>
            <p:ph type="title"/>
          </p:nvPr>
        </p:nvSpPr>
        <p:spPr/>
        <p:txBody>
          <a:bodyPr/>
          <a:lstStyle/>
          <a:p>
            <a:pPr eaLnBrk="1" hangingPunct="1"/>
            <a:r>
              <a:rPr lang="en-US" altLang="en-US"/>
              <a:t>The basics:</a:t>
            </a:r>
          </a:p>
        </p:txBody>
      </p:sp>
      <p:sp>
        <p:nvSpPr>
          <p:cNvPr id="30722" name="Rectangle 3"/>
          <p:cNvSpPr>
            <a:spLocks noGrp="1" noChangeArrowheads="1"/>
          </p:cNvSpPr>
          <p:nvPr>
            <p:ph type="body" idx="1"/>
          </p:nvPr>
        </p:nvSpPr>
        <p:spPr>
          <a:xfrm>
            <a:off x="457200" y="1752600"/>
            <a:ext cx="8229600" cy="4419600"/>
          </a:xfrm>
        </p:spPr>
        <p:txBody>
          <a:bodyPr>
            <a:normAutofit fontScale="92500" lnSpcReduction="20000"/>
          </a:bodyPr>
          <a:lstStyle/>
          <a:p>
            <a:pPr marL="342900" lvl="1" indent="-342900">
              <a:lnSpc>
                <a:spcPct val="90000"/>
              </a:lnSpc>
              <a:buClr>
                <a:schemeClr val="tx2"/>
              </a:buClr>
              <a:buFont typeface="Wingdings" pitchFamily="2" charset="2"/>
              <a:buChar char="Ø"/>
            </a:pPr>
            <a:r>
              <a:rPr lang="en-US" sz="3000" b="1" dirty="0"/>
              <a:t>Approximately </a:t>
            </a:r>
            <a:r>
              <a:rPr lang="en-US" sz="3000" b="1" dirty="0">
                <a:solidFill>
                  <a:srgbClr val="F58220"/>
                </a:solidFill>
              </a:rPr>
              <a:t>one in three </a:t>
            </a:r>
            <a:r>
              <a:rPr lang="en-US" sz="3000" b="1" dirty="0"/>
              <a:t>adolescent girls in the US will experience physical, emotional or verbal abuse from a dating partner – a figure that far exceeds victimization rates for other types of violence affecting youth.</a:t>
            </a:r>
            <a:r>
              <a:rPr lang="en-US" sz="3000" b="1" baseline="30000" dirty="0"/>
              <a:t>1</a:t>
            </a:r>
          </a:p>
          <a:p>
            <a:pPr eaLnBrk="1" hangingPunct="1">
              <a:lnSpc>
                <a:spcPct val="90000"/>
              </a:lnSpc>
              <a:buClr>
                <a:schemeClr val="tx2"/>
              </a:buClr>
              <a:buFont typeface="Wingdings" pitchFamily="2" charset="2"/>
              <a:buChar char="Ø"/>
            </a:pPr>
            <a:endParaRPr lang="en-US" altLang="en-US" sz="2400" b="1" dirty="0"/>
          </a:p>
          <a:p>
            <a:pPr eaLnBrk="1" hangingPunct="1">
              <a:lnSpc>
                <a:spcPct val="90000"/>
              </a:lnSpc>
              <a:buClr>
                <a:schemeClr val="tx2"/>
              </a:buClr>
              <a:buFont typeface="Wingdings" pitchFamily="2" charset="2"/>
              <a:buChar char="Ø"/>
            </a:pPr>
            <a:endParaRPr lang="en-US" altLang="en-US" sz="2400" b="1" dirty="0"/>
          </a:p>
          <a:p>
            <a:pPr eaLnBrk="1" hangingPunct="1">
              <a:lnSpc>
                <a:spcPct val="90000"/>
              </a:lnSpc>
              <a:buClr>
                <a:schemeClr val="tx2"/>
              </a:buClr>
              <a:buFont typeface="Wingdings" pitchFamily="2" charset="2"/>
              <a:buChar char="Ø"/>
            </a:pPr>
            <a:endParaRPr lang="en-US" altLang="en-US" sz="2400" b="1" dirty="0"/>
          </a:p>
          <a:p>
            <a:pPr eaLnBrk="1" hangingPunct="1">
              <a:lnSpc>
                <a:spcPct val="90000"/>
              </a:lnSpc>
              <a:buClr>
                <a:schemeClr val="tx2"/>
              </a:buClr>
              <a:buFont typeface="Wingdings" pitchFamily="2" charset="2"/>
              <a:buChar char="Ø"/>
            </a:pPr>
            <a:endParaRPr lang="en-US" altLang="en-US" sz="2400" b="1" dirty="0"/>
          </a:p>
          <a:p>
            <a:pPr eaLnBrk="1" hangingPunct="1">
              <a:lnSpc>
                <a:spcPct val="90000"/>
              </a:lnSpc>
              <a:buClr>
                <a:schemeClr val="tx2"/>
              </a:buClr>
              <a:buFont typeface="Wingdings" pitchFamily="2" charset="2"/>
              <a:buChar char="Ø"/>
            </a:pPr>
            <a:endParaRPr lang="en-US" altLang="en-US" sz="2400" b="1" dirty="0"/>
          </a:p>
          <a:p>
            <a:pPr eaLnBrk="1" hangingPunct="1">
              <a:lnSpc>
                <a:spcPct val="90000"/>
              </a:lnSpc>
              <a:buClr>
                <a:schemeClr val="tx2"/>
              </a:buClr>
              <a:buFont typeface="Wingdings" pitchFamily="2" charset="2"/>
              <a:buChar char="Ø"/>
            </a:pPr>
            <a:endParaRPr lang="en-US" altLang="en-US" sz="2000" b="1" dirty="0"/>
          </a:p>
          <a:p>
            <a:pPr marL="0" indent="0">
              <a:lnSpc>
                <a:spcPct val="90000"/>
              </a:lnSpc>
              <a:buClr>
                <a:schemeClr val="tx2"/>
              </a:buClr>
              <a:buNone/>
            </a:pPr>
            <a:r>
              <a:rPr lang="en-US" sz="2000" dirty="0"/>
              <a:t>1. Davis, Antoinette, MPH. 2008. Interpersonal and Physical Dating Violence among Teens. The National Council on Crime and Delinquency Focus. Available at http://www.nccd-crc.org/nccd/pubs/2008_focus_teen_dating_violence.pdf. </a:t>
            </a:r>
          </a:p>
          <a:p>
            <a:pPr eaLnBrk="1" hangingPunct="1">
              <a:lnSpc>
                <a:spcPct val="90000"/>
              </a:lnSpc>
              <a:buClr>
                <a:schemeClr val="tx2"/>
              </a:buClr>
              <a:buFont typeface="Wingdings" pitchFamily="2" charset="2"/>
              <a:buChar char="Ø"/>
            </a:pPr>
            <a:endParaRPr lang="en-US" altLang="en-US" sz="1400" dirty="0"/>
          </a:p>
          <a:p>
            <a:pPr eaLnBrk="1" hangingPunct="1">
              <a:lnSpc>
                <a:spcPct val="90000"/>
              </a:lnSpc>
              <a:buClr>
                <a:schemeClr val="tx2"/>
              </a:buClr>
              <a:buFont typeface="Wingdings" pitchFamily="2" charset="2"/>
              <a:buChar char="Ø"/>
            </a:pPr>
            <a:endParaRPr lang="en-US" altLang="en-US" sz="2400" b="1" dirty="0"/>
          </a:p>
        </p:txBody>
      </p:sp>
    </p:spTree>
    <p:extLst>
      <p:ext uri="{BB962C8B-B14F-4D97-AF65-F5344CB8AC3E}">
        <p14:creationId xmlns:p14="http://schemas.microsoft.com/office/powerpoint/2010/main" val="171875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2740FA8-BC23-4D26-9FCF-9CB5F7C51387}" type="slidenum">
              <a:rPr lang="en-US"/>
              <a:pPr>
                <a:defRPr/>
              </a:pPr>
              <a:t>21</a:t>
            </a:fld>
            <a:endParaRPr lang="en-US"/>
          </a:p>
        </p:txBody>
      </p:sp>
      <p:sp>
        <p:nvSpPr>
          <p:cNvPr id="30721" name="Rectangle 2"/>
          <p:cNvSpPr>
            <a:spLocks noGrp="1" noChangeArrowheads="1"/>
          </p:cNvSpPr>
          <p:nvPr>
            <p:ph type="title"/>
          </p:nvPr>
        </p:nvSpPr>
        <p:spPr/>
        <p:txBody>
          <a:bodyPr/>
          <a:lstStyle/>
          <a:p>
            <a:pPr eaLnBrk="1" hangingPunct="1"/>
            <a:r>
              <a:rPr lang="en-US" altLang="en-US"/>
              <a:t>The basics:</a:t>
            </a:r>
          </a:p>
        </p:txBody>
      </p:sp>
      <p:sp>
        <p:nvSpPr>
          <p:cNvPr id="30722" name="Rectangle 3"/>
          <p:cNvSpPr>
            <a:spLocks noGrp="1" noChangeArrowheads="1"/>
          </p:cNvSpPr>
          <p:nvPr>
            <p:ph type="body" idx="1"/>
          </p:nvPr>
        </p:nvSpPr>
        <p:spPr/>
        <p:txBody>
          <a:bodyPr/>
          <a:lstStyle/>
          <a:p>
            <a:pPr eaLnBrk="1" hangingPunct="1">
              <a:lnSpc>
                <a:spcPct val="90000"/>
              </a:lnSpc>
              <a:buClr>
                <a:schemeClr val="tx2"/>
              </a:buClr>
              <a:buFont typeface="Wingdings" pitchFamily="2" charset="2"/>
              <a:buChar char="Ø"/>
            </a:pPr>
            <a:r>
              <a:rPr lang="en-US" altLang="en-US" sz="2400" b="1"/>
              <a:t>1 in 3 teenagers report knowing a friend who has been hit, punched, kicked, slapped, choked or physically hurt by their partner</a:t>
            </a:r>
            <a:r>
              <a:rPr lang="en-US" altLang="en-US" sz="2400"/>
              <a:t> </a:t>
            </a:r>
          </a:p>
          <a:p>
            <a:pPr eaLnBrk="1" hangingPunct="1">
              <a:lnSpc>
                <a:spcPct val="90000"/>
              </a:lnSpc>
              <a:buClr>
                <a:schemeClr val="tx2"/>
              </a:buClr>
              <a:buFont typeface="Wingdings" pitchFamily="2" charset="2"/>
              <a:buChar char="Ø"/>
            </a:pPr>
            <a:endParaRPr lang="en-US" altLang="en-US" sz="2400"/>
          </a:p>
          <a:p>
            <a:pPr eaLnBrk="1" hangingPunct="1">
              <a:lnSpc>
                <a:spcPct val="90000"/>
              </a:lnSpc>
              <a:buClr>
                <a:schemeClr val="tx2"/>
              </a:buClr>
              <a:buFont typeface="Wingdings" pitchFamily="2" charset="2"/>
              <a:buChar char="Ø"/>
            </a:pPr>
            <a:r>
              <a:rPr lang="en-US" altLang="en-US" sz="2400" b="1"/>
              <a:t>Nearly 1 in 5 teenage girls who have been in a relationship said a boyfriend has threatened violence or self-harm if presented with a break-up </a:t>
            </a:r>
          </a:p>
          <a:p>
            <a:pPr eaLnBrk="1" hangingPunct="1">
              <a:lnSpc>
                <a:spcPct val="90000"/>
              </a:lnSpc>
              <a:buClr>
                <a:schemeClr val="tx2"/>
              </a:buClr>
              <a:buFont typeface="Wingdings" pitchFamily="2" charset="2"/>
              <a:buChar char="Ø"/>
            </a:pPr>
            <a:endParaRPr lang="en-US" altLang="en-US" sz="2400" b="1"/>
          </a:p>
          <a:p>
            <a:pPr eaLnBrk="1" hangingPunct="1">
              <a:lnSpc>
                <a:spcPct val="90000"/>
              </a:lnSpc>
              <a:buClr>
                <a:schemeClr val="tx2"/>
              </a:buClr>
              <a:buFont typeface="Wingdings" pitchFamily="2" charset="2"/>
              <a:buChar char="Ø"/>
            </a:pPr>
            <a:r>
              <a:rPr lang="en-US" altLang="en-US" sz="2400" b="1"/>
              <a:t>13% of teenage girls who said they have been in a relationship report being</a:t>
            </a:r>
            <a:r>
              <a:rPr lang="en-US" altLang="en-US" sz="2800" b="1"/>
              <a:t> </a:t>
            </a:r>
            <a:r>
              <a:rPr lang="en-US" altLang="en-US" sz="2400" b="1"/>
              <a:t>physically hurt or hit</a:t>
            </a:r>
          </a:p>
          <a:p>
            <a:pPr eaLnBrk="1" hangingPunct="1">
              <a:lnSpc>
                <a:spcPct val="90000"/>
              </a:lnSpc>
              <a:buClr>
                <a:schemeClr val="tx2"/>
              </a:buClr>
              <a:buFont typeface="Wingdings" pitchFamily="2" charset="2"/>
              <a:buNone/>
            </a:pPr>
            <a:r>
              <a:rPr lang="en-US" altLang="en-US" sz="1600"/>
              <a:t>						(Liz Claiborne study, 2005) </a:t>
            </a:r>
          </a:p>
          <a:p>
            <a:pPr eaLnBrk="1" hangingPunct="1">
              <a:lnSpc>
                <a:spcPct val="90000"/>
              </a:lnSpc>
              <a:buClr>
                <a:schemeClr val="tx2"/>
              </a:buClr>
              <a:buFont typeface="Wingdings" pitchFamily="2" charset="2"/>
              <a:buChar char="Ø"/>
            </a:pPr>
            <a:endParaRPr lang="en-US" altLang="en-US" sz="2400" b="1"/>
          </a:p>
        </p:txBody>
      </p:sp>
    </p:spTree>
    <p:extLst>
      <p:ext uri="{BB962C8B-B14F-4D97-AF65-F5344CB8AC3E}">
        <p14:creationId xmlns:p14="http://schemas.microsoft.com/office/powerpoint/2010/main" val="364456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66BC4BBB-A0F5-4EB8-AF4C-21EC6780E04F}" type="slidenum">
              <a:rPr lang="en-US"/>
              <a:pPr>
                <a:defRPr/>
              </a:pPr>
              <a:t>22</a:t>
            </a:fld>
            <a:endParaRPr lang="en-US"/>
          </a:p>
        </p:txBody>
      </p:sp>
      <p:sp>
        <p:nvSpPr>
          <p:cNvPr id="31745" name="Rectangle 2"/>
          <p:cNvSpPr>
            <a:spLocks noGrp="1" noChangeArrowheads="1"/>
          </p:cNvSpPr>
          <p:nvPr>
            <p:ph type="title"/>
          </p:nvPr>
        </p:nvSpPr>
        <p:spPr/>
        <p:txBody>
          <a:bodyPr/>
          <a:lstStyle/>
          <a:p>
            <a:pPr eaLnBrk="1" hangingPunct="1"/>
            <a:r>
              <a:rPr lang="en-US" altLang="en-US"/>
              <a:t>The basics:</a:t>
            </a:r>
          </a:p>
        </p:txBody>
      </p:sp>
      <p:sp>
        <p:nvSpPr>
          <p:cNvPr id="31746" name="Rectangle 3"/>
          <p:cNvSpPr>
            <a:spLocks noGrp="1" noChangeArrowheads="1"/>
          </p:cNvSpPr>
          <p:nvPr>
            <p:ph type="body" idx="1"/>
          </p:nvPr>
        </p:nvSpPr>
        <p:spPr>
          <a:xfrm>
            <a:off x="381000" y="1676400"/>
            <a:ext cx="8382000" cy="5029200"/>
          </a:xfrm>
        </p:spPr>
        <p:txBody>
          <a:bodyPr/>
          <a:lstStyle/>
          <a:p>
            <a:pPr eaLnBrk="1" hangingPunct="1">
              <a:lnSpc>
                <a:spcPct val="90000"/>
              </a:lnSpc>
              <a:buClr>
                <a:schemeClr val="tx2"/>
              </a:buClr>
              <a:buFont typeface="Wingdings" pitchFamily="2" charset="2"/>
              <a:buChar char="Ø"/>
            </a:pPr>
            <a:r>
              <a:rPr lang="en-US" altLang="en-US" sz="2800" b="1"/>
              <a:t>More than 1 in 4 teenage girls in a relationship (26%) report enduring repeated verbal abuse</a:t>
            </a:r>
          </a:p>
          <a:p>
            <a:pPr eaLnBrk="1" hangingPunct="1">
              <a:lnSpc>
                <a:spcPct val="90000"/>
              </a:lnSpc>
              <a:buClr>
                <a:schemeClr val="tx2"/>
              </a:buClr>
              <a:buFont typeface="Wingdings" pitchFamily="2" charset="2"/>
              <a:buChar char="Ø"/>
            </a:pPr>
            <a:endParaRPr lang="en-US" altLang="en-US" sz="2800" b="1"/>
          </a:p>
          <a:p>
            <a:pPr eaLnBrk="1" hangingPunct="1">
              <a:lnSpc>
                <a:spcPct val="90000"/>
              </a:lnSpc>
              <a:buClr>
                <a:schemeClr val="tx2"/>
              </a:buClr>
              <a:buFont typeface="Wingdings" pitchFamily="2" charset="2"/>
              <a:buChar char="Ø"/>
            </a:pPr>
            <a:r>
              <a:rPr lang="en-US" altLang="en-US" sz="2800" b="1"/>
              <a:t>80% of teens regard verbal abuse as a serious issue for their age group</a:t>
            </a:r>
          </a:p>
          <a:p>
            <a:pPr eaLnBrk="1" hangingPunct="1">
              <a:lnSpc>
                <a:spcPct val="90000"/>
              </a:lnSpc>
              <a:buClr>
                <a:schemeClr val="tx2"/>
              </a:buClr>
              <a:buFont typeface="Wingdings" pitchFamily="2" charset="2"/>
              <a:buChar char="Ø"/>
            </a:pPr>
            <a:endParaRPr lang="en-US" altLang="en-US" sz="2800" b="1"/>
          </a:p>
          <a:p>
            <a:pPr eaLnBrk="1" hangingPunct="1">
              <a:lnSpc>
                <a:spcPct val="90000"/>
              </a:lnSpc>
              <a:buClr>
                <a:schemeClr val="tx2"/>
              </a:buClr>
              <a:buFont typeface="Wingdings" pitchFamily="2" charset="2"/>
              <a:buChar char="Ø"/>
            </a:pPr>
            <a:r>
              <a:rPr lang="en-US" altLang="en-US" sz="2800" b="1"/>
              <a:t>If trapped in an abusive relationship, 73% of teens said they would turn to a friend for help but only 33% who have been in or known about an abusive relationship said they have told anyone about it.</a:t>
            </a:r>
          </a:p>
        </p:txBody>
      </p:sp>
    </p:spTree>
    <p:extLst>
      <p:ext uri="{BB962C8B-B14F-4D97-AF65-F5344CB8AC3E}">
        <p14:creationId xmlns:p14="http://schemas.microsoft.com/office/powerpoint/2010/main" val="416975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4294967295"/>
          </p:nvPr>
        </p:nvSpPr>
        <p:spPr>
          <a:xfrm>
            <a:off x="4114800" y="1752600"/>
            <a:ext cx="4419600" cy="4419600"/>
          </a:xfrm>
          <a:prstGeom prst="rect">
            <a:avLst/>
          </a:prstGeom>
        </p:spPr>
        <p:txBody>
          <a:bodyPr>
            <a:normAutofit lnSpcReduction="10000"/>
          </a:bodyPr>
          <a:lstStyle/>
          <a:p>
            <a:pPr lvl="1">
              <a:buFont typeface="Arial" charset="0"/>
              <a:buChar char="•"/>
            </a:pPr>
            <a:r>
              <a:rPr lang="en-US" altLang="en-US" dirty="0"/>
              <a:t>A 2011 national survey by the CDC*:</a:t>
            </a:r>
          </a:p>
          <a:p>
            <a:pPr lvl="2">
              <a:buFont typeface="Arial" charset="0"/>
              <a:buChar char="•"/>
            </a:pPr>
            <a:r>
              <a:rPr lang="en-US" altLang="en-US" dirty="0"/>
              <a:t>Nearly</a:t>
            </a:r>
            <a:r>
              <a:rPr lang="en-US" altLang="en-US" dirty="0">
                <a:solidFill>
                  <a:srgbClr val="F58220"/>
                </a:solidFill>
              </a:rPr>
              <a:t> 1 in 5 </a:t>
            </a:r>
            <a:r>
              <a:rPr lang="en-US" altLang="en-US" dirty="0"/>
              <a:t>women reported being raped in their lifetime.</a:t>
            </a:r>
          </a:p>
          <a:p>
            <a:pPr lvl="3">
              <a:buFont typeface="Arial" charset="0"/>
              <a:buChar char="•"/>
            </a:pPr>
            <a:r>
              <a:rPr lang="en-US" altLang="en-US" dirty="0"/>
              <a:t>Almost half before the age of 18.</a:t>
            </a:r>
          </a:p>
          <a:p>
            <a:pPr lvl="1">
              <a:buFont typeface="Wingdings" pitchFamily="2" charset="2"/>
              <a:buNone/>
            </a:pPr>
            <a:endParaRPr lang="en-US" altLang="en-US" dirty="0"/>
          </a:p>
          <a:p>
            <a:pPr lvl="1">
              <a:buFont typeface="Wingdings" pitchFamily="2" charset="2"/>
              <a:buNone/>
            </a:pPr>
            <a:endParaRPr lang="en-US" altLang="en-US" sz="1100" dirty="0"/>
          </a:p>
          <a:p>
            <a:pPr lvl="1">
              <a:buFont typeface="Wingdings" pitchFamily="2" charset="2"/>
              <a:buNone/>
            </a:pPr>
            <a:endParaRPr lang="en-US" altLang="en-US" sz="1100" dirty="0"/>
          </a:p>
          <a:p>
            <a:pPr lvl="1">
              <a:buFont typeface="Wingdings" pitchFamily="2" charset="2"/>
              <a:buNone/>
            </a:pPr>
            <a:r>
              <a:rPr lang="en-US" altLang="en-US" sz="1200" dirty="0"/>
              <a:t>* The National Intimate Partner and Sexual Violence Survey (NISVS), December 14, 2011. </a:t>
            </a:r>
            <a:r>
              <a:rPr lang="en-US" altLang="en-US" sz="1200" u="sng" dirty="0"/>
              <a:t>Centers for Disease Control and Prevention. National Center for Injury Prevention and Control, Division of Violence Prevention.</a:t>
            </a:r>
          </a:p>
          <a:p>
            <a:pPr lvl="1">
              <a:buFont typeface="Wingdings" pitchFamily="2" charset="2"/>
              <a:buNone/>
            </a:pPr>
            <a:endParaRPr lang="en-US" altLang="en-US" dirty="0"/>
          </a:p>
          <a:p>
            <a:pPr lvl="1">
              <a:buFont typeface="Arial" charset="0"/>
              <a:buChar char="•"/>
            </a:pPr>
            <a:endParaRPr lang="en-US" altLang="en-US" dirty="0"/>
          </a:p>
        </p:txBody>
      </p:sp>
      <p:sp>
        <p:nvSpPr>
          <p:cNvPr id="17411" name="Title 1"/>
          <p:cNvSpPr>
            <a:spLocks noGrp="1"/>
          </p:cNvSpPr>
          <p:nvPr>
            <p:ph type="title"/>
          </p:nvPr>
        </p:nvSpPr>
        <p:spPr>
          <a:xfrm>
            <a:off x="3047999" y="381000"/>
            <a:ext cx="5718175" cy="990600"/>
          </a:xfrm>
        </p:spPr>
        <p:txBody>
          <a:bodyPr/>
          <a:lstStyle/>
          <a:p>
            <a:r>
              <a:rPr lang="en-US" altLang="en-US" dirty="0"/>
              <a:t>National CDC Survey</a:t>
            </a:r>
          </a:p>
        </p:txBody>
      </p:sp>
      <p:pic>
        <p:nvPicPr>
          <p:cNvPr id="17412" name="Picture 8" descr="Teen girl looking away_Non-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271621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7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2015 CDC Study</a:t>
            </a:r>
          </a:p>
        </p:txBody>
      </p:sp>
      <p:sp>
        <p:nvSpPr>
          <p:cNvPr id="3" name="Content Placeholder 2"/>
          <p:cNvSpPr>
            <a:spLocks noGrp="1"/>
          </p:cNvSpPr>
          <p:nvPr>
            <p:ph idx="1"/>
          </p:nvPr>
        </p:nvSpPr>
        <p:spPr>
          <a:xfrm>
            <a:off x="457200" y="2057400"/>
            <a:ext cx="8229600" cy="4114800"/>
          </a:xfrm>
        </p:spPr>
        <p:txBody>
          <a:bodyPr/>
          <a:lstStyle/>
          <a:p>
            <a:r>
              <a:rPr lang="en-US" dirty="0"/>
              <a:t>Further found that among victims of contact sexual violence, physical violence, or stalking by an intimate partner, nearly 23% of females and 14% of males first experienced some form of violence by that partner before age 18.</a:t>
            </a:r>
          </a:p>
        </p:txBody>
      </p:sp>
    </p:spTree>
    <p:extLst>
      <p:ext uri="{BB962C8B-B14F-4D97-AF65-F5344CB8AC3E}">
        <p14:creationId xmlns:p14="http://schemas.microsoft.com/office/powerpoint/2010/main" val="230616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FD5B33F-5D42-4E59-BBE6-F2941EBAFC0D}" type="slidenum">
              <a:rPr lang="en-US"/>
              <a:pPr>
                <a:defRPr/>
              </a:pPr>
              <a:t>25</a:t>
            </a:fld>
            <a:endParaRPr lang="en-US"/>
          </a:p>
        </p:txBody>
      </p:sp>
      <p:sp>
        <p:nvSpPr>
          <p:cNvPr id="32769" name="Rectangle 2"/>
          <p:cNvSpPr>
            <a:spLocks noGrp="1" noChangeArrowheads="1"/>
          </p:cNvSpPr>
          <p:nvPr>
            <p:ph type="title"/>
          </p:nvPr>
        </p:nvSpPr>
        <p:spPr/>
        <p:txBody>
          <a:bodyPr/>
          <a:lstStyle/>
          <a:p>
            <a:pPr eaLnBrk="1" hangingPunct="1"/>
            <a:r>
              <a:rPr lang="en-US" altLang="en-US"/>
              <a:t>More basics:</a:t>
            </a:r>
          </a:p>
        </p:txBody>
      </p:sp>
      <p:sp>
        <p:nvSpPr>
          <p:cNvPr id="32770" name="Rectangle 3"/>
          <p:cNvSpPr>
            <a:spLocks noGrp="1" noChangeArrowheads="1"/>
          </p:cNvSpPr>
          <p:nvPr>
            <p:ph type="body" idx="1"/>
          </p:nvPr>
        </p:nvSpPr>
        <p:spPr>
          <a:xfrm>
            <a:off x="457200" y="1828800"/>
            <a:ext cx="8229600" cy="4343400"/>
          </a:xfrm>
        </p:spPr>
        <p:txBody>
          <a:bodyPr/>
          <a:lstStyle/>
          <a:p>
            <a:pPr eaLnBrk="1" hangingPunct="1"/>
            <a:r>
              <a:rPr lang="en-US" altLang="en-US" dirty="0"/>
              <a:t>81% of parents surveyed in a recent study said that they didn’t believe dating violence was an issue OR admitted they didn’t know.  (Liz Claiborne Study)</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38743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3A8EA8C-925D-4CCF-BB7E-F6E4984552AD}" type="slidenum">
              <a:rPr lang="en-US"/>
              <a:pPr>
                <a:defRPr/>
              </a:pPr>
              <a:t>26</a:t>
            </a:fld>
            <a:endParaRPr lang="en-US"/>
          </a:p>
        </p:txBody>
      </p:sp>
      <p:sp>
        <p:nvSpPr>
          <p:cNvPr id="33793" name="Rectangle 2"/>
          <p:cNvSpPr>
            <a:spLocks noGrp="1" noChangeArrowheads="1"/>
          </p:cNvSpPr>
          <p:nvPr>
            <p:ph type="title"/>
          </p:nvPr>
        </p:nvSpPr>
        <p:spPr/>
        <p:txBody>
          <a:bodyPr/>
          <a:lstStyle/>
          <a:p>
            <a:pPr eaLnBrk="1" hangingPunct="1"/>
            <a:r>
              <a:rPr lang="en-US" altLang="en-US"/>
              <a:t>The research</a:t>
            </a:r>
          </a:p>
        </p:txBody>
      </p:sp>
      <p:sp>
        <p:nvSpPr>
          <p:cNvPr id="33794" name="Rectangle 3"/>
          <p:cNvSpPr>
            <a:spLocks noGrp="1" noChangeArrowheads="1"/>
          </p:cNvSpPr>
          <p:nvPr>
            <p:ph type="body" idx="1"/>
          </p:nvPr>
        </p:nvSpPr>
        <p:spPr>
          <a:xfrm>
            <a:off x="457200" y="1981200"/>
            <a:ext cx="8229600" cy="4191000"/>
          </a:xfrm>
        </p:spPr>
        <p:txBody>
          <a:bodyPr/>
          <a:lstStyle/>
          <a:p>
            <a:pPr eaLnBrk="1" hangingPunct="1"/>
            <a:r>
              <a:rPr lang="en-US" altLang="en-US" sz="2800" dirty="0">
                <a:ea typeface="Arial Unicode MS" pitchFamily="34" charset="-128"/>
                <a:cs typeface="Arial Unicode MS" pitchFamily="34" charset="-128"/>
              </a:rPr>
              <a:t>Analysis of recent Youth Risk Behavior Survey (YRBS,) findings revealed that 33 % of girls had been victimized by a dating partner. </a:t>
            </a:r>
          </a:p>
          <a:p>
            <a:pPr eaLnBrk="1" hangingPunct="1"/>
            <a:endParaRPr lang="en-US" altLang="en-US" sz="2800" dirty="0">
              <a:ea typeface="Arial Unicode MS" pitchFamily="34" charset="-128"/>
              <a:cs typeface="Arial Unicode MS" pitchFamily="34" charset="-128"/>
            </a:endParaRPr>
          </a:p>
          <a:p>
            <a:pPr eaLnBrk="1" hangingPunct="1"/>
            <a:r>
              <a:rPr lang="en-US" altLang="en-US" sz="2800" dirty="0">
                <a:ea typeface="Arial Unicode MS" pitchFamily="34" charset="-128"/>
                <a:cs typeface="Arial Unicode MS" pitchFamily="34" charset="-128"/>
              </a:rPr>
              <a:t>Although variations were found among racial and ethnic groups, these differences were not statistically significant - a finding contrary to that of some studies.</a:t>
            </a:r>
            <a:r>
              <a:rPr lang="en-US" altLang="en-US" sz="2800" dirty="0">
                <a:latin typeface="Arial Unicode MS" pitchFamily="34" charset="-128"/>
                <a:ea typeface="Arial Unicode MS" pitchFamily="34" charset="-128"/>
                <a:cs typeface="Arial Unicode MS" pitchFamily="34" charset="-128"/>
              </a:rPr>
              <a:t> </a:t>
            </a:r>
          </a:p>
          <a:p>
            <a:pPr eaLnBrk="1" hangingPunct="1"/>
            <a:endParaRPr lang="en-US" altLang="en-US" sz="2800" dirty="0"/>
          </a:p>
        </p:txBody>
      </p:sp>
    </p:spTree>
    <p:extLst>
      <p:ext uri="{BB962C8B-B14F-4D97-AF65-F5344CB8AC3E}">
        <p14:creationId xmlns:p14="http://schemas.microsoft.com/office/powerpoint/2010/main" val="151719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1A7B9706-B144-47C2-BC6F-74516B974214}" type="slidenum">
              <a:rPr lang="en-US"/>
              <a:pPr>
                <a:defRPr/>
              </a:pPr>
              <a:t>27</a:t>
            </a:fld>
            <a:endParaRPr lang="en-US"/>
          </a:p>
        </p:txBody>
      </p:sp>
      <p:sp>
        <p:nvSpPr>
          <p:cNvPr id="35841" name="Rectangle 2"/>
          <p:cNvSpPr>
            <a:spLocks noGrp="1" noChangeArrowheads="1"/>
          </p:cNvSpPr>
          <p:nvPr>
            <p:ph type="title"/>
          </p:nvPr>
        </p:nvSpPr>
        <p:spPr/>
        <p:txBody>
          <a:bodyPr/>
          <a:lstStyle/>
          <a:p>
            <a:pPr eaLnBrk="1" hangingPunct="1"/>
            <a:r>
              <a:rPr lang="en-US" altLang="en-US"/>
              <a:t>Context &amp; Consequences</a:t>
            </a:r>
          </a:p>
        </p:txBody>
      </p:sp>
      <p:sp>
        <p:nvSpPr>
          <p:cNvPr id="35842" name="Rectangle 3"/>
          <p:cNvSpPr>
            <a:spLocks noGrp="1" noChangeArrowheads="1"/>
          </p:cNvSpPr>
          <p:nvPr>
            <p:ph type="body" idx="1"/>
          </p:nvPr>
        </p:nvSpPr>
        <p:spPr>
          <a:xfrm>
            <a:off x="457200" y="1219200"/>
            <a:ext cx="8229600" cy="4953000"/>
          </a:xfrm>
        </p:spPr>
        <p:txBody>
          <a:bodyPr>
            <a:noAutofit/>
          </a:bodyPr>
          <a:lstStyle/>
          <a:p>
            <a:pPr eaLnBrk="1" hangingPunct="1">
              <a:lnSpc>
                <a:spcPct val="90000"/>
              </a:lnSpc>
              <a:buFontTx/>
              <a:buNone/>
            </a:pPr>
            <a:r>
              <a:rPr lang="en-US" altLang="en-US" sz="2400" dirty="0">
                <a:ea typeface="Arial Unicode MS" pitchFamily="34" charset="-128"/>
                <a:cs typeface="Arial Unicode MS" pitchFamily="34" charset="-128"/>
              </a:rPr>
              <a:t>	Girls who had experienced physical dating violence had a substantially higher risk of other violence-related behaviors and </a:t>
            </a:r>
            <a:r>
              <a:rPr lang="en-US" altLang="en-US" sz="2400" i="1" dirty="0">
                <a:ea typeface="Arial Unicode MS" pitchFamily="34" charset="-128"/>
                <a:cs typeface="Arial Unicode MS" pitchFamily="34" charset="-128"/>
              </a:rPr>
              <a:t>conditions</a:t>
            </a:r>
            <a:r>
              <a:rPr lang="en-US" altLang="en-US" sz="2400" dirty="0">
                <a:ea typeface="Arial Unicode MS" pitchFamily="34" charset="-128"/>
                <a:cs typeface="Arial Unicode MS" pitchFamily="34" charset="-128"/>
              </a:rPr>
              <a:t> than their peers. </a:t>
            </a:r>
          </a:p>
          <a:p>
            <a:pPr eaLnBrk="1" hangingPunct="1">
              <a:lnSpc>
                <a:spcPct val="90000"/>
              </a:lnSpc>
              <a:buFontTx/>
              <a:buNone/>
            </a:pPr>
            <a:r>
              <a:rPr lang="en-US" altLang="en-US" sz="2400" dirty="0">
                <a:ea typeface="Arial Unicode MS" pitchFamily="34" charset="-128"/>
                <a:cs typeface="Arial Unicode MS" pitchFamily="34" charset="-128"/>
              </a:rPr>
              <a:t>	These included:</a:t>
            </a:r>
          </a:p>
          <a:p>
            <a:pPr lvl="1" eaLnBrk="1" hangingPunct="1">
              <a:lnSpc>
                <a:spcPct val="90000"/>
              </a:lnSpc>
            </a:pPr>
            <a:r>
              <a:rPr lang="en-US" altLang="en-US" sz="2400" dirty="0">
                <a:ea typeface="Arial Unicode MS" pitchFamily="34" charset="-128"/>
                <a:cs typeface="Arial Unicode MS" pitchFamily="34" charset="-128"/>
              </a:rPr>
              <a:t>fighting, </a:t>
            </a:r>
          </a:p>
          <a:p>
            <a:pPr lvl="1" eaLnBrk="1" hangingPunct="1">
              <a:lnSpc>
                <a:spcPct val="90000"/>
              </a:lnSpc>
            </a:pPr>
            <a:r>
              <a:rPr lang="en-US" altLang="en-US" sz="2400" dirty="0">
                <a:ea typeface="Arial Unicode MS" pitchFamily="34" charset="-128"/>
                <a:cs typeface="Arial Unicode MS" pitchFamily="34" charset="-128"/>
              </a:rPr>
              <a:t>being a victim of theft at school, </a:t>
            </a:r>
          </a:p>
          <a:p>
            <a:pPr lvl="1" eaLnBrk="1" hangingPunct="1">
              <a:lnSpc>
                <a:spcPct val="90000"/>
              </a:lnSpc>
            </a:pPr>
            <a:r>
              <a:rPr lang="en-US" altLang="en-US" sz="2400" dirty="0">
                <a:ea typeface="Arial Unicode MS" pitchFamily="34" charset="-128"/>
                <a:cs typeface="Arial Unicode MS" pitchFamily="34" charset="-128"/>
              </a:rPr>
              <a:t>staying home from school because of feeling unsafe, </a:t>
            </a:r>
          </a:p>
          <a:p>
            <a:pPr lvl="1" eaLnBrk="1" hangingPunct="1">
              <a:lnSpc>
                <a:spcPct val="90000"/>
              </a:lnSpc>
            </a:pPr>
            <a:r>
              <a:rPr lang="en-US" altLang="en-US" sz="2400" dirty="0">
                <a:ea typeface="Arial Unicode MS" pitchFamily="34" charset="-128"/>
                <a:cs typeface="Arial Unicode MS" pitchFamily="34" charset="-128"/>
              </a:rPr>
              <a:t>carrying a weapon in school, or being threatened or injured with a weapon at school. </a:t>
            </a:r>
          </a:p>
          <a:p>
            <a:pPr eaLnBrk="1" hangingPunct="1">
              <a:lnSpc>
                <a:spcPct val="90000"/>
              </a:lnSpc>
              <a:buFontTx/>
              <a:buNone/>
            </a:pPr>
            <a:r>
              <a:rPr lang="en-US" altLang="en-US" sz="2400" dirty="0">
                <a:ea typeface="Arial Unicode MS" pitchFamily="34" charset="-128"/>
                <a:cs typeface="Arial Unicode MS" pitchFamily="34" charset="-128"/>
              </a:rPr>
              <a:t>	The risk of fighting or being injured in a fight was twice as high for girls who had experienced physical dating violence as for girls who had not. </a:t>
            </a:r>
            <a:r>
              <a:rPr lang="en-US" altLang="en-US" sz="2400" i="1" dirty="0">
                <a:ea typeface="Arial Unicode MS" pitchFamily="34" charset="-128"/>
                <a:cs typeface="Arial Unicode MS" pitchFamily="34" charset="-128"/>
              </a:rPr>
              <a:t>The rate of sexual victimization was four times as high.  					Silverman, et al.</a:t>
            </a:r>
          </a:p>
          <a:p>
            <a:pPr eaLnBrk="1" hangingPunct="1">
              <a:lnSpc>
                <a:spcPct val="90000"/>
              </a:lnSpc>
            </a:pPr>
            <a:endParaRPr lang="en-US" altLang="en-US" sz="2400" i="1" dirty="0"/>
          </a:p>
        </p:txBody>
      </p:sp>
    </p:spTree>
    <p:extLst>
      <p:ext uri="{BB962C8B-B14F-4D97-AF65-F5344CB8AC3E}">
        <p14:creationId xmlns:p14="http://schemas.microsoft.com/office/powerpoint/2010/main" val="1896258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9155E1A-6A3B-4FD5-83F9-4FFF9A13FC23}" type="slidenum">
              <a:rPr lang="en-US"/>
              <a:pPr>
                <a:defRPr/>
              </a:pPr>
              <a:t>28</a:t>
            </a:fld>
            <a:endParaRPr lang="en-US"/>
          </a:p>
        </p:txBody>
      </p:sp>
      <p:sp>
        <p:nvSpPr>
          <p:cNvPr id="36865" name="Rectangle 2"/>
          <p:cNvSpPr>
            <a:spLocks noGrp="1" noChangeArrowheads="1"/>
          </p:cNvSpPr>
          <p:nvPr>
            <p:ph type="title"/>
          </p:nvPr>
        </p:nvSpPr>
        <p:spPr/>
        <p:txBody>
          <a:bodyPr/>
          <a:lstStyle/>
          <a:p>
            <a:pPr eaLnBrk="1" hangingPunct="1"/>
            <a:r>
              <a:rPr lang="en-US" altLang="en-US"/>
              <a:t>Context &amp; Consequences</a:t>
            </a:r>
          </a:p>
        </p:txBody>
      </p:sp>
      <p:sp>
        <p:nvSpPr>
          <p:cNvPr id="36866" name="Rectangle 3"/>
          <p:cNvSpPr>
            <a:spLocks noGrp="1" noChangeArrowheads="1"/>
          </p:cNvSpPr>
          <p:nvPr>
            <p:ph type="body" idx="1"/>
          </p:nvPr>
        </p:nvSpPr>
        <p:spPr/>
        <p:txBody>
          <a:bodyPr/>
          <a:lstStyle/>
          <a:p>
            <a:pPr eaLnBrk="1" hangingPunct="1">
              <a:lnSpc>
                <a:spcPct val="90000"/>
              </a:lnSpc>
              <a:buFontTx/>
              <a:buNone/>
            </a:pPr>
            <a:r>
              <a:rPr lang="en-US" altLang="en-US" sz="2400" b="1" dirty="0">
                <a:ea typeface="Arial Unicode MS" pitchFamily="34" charset="-128"/>
                <a:cs typeface="Arial Unicode MS" pitchFamily="34" charset="-128"/>
              </a:rPr>
              <a:t>	Adolescent girls who had experienced physical dating violence had considerably increased risks for other problems. </a:t>
            </a:r>
          </a:p>
          <a:p>
            <a:pPr eaLnBrk="1" hangingPunct="1">
              <a:lnSpc>
                <a:spcPct val="90000"/>
              </a:lnSpc>
            </a:pPr>
            <a:r>
              <a:rPr lang="en-US" altLang="en-US" sz="2400" dirty="0">
                <a:ea typeface="Arial Unicode MS" pitchFamily="34" charset="-128"/>
                <a:cs typeface="Arial Unicode MS" pitchFamily="34" charset="-128"/>
              </a:rPr>
              <a:t>They were substantially more at risk for using alcohol, tobacco, and marijuana than were girls who had not experienced dating violence. (Why?)</a:t>
            </a:r>
          </a:p>
          <a:p>
            <a:pPr eaLnBrk="1" hangingPunct="1">
              <a:lnSpc>
                <a:spcPct val="90000"/>
              </a:lnSpc>
            </a:pPr>
            <a:r>
              <a:rPr lang="en-US" altLang="en-US" sz="2400" dirty="0">
                <a:ea typeface="Arial Unicode MS" pitchFamily="34" charset="-128"/>
                <a:cs typeface="Arial Unicode MS" pitchFamily="34" charset="-128"/>
              </a:rPr>
              <a:t>Their risk of high-risk sexual behaviors was four times that of their peers (Why?).</a:t>
            </a:r>
          </a:p>
          <a:p>
            <a:pPr eaLnBrk="1" hangingPunct="1">
              <a:lnSpc>
                <a:spcPct val="90000"/>
              </a:lnSpc>
            </a:pPr>
            <a:r>
              <a:rPr lang="en-US" altLang="en-US" sz="2400" dirty="0">
                <a:ea typeface="Arial Unicode MS" pitchFamily="34" charset="-128"/>
                <a:cs typeface="Arial Unicode MS" pitchFamily="34" charset="-128"/>
              </a:rPr>
              <a:t>Depression and suicidal ideation was significantly higher among girls who had experienced dating violence. On average, these girls attempted suicide at over twice the rate of other girls their age. </a:t>
            </a:r>
            <a:br>
              <a:rPr lang="en-US" altLang="en-US" sz="2400" dirty="0">
                <a:ea typeface="Arial Unicode MS" pitchFamily="34" charset="-128"/>
                <a:cs typeface="Arial Unicode MS" pitchFamily="34" charset="-128"/>
              </a:rPr>
            </a:br>
            <a:endParaRPr lang="en-US" altLang="en-US" sz="2400" dirty="0">
              <a:ea typeface="Arial Unicode MS" pitchFamily="34" charset="-128"/>
              <a:cs typeface="Arial Unicode MS" pitchFamily="34" charset="-128"/>
            </a:endParaRPr>
          </a:p>
        </p:txBody>
      </p:sp>
    </p:spTree>
    <p:extLst>
      <p:ext uri="{BB962C8B-B14F-4D97-AF65-F5344CB8AC3E}">
        <p14:creationId xmlns:p14="http://schemas.microsoft.com/office/powerpoint/2010/main" val="288313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049633D6-222F-4882-9E29-1EE3294CF652}" type="slidenum">
              <a:rPr lang="en-US"/>
              <a:pPr>
                <a:defRPr/>
              </a:pPr>
              <a:t>29</a:t>
            </a:fld>
            <a:endParaRPr lang="en-US"/>
          </a:p>
        </p:txBody>
      </p:sp>
      <p:sp>
        <p:nvSpPr>
          <p:cNvPr id="37889" name="Rectangle 2"/>
          <p:cNvSpPr>
            <a:spLocks noGrp="1" noChangeArrowheads="1"/>
          </p:cNvSpPr>
          <p:nvPr>
            <p:ph type="title"/>
          </p:nvPr>
        </p:nvSpPr>
        <p:spPr/>
        <p:txBody>
          <a:bodyPr/>
          <a:lstStyle/>
          <a:p>
            <a:pPr eaLnBrk="1" hangingPunct="1"/>
            <a:endParaRPr lang="en-US" altLang="en-US" dirty="0"/>
          </a:p>
        </p:txBody>
      </p:sp>
      <p:sp>
        <p:nvSpPr>
          <p:cNvPr id="37890" name="Rectangle 3"/>
          <p:cNvSpPr>
            <a:spLocks noGrp="1" noChangeArrowheads="1"/>
          </p:cNvSpPr>
          <p:nvPr>
            <p:ph type="body" idx="1"/>
          </p:nvPr>
        </p:nvSpPr>
        <p:spPr>
          <a:xfrm>
            <a:off x="457200" y="2209800"/>
            <a:ext cx="8229600" cy="3962400"/>
          </a:xfrm>
        </p:spPr>
        <p:txBody>
          <a:bodyPr/>
          <a:lstStyle/>
          <a:p>
            <a:pPr eaLnBrk="1" hangingPunct="1">
              <a:buClr>
                <a:schemeClr val="tx2"/>
              </a:buClr>
              <a:buFont typeface="Wingdings" pitchFamily="2" charset="2"/>
              <a:buChar char="Ø"/>
            </a:pPr>
            <a:r>
              <a:rPr lang="en-US" altLang="en-US" b="1" dirty="0"/>
              <a:t>A conservative estimate is 1 in 3 teens has experienced physical or sexual violence in a dating relationship </a:t>
            </a:r>
          </a:p>
          <a:p>
            <a:pPr eaLnBrk="1" hangingPunct="1">
              <a:buClr>
                <a:schemeClr val="tx2"/>
              </a:buClr>
              <a:buFont typeface="Wingdings" pitchFamily="2" charset="2"/>
              <a:buChar char="Ø"/>
            </a:pPr>
            <a:endParaRPr lang="en-US" altLang="en-US" b="1" dirty="0"/>
          </a:p>
          <a:p>
            <a:pPr eaLnBrk="1" hangingPunct="1">
              <a:buClr>
                <a:schemeClr val="tx2"/>
              </a:buClr>
              <a:buFont typeface="Wingdings" pitchFamily="2" charset="2"/>
              <a:buChar char="Ø"/>
            </a:pPr>
            <a:r>
              <a:rPr lang="en-US" altLang="en-US" b="1" dirty="0"/>
              <a:t>Add verbal abuse and the rate goes up.</a:t>
            </a:r>
          </a:p>
          <a:p>
            <a:pPr eaLnBrk="1" hangingPunct="1">
              <a:buClr>
                <a:schemeClr val="tx2"/>
              </a:buClr>
              <a:buFont typeface="Wingdings" pitchFamily="2" charset="2"/>
              <a:buChar char="Ø"/>
            </a:pPr>
            <a:endParaRPr lang="en-US" altLang="en-US" b="1" dirty="0"/>
          </a:p>
          <a:p>
            <a:pPr eaLnBrk="1" hangingPunct="1">
              <a:buClr>
                <a:schemeClr val="tx2"/>
              </a:buClr>
              <a:buFont typeface="Wingdings" pitchFamily="2" charset="2"/>
              <a:buChar char="Ø"/>
            </a:pPr>
            <a:endParaRPr lang="en-US" altLang="en-US" b="1" dirty="0"/>
          </a:p>
          <a:p>
            <a:pPr eaLnBrk="1" hangingPunct="1">
              <a:buClr>
                <a:schemeClr val="tx2"/>
              </a:buClr>
              <a:buFont typeface="Wingdings" pitchFamily="2" charset="2"/>
              <a:buChar char="Ø"/>
            </a:pPr>
            <a:endParaRPr lang="en-US" altLang="en-US" b="1" dirty="0"/>
          </a:p>
          <a:p>
            <a:pPr marL="0" indent="0" eaLnBrk="1" hangingPunct="1">
              <a:buClr>
                <a:schemeClr val="tx2"/>
              </a:buClr>
              <a:buNone/>
            </a:pPr>
            <a:endParaRPr lang="en-US" altLang="en-US" b="1" dirty="0"/>
          </a:p>
        </p:txBody>
      </p:sp>
    </p:spTree>
    <p:extLst>
      <p:ext uri="{BB962C8B-B14F-4D97-AF65-F5344CB8AC3E}">
        <p14:creationId xmlns:p14="http://schemas.microsoft.com/office/powerpoint/2010/main" val="361178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itchFamily="34" charset="0"/>
              </a:rPr>
              <a:t>Objectives:</a:t>
            </a:r>
          </a:p>
        </p:txBody>
      </p:sp>
      <p:sp>
        <p:nvSpPr>
          <p:cNvPr id="3" name="Content Placeholder 2"/>
          <p:cNvSpPr>
            <a:spLocks noGrp="1"/>
          </p:cNvSpPr>
          <p:nvPr>
            <p:ph idx="1"/>
          </p:nvPr>
        </p:nvSpPr>
        <p:spPr/>
        <p:txBody>
          <a:bodyPr>
            <a:normAutofit fontScale="55000" lnSpcReduction="20000"/>
          </a:bodyPr>
          <a:lstStyle/>
          <a:p>
            <a:pPr marL="0" indent="0">
              <a:buNone/>
              <a:defRPr/>
            </a:pPr>
            <a:r>
              <a:rPr lang="en-US" sz="4800" dirty="0"/>
              <a:t>Participants will have a:</a:t>
            </a:r>
          </a:p>
          <a:p>
            <a:pPr>
              <a:defRPr/>
            </a:pPr>
            <a:r>
              <a:rPr lang="en-US" sz="4800" dirty="0"/>
              <a:t>Better understanding of intimate partner violence (IPV) and programs designed to address it</a:t>
            </a:r>
          </a:p>
          <a:p>
            <a:pPr>
              <a:defRPr/>
            </a:pPr>
            <a:r>
              <a:rPr lang="en-US" sz="4800" dirty="0"/>
              <a:t>Understand the research on IPV; what it tells us, what it doesn’t tell us </a:t>
            </a:r>
          </a:p>
          <a:p>
            <a:pPr>
              <a:defRPr/>
            </a:pPr>
            <a:r>
              <a:rPr lang="en-US" sz="4800" dirty="0"/>
              <a:t>Understand recommendations for developing youth informed, youth led, prevention programming </a:t>
            </a:r>
          </a:p>
          <a:p>
            <a:pPr>
              <a:defRPr/>
            </a:pPr>
            <a:r>
              <a:rPr lang="en-US" sz="4800" dirty="0"/>
              <a:t>Be able to identify concrete strategies for engaging and being an ally to youth using evidence based strategies for both prevention and intervention</a:t>
            </a:r>
          </a:p>
          <a:p>
            <a:pPr lvl="1">
              <a:spcBef>
                <a:spcPts val="1200"/>
              </a:spcBef>
            </a:pPr>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4383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81C55E4-4427-4995-9C2F-282D9952AE98}" type="slidenum">
              <a:rPr lang="en-US"/>
              <a:pPr>
                <a:defRPr/>
              </a:pPr>
              <a:t>30</a:t>
            </a:fld>
            <a:endParaRPr lang="en-US"/>
          </a:p>
        </p:txBody>
      </p:sp>
      <p:sp>
        <p:nvSpPr>
          <p:cNvPr id="38913" name="Rectangle 2"/>
          <p:cNvSpPr>
            <a:spLocks noGrp="1" noChangeArrowheads="1"/>
          </p:cNvSpPr>
          <p:nvPr>
            <p:ph type="title"/>
          </p:nvPr>
        </p:nvSpPr>
        <p:spPr/>
        <p:txBody>
          <a:bodyPr>
            <a:normAutofit fontScale="90000"/>
          </a:bodyPr>
          <a:lstStyle/>
          <a:p>
            <a:pPr eaLnBrk="1" hangingPunct="1"/>
            <a:r>
              <a:rPr lang="en-US" altLang="en-US"/>
              <a:t>Factors that </a:t>
            </a:r>
            <a:r>
              <a:rPr lang="en-US" altLang="en-US" i="1"/>
              <a:t>may</a:t>
            </a:r>
            <a:r>
              <a:rPr lang="en-US" altLang="en-US"/>
              <a:t> contribute:</a:t>
            </a:r>
          </a:p>
        </p:txBody>
      </p:sp>
      <p:sp>
        <p:nvSpPr>
          <p:cNvPr id="19459" name="Rectangle 3"/>
          <p:cNvSpPr>
            <a:spLocks noGrp="1" noChangeArrowheads="1"/>
          </p:cNvSpPr>
          <p:nvPr>
            <p:ph type="body" idx="1"/>
          </p:nvPr>
        </p:nvSpPr>
        <p:spPr/>
        <p:txBody>
          <a:bodyPr/>
          <a:lstStyle/>
          <a:p>
            <a:pPr eaLnBrk="1" hangingPunct="1">
              <a:lnSpc>
                <a:spcPct val="90000"/>
              </a:lnSpc>
              <a:buClr>
                <a:schemeClr val="tx2"/>
              </a:buClr>
              <a:buFont typeface="Wingdings" pitchFamily="2" charset="2"/>
              <a:buChar char="Ø"/>
            </a:pPr>
            <a:r>
              <a:rPr lang="en-US" altLang="en-US" sz="2800" dirty="0"/>
              <a:t>Holding norms accepting or justifying the use of violence in dating relationships</a:t>
            </a:r>
          </a:p>
          <a:p>
            <a:pPr eaLnBrk="1" hangingPunct="1">
              <a:lnSpc>
                <a:spcPct val="90000"/>
              </a:lnSpc>
              <a:buClr>
                <a:schemeClr val="tx2"/>
              </a:buClr>
              <a:buFont typeface="Wingdings" pitchFamily="2" charset="2"/>
              <a:buChar char="Ø"/>
            </a:pPr>
            <a:r>
              <a:rPr lang="en-US" altLang="en-US" sz="2800" dirty="0"/>
              <a:t>Having friends who are being abused or who are abusive</a:t>
            </a:r>
          </a:p>
          <a:p>
            <a:pPr eaLnBrk="1" hangingPunct="1">
              <a:lnSpc>
                <a:spcPct val="90000"/>
              </a:lnSpc>
              <a:buClr>
                <a:schemeClr val="tx2"/>
              </a:buClr>
              <a:buFont typeface="Wingdings" pitchFamily="2" charset="2"/>
              <a:buChar char="Ø"/>
            </a:pPr>
            <a:r>
              <a:rPr lang="en-US" altLang="en-US" sz="2800" dirty="0"/>
              <a:t>“Exposure” to violence in one’s family*</a:t>
            </a:r>
          </a:p>
          <a:p>
            <a:pPr eaLnBrk="1" hangingPunct="1">
              <a:lnSpc>
                <a:spcPct val="90000"/>
              </a:lnSpc>
              <a:buClr>
                <a:schemeClr val="tx2"/>
              </a:buClr>
              <a:buFont typeface="Wingdings" pitchFamily="2" charset="2"/>
              <a:buChar char="Ø"/>
            </a:pPr>
            <a:r>
              <a:rPr lang="en-US" altLang="en-US" sz="2800" dirty="0"/>
              <a:t>Exposure to violence in the community</a:t>
            </a:r>
          </a:p>
          <a:p>
            <a:pPr eaLnBrk="1" hangingPunct="1">
              <a:lnSpc>
                <a:spcPct val="90000"/>
              </a:lnSpc>
              <a:buClr>
                <a:schemeClr val="tx2"/>
              </a:buClr>
              <a:buFont typeface="Wingdings" pitchFamily="2" charset="2"/>
              <a:buChar char="Ø"/>
            </a:pPr>
            <a:r>
              <a:rPr lang="en-US" altLang="en-US" sz="2800" dirty="0"/>
              <a:t>Interestingly, for males, the most consistent factor that puts them at risk for being a victim of dating violence is inflicting violence</a:t>
            </a:r>
          </a:p>
          <a:p>
            <a:pPr eaLnBrk="1" hangingPunct="1">
              <a:lnSpc>
                <a:spcPct val="90000"/>
              </a:lnSpc>
              <a:buFontTx/>
              <a:buNone/>
            </a:pPr>
            <a:r>
              <a:rPr lang="en-US" altLang="en-US" sz="2800" dirty="0"/>
              <a:t> </a:t>
            </a:r>
          </a:p>
        </p:txBody>
      </p:sp>
    </p:spTree>
    <p:extLst>
      <p:ext uri="{BB962C8B-B14F-4D97-AF65-F5344CB8AC3E}">
        <p14:creationId xmlns:p14="http://schemas.microsoft.com/office/powerpoint/2010/main" val="2146775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wipe(left)">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wipe(left)">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FE56DAB-41A6-450A-8D32-C2D42DBFA9A3}" type="slidenum">
              <a:rPr lang="en-US"/>
              <a:pPr>
                <a:defRPr/>
              </a:pPr>
              <a:t>31</a:t>
            </a:fld>
            <a:endParaRPr lang="en-US"/>
          </a:p>
        </p:txBody>
      </p:sp>
      <p:sp>
        <p:nvSpPr>
          <p:cNvPr id="40961" name="Rectangle 2"/>
          <p:cNvSpPr>
            <a:spLocks noGrp="1" noChangeArrowheads="1"/>
          </p:cNvSpPr>
          <p:nvPr>
            <p:ph type="title"/>
          </p:nvPr>
        </p:nvSpPr>
        <p:spPr/>
        <p:txBody>
          <a:bodyPr/>
          <a:lstStyle/>
          <a:p>
            <a:pPr eaLnBrk="1" hangingPunct="1"/>
            <a:endParaRPr lang="en-US" altLang="en-US"/>
          </a:p>
        </p:txBody>
      </p:sp>
      <p:sp>
        <p:nvSpPr>
          <p:cNvPr id="40962" name="Rectangle 3"/>
          <p:cNvSpPr>
            <a:spLocks noGrp="1" noChangeArrowheads="1"/>
          </p:cNvSpPr>
          <p:nvPr>
            <p:ph type="body" idx="1"/>
          </p:nvPr>
        </p:nvSpPr>
        <p:spPr/>
        <p:txBody>
          <a:bodyPr/>
          <a:lstStyle/>
          <a:p>
            <a:pPr algn="ctr" eaLnBrk="1" hangingPunct="1"/>
            <a:endParaRPr lang="en-US" altLang="en-US"/>
          </a:p>
          <a:p>
            <a:pPr algn="ctr" eaLnBrk="1" hangingPunct="1"/>
            <a:endParaRPr lang="en-US" altLang="en-US"/>
          </a:p>
          <a:p>
            <a:pPr algn="ctr" eaLnBrk="1" hangingPunct="1"/>
            <a:r>
              <a:rPr lang="en-US" altLang="en-US" sz="4400"/>
              <a:t>Why Prevention?</a:t>
            </a:r>
          </a:p>
        </p:txBody>
      </p:sp>
    </p:spTree>
    <p:extLst>
      <p:ext uri="{BB962C8B-B14F-4D97-AF65-F5344CB8AC3E}">
        <p14:creationId xmlns:p14="http://schemas.microsoft.com/office/powerpoint/2010/main" val="1470715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F6A9CEC-D4C8-4B9C-904B-FB2310D30665}" type="slidenum">
              <a:rPr lang="en-US"/>
              <a:pPr>
                <a:defRPr/>
              </a:pPr>
              <a:t>32</a:t>
            </a:fld>
            <a:endParaRPr lang="en-US"/>
          </a:p>
        </p:txBody>
      </p:sp>
      <p:sp>
        <p:nvSpPr>
          <p:cNvPr id="41985" name="Rectangle 2"/>
          <p:cNvSpPr>
            <a:spLocks noGrp="1" noChangeArrowheads="1"/>
          </p:cNvSpPr>
          <p:nvPr>
            <p:ph type="title"/>
          </p:nvPr>
        </p:nvSpPr>
        <p:spPr/>
        <p:txBody>
          <a:bodyPr/>
          <a:lstStyle/>
          <a:p>
            <a:pPr eaLnBrk="1" hangingPunct="1"/>
            <a:endParaRPr lang="en-US" altLang="en-US"/>
          </a:p>
        </p:txBody>
      </p:sp>
      <p:sp>
        <p:nvSpPr>
          <p:cNvPr id="41986" name="Rectangle 3"/>
          <p:cNvSpPr>
            <a:spLocks noGrp="1" noChangeArrowheads="1"/>
          </p:cNvSpPr>
          <p:nvPr>
            <p:ph type="body" idx="1"/>
          </p:nvPr>
        </p:nvSpPr>
        <p:spPr>
          <a:xfrm>
            <a:off x="457200" y="1905000"/>
            <a:ext cx="8229600" cy="4267200"/>
          </a:xfrm>
        </p:spPr>
        <p:txBody>
          <a:bodyPr/>
          <a:lstStyle/>
          <a:p>
            <a:pPr eaLnBrk="1" hangingPunct="1"/>
            <a:r>
              <a:rPr lang="en-US" altLang="en-US" sz="2800" dirty="0"/>
              <a:t>An important risk factor that analysis of the research reveals is that a factor for </a:t>
            </a:r>
            <a:r>
              <a:rPr lang="en-US" altLang="en-US" sz="2800" i="1" dirty="0"/>
              <a:t>inflicting</a:t>
            </a:r>
            <a:r>
              <a:rPr lang="en-US" altLang="en-US" sz="2800" dirty="0"/>
              <a:t> dating violence is a past history of having been aggressive or violent in previous relationships </a:t>
            </a:r>
            <a:r>
              <a:rPr lang="en-US" altLang="en-US" sz="1600" dirty="0"/>
              <a:t>(Riggs &amp; O’Leary, 1989, Chase, et al, 1998.)</a:t>
            </a:r>
          </a:p>
          <a:p>
            <a:pPr eaLnBrk="1" hangingPunct="1"/>
            <a:endParaRPr lang="en-US" altLang="en-US" sz="1600" dirty="0"/>
          </a:p>
          <a:p>
            <a:pPr marL="0" indent="0" eaLnBrk="1" hangingPunct="1">
              <a:buNone/>
            </a:pPr>
            <a:endParaRPr lang="en-US" altLang="en-US" sz="1600" dirty="0"/>
          </a:p>
          <a:p>
            <a:pPr eaLnBrk="1" hangingPunct="1">
              <a:buFontTx/>
              <a:buNone/>
            </a:pPr>
            <a:r>
              <a:rPr lang="en-US" altLang="en-US" sz="2800" dirty="0"/>
              <a:t>	This indicates that once the norm is established the behavior is unlikely to change without intervention*</a:t>
            </a:r>
          </a:p>
          <a:p>
            <a:pPr eaLnBrk="1" hangingPunct="1"/>
            <a:endParaRPr lang="en-US" altLang="en-US" sz="2800" dirty="0"/>
          </a:p>
        </p:txBody>
      </p:sp>
    </p:spTree>
    <p:extLst>
      <p:ext uri="{BB962C8B-B14F-4D97-AF65-F5344CB8AC3E}">
        <p14:creationId xmlns:p14="http://schemas.microsoft.com/office/powerpoint/2010/main" val="399009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E7F3207-1013-4837-82C0-3C5B35484077}" type="slidenum">
              <a:rPr lang="en-US"/>
              <a:pPr>
                <a:defRPr/>
              </a:pPr>
              <a:t>33</a:t>
            </a:fld>
            <a:endParaRPr lang="en-US"/>
          </a:p>
        </p:txBody>
      </p:sp>
      <p:sp>
        <p:nvSpPr>
          <p:cNvPr id="43009" name="Rectangle 2"/>
          <p:cNvSpPr>
            <a:spLocks noGrp="1" noChangeArrowheads="1"/>
          </p:cNvSpPr>
          <p:nvPr>
            <p:ph type="title"/>
          </p:nvPr>
        </p:nvSpPr>
        <p:spPr/>
        <p:txBody>
          <a:bodyPr>
            <a:normAutofit fontScale="90000"/>
          </a:bodyPr>
          <a:lstStyle/>
          <a:p>
            <a:pPr eaLnBrk="1" hangingPunct="1"/>
            <a:r>
              <a:rPr lang="en-US" altLang="en-US" dirty="0"/>
              <a:t>What does it mean to be “comprehensive”</a:t>
            </a:r>
          </a:p>
        </p:txBody>
      </p:sp>
      <p:sp>
        <p:nvSpPr>
          <p:cNvPr id="23555" name="Rectangle 3"/>
          <p:cNvSpPr>
            <a:spLocks noGrp="1" noChangeArrowheads="1"/>
          </p:cNvSpPr>
          <p:nvPr>
            <p:ph type="body" idx="1"/>
          </p:nvPr>
        </p:nvSpPr>
        <p:spPr/>
        <p:txBody>
          <a:bodyPr/>
          <a:lstStyle/>
          <a:p>
            <a:pPr marL="4763" indent="-4763" eaLnBrk="1" hangingPunct="1">
              <a:lnSpc>
                <a:spcPct val="90000"/>
              </a:lnSpc>
              <a:buFontTx/>
              <a:buNone/>
            </a:pPr>
            <a:r>
              <a:rPr lang="en-US" altLang="en-US" dirty="0"/>
              <a:t>Adolescents are influenced by many factors that support or condone intimate partner dating and sexual violence. Each of these factors needs to be addressed in a consistent, systemic manner. </a:t>
            </a:r>
          </a:p>
          <a:p>
            <a:pPr marL="4763" indent="-4763" eaLnBrk="1" hangingPunct="1">
              <a:lnSpc>
                <a:spcPct val="90000"/>
              </a:lnSpc>
              <a:buFontTx/>
              <a:buNone/>
            </a:pPr>
            <a:endParaRPr lang="en-US" altLang="en-US" dirty="0"/>
          </a:p>
          <a:p>
            <a:pPr marL="4763" indent="-4763" eaLnBrk="1" hangingPunct="1">
              <a:lnSpc>
                <a:spcPct val="90000"/>
              </a:lnSpc>
              <a:buFontTx/>
              <a:buNone/>
            </a:pPr>
            <a:r>
              <a:rPr lang="en-US" altLang="en-US" dirty="0"/>
              <a:t>Knowledge, behaviors, changes in the environment and long-term programming is needed.</a:t>
            </a:r>
          </a:p>
          <a:p>
            <a:pPr marL="4763" indent="-4763" eaLnBrk="1" hangingPunct="1">
              <a:lnSpc>
                <a:spcPct val="90000"/>
              </a:lnSpc>
              <a:buFontTx/>
              <a:buNone/>
            </a:pPr>
            <a:endParaRPr lang="en-US" altLang="en-US" dirty="0"/>
          </a:p>
        </p:txBody>
      </p:sp>
    </p:spTree>
    <p:extLst>
      <p:ext uri="{BB962C8B-B14F-4D97-AF65-F5344CB8AC3E}">
        <p14:creationId xmlns:p14="http://schemas.microsoft.com/office/powerpoint/2010/main" val="72581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3276600" y="152400"/>
            <a:ext cx="5410200" cy="990600"/>
          </a:xfrm>
        </p:spPr>
        <p:txBody>
          <a:bodyPr>
            <a:normAutofit fontScale="90000"/>
          </a:bodyPr>
          <a:lstStyle/>
          <a:p>
            <a:br>
              <a:rPr lang="en-US" altLang="en-US" sz="4000" dirty="0"/>
            </a:br>
            <a:r>
              <a:rPr lang="en-US" altLang="en-US" sz="4000" dirty="0"/>
              <a:t>A Comprehensive Approach</a:t>
            </a:r>
          </a:p>
        </p:txBody>
      </p:sp>
      <p:sp>
        <p:nvSpPr>
          <p:cNvPr id="91139" name="Rectangle 3"/>
          <p:cNvSpPr>
            <a:spLocks noGrp="1" noChangeArrowheads="1"/>
          </p:cNvSpPr>
          <p:nvPr>
            <p:ph type="body" idx="4294967295"/>
          </p:nvPr>
        </p:nvSpPr>
        <p:spPr>
          <a:xfrm>
            <a:off x="457200" y="1752600"/>
            <a:ext cx="8229600" cy="4724400"/>
          </a:xfrm>
        </p:spPr>
        <p:txBody>
          <a:bodyPr>
            <a:normAutofit/>
          </a:bodyPr>
          <a:lstStyle/>
          <a:p>
            <a:pPr>
              <a:lnSpc>
                <a:spcPct val="90000"/>
              </a:lnSpc>
            </a:pPr>
            <a:r>
              <a:rPr lang="en-US" altLang="en-US" dirty="0"/>
              <a:t>Examples of this approach include:</a:t>
            </a:r>
          </a:p>
          <a:p>
            <a:pPr lvl="1">
              <a:lnSpc>
                <a:spcPct val="90000"/>
              </a:lnSpc>
            </a:pPr>
            <a:r>
              <a:rPr lang="en-US" altLang="en-US" dirty="0"/>
              <a:t>Individual level</a:t>
            </a:r>
          </a:p>
          <a:p>
            <a:pPr lvl="2">
              <a:lnSpc>
                <a:spcPct val="90000"/>
              </a:lnSpc>
            </a:pPr>
            <a:r>
              <a:rPr lang="en-US" altLang="en-US" dirty="0"/>
              <a:t>Curricula, counseling, mentoring, developing youth leadership</a:t>
            </a:r>
          </a:p>
          <a:p>
            <a:pPr lvl="1">
              <a:lnSpc>
                <a:spcPct val="90000"/>
              </a:lnSpc>
            </a:pPr>
            <a:r>
              <a:rPr lang="en-US" altLang="en-US" dirty="0"/>
              <a:t>Relationship</a:t>
            </a:r>
          </a:p>
          <a:p>
            <a:pPr lvl="2">
              <a:lnSpc>
                <a:spcPct val="90000"/>
              </a:lnSpc>
            </a:pPr>
            <a:r>
              <a:rPr lang="en-US" altLang="en-US" dirty="0"/>
              <a:t>Support programs, mentoring, training for adult influencers</a:t>
            </a:r>
          </a:p>
          <a:p>
            <a:pPr lvl="1">
              <a:lnSpc>
                <a:spcPct val="90000"/>
              </a:lnSpc>
            </a:pPr>
            <a:r>
              <a:rPr lang="en-US" altLang="en-US" dirty="0"/>
              <a:t>Community</a:t>
            </a:r>
          </a:p>
          <a:p>
            <a:pPr lvl="2">
              <a:lnSpc>
                <a:spcPct val="90000"/>
              </a:lnSpc>
            </a:pPr>
            <a:r>
              <a:rPr lang="en-US" altLang="en-US" dirty="0"/>
              <a:t>Social norms, community education, policy changes</a:t>
            </a:r>
          </a:p>
          <a:p>
            <a:pPr lvl="1">
              <a:lnSpc>
                <a:spcPct val="90000"/>
              </a:lnSpc>
            </a:pPr>
            <a:r>
              <a:rPr lang="en-US" altLang="en-US" dirty="0"/>
              <a:t>Societal</a:t>
            </a:r>
          </a:p>
          <a:p>
            <a:pPr lvl="2">
              <a:lnSpc>
                <a:spcPct val="90000"/>
              </a:lnSpc>
            </a:pPr>
            <a:r>
              <a:rPr lang="en-US" altLang="en-US" dirty="0"/>
              <a:t>Media campaigns, policy changes</a:t>
            </a:r>
          </a:p>
        </p:txBody>
      </p:sp>
    </p:spTree>
    <p:extLst>
      <p:ext uri="{BB962C8B-B14F-4D97-AF65-F5344CB8AC3E}">
        <p14:creationId xmlns:p14="http://schemas.microsoft.com/office/powerpoint/2010/main" val="3968919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9CA5604-8054-4C3E-BE34-DDD8B8732480}" type="slidenum">
              <a:rPr lang="en-US"/>
              <a:pPr>
                <a:defRPr/>
              </a:pPr>
              <a:t>35</a:t>
            </a:fld>
            <a:endParaRPr lang="en-US"/>
          </a:p>
        </p:txBody>
      </p:sp>
      <p:sp>
        <p:nvSpPr>
          <p:cNvPr id="44033" name="Rectangle 2"/>
          <p:cNvSpPr>
            <a:spLocks noGrp="1" noChangeArrowheads="1"/>
          </p:cNvSpPr>
          <p:nvPr>
            <p:ph type="title"/>
          </p:nvPr>
        </p:nvSpPr>
        <p:spPr>
          <a:xfrm>
            <a:off x="2971800" y="152400"/>
            <a:ext cx="5715000" cy="1111250"/>
          </a:xfrm>
        </p:spPr>
        <p:txBody>
          <a:bodyPr>
            <a:normAutofit fontScale="90000"/>
          </a:bodyPr>
          <a:lstStyle/>
          <a:p>
            <a:pPr eaLnBrk="1" hangingPunct="1"/>
            <a:r>
              <a:rPr lang="en-US" altLang="en-US" dirty="0"/>
              <a:t>Research &amp; </a:t>
            </a:r>
            <a:br>
              <a:rPr lang="en-US" altLang="en-US" dirty="0"/>
            </a:br>
            <a:r>
              <a:rPr lang="en-US" altLang="en-US" dirty="0"/>
              <a:t>“Gender Symmetry”</a:t>
            </a:r>
          </a:p>
        </p:txBody>
      </p:sp>
      <p:sp>
        <p:nvSpPr>
          <p:cNvPr id="44034" name="Rectangle 3"/>
          <p:cNvSpPr>
            <a:spLocks noGrp="1" noChangeArrowheads="1"/>
          </p:cNvSpPr>
          <p:nvPr>
            <p:ph type="body" idx="1"/>
          </p:nvPr>
        </p:nvSpPr>
        <p:spPr/>
        <p:txBody>
          <a:bodyPr>
            <a:normAutofit lnSpcReduction="10000"/>
          </a:bodyPr>
          <a:lstStyle/>
          <a:p>
            <a:pPr eaLnBrk="1" hangingPunct="1">
              <a:buClr>
                <a:schemeClr val="tx2"/>
              </a:buClr>
              <a:buFont typeface="Wingdings" pitchFamily="2" charset="2"/>
              <a:buChar char="Ø"/>
            </a:pPr>
            <a:r>
              <a:rPr lang="en-US" altLang="en-US" dirty="0"/>
              <a:t>What about sexual orientation and gender identity?</a:t>
            </a:r>
          </a:p>
          <a:p>
            <a:pPr eaLnBrk="1" hangingPunct="1">
              <a:buClr>
                <a:schemeClr val="tx2"/>
              </a:buClr>
              <a:buFont typeface="Wingdings" pitchFamily="2" charset="2"/>
              <a:buChar char="Ø"/>
            </a:pPr>
            <a:r>
              <a:rPr lang="en-US" altLang="en-US" dirty="0"/>
              <a:t>What the research says about “Gender parity”</a:t>
            </a:r>
          </a:p>
          <a:p>
            <a:pPr eaLnBrk="1" hangingPunct="1">
              <a:buClr>
                <a:schemeClr val="tx2"/>
              </a:buClr>
              <a:buFont typeface="Wingdings" pitchFamily="2" charset="2"/>
              <a:buChar char="Ø"/>
            </a:pPr>
            <a:r>
              <a:rPr lang="en-US" altLang="en-US" dirty="0"/>
              <a:t>Cautions about the concept of “Mutual” aggression</a:t>
            </a:r>
          </a:p>
          <a:p>
            <a:pPr eaLnBrk="1" hangingPunct="1">
              <a:buClr>
                <a:schemeClr val="tx2"/>
              </a:buClr>
              <a:buFont typeface="Wingdings" pitchFamily="2" charset="2"/>
              <a:buChar char="Ø"/>
            </a:pPr>
            <a:r>
              <a:rPr lang="en-US" altLang="en-US" dirty="0"/>
              <a:t>Are girls “just as violent” as boys</a:t>
            </a:r>
          </a:p>
          <a:p>
            <a:pPr eaLnBrk="1" hangingPunct="1">
              <a:buClr>
                <a:schemeClr val="tx2"/>
              </a:buClr>
              <a:buFont typeface="Wingdings" pitchFamily="2" charset="2"/>
              <a:buChar char="Ø"/>
            </a:pPr>
            <a:r>
              <a:rPr lang="en-US" altLang="en-US" dirty="0"/>
              <a:t>Violence “between” girls</a:t>
            </a:r>
          </a:p>
          <a:p>
            <a:pPr eaLnBrk="1" hangingPunct="1"/>
            <a:endParaRPr lang="en-US" altLang="en-US" dirty="0"/>
          </a:p>
          <a:p>
            <a:pPr algn="ctr" eaLnBrk="1" hangingPunct="1"/>
            <a:r>
              <a:rPr lang="en-US" altLang="en-US" i="1" dirty="0"/>
              <a:t>“Mean Girls Syndrome”</a:t>
            </a:r>
          </a:p>
          <a:p>
            <a:pPr eaLnBrk="1" hangingPunct="1"/>
            <a:endParaRPr lang="en-US" altLang="en-US" i="1" dirty="0"/>
          </a:p>
        </p:txBody>
      </p:sp>
    </p:spTree>
    <p:extLst>
      <p:ext uri="{BB962C8B-B14F-4D97-AF65-F5344CB8AC3E}">
        <p14:creationId xmlns:p14="http://schemas.microsoft.com/office/powerpoint/2010/main" val="304571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A93237C-BC54-45AE-846C-A936D26EAFE0}" type="slidenum">
              <a:rPr lang="en-US"/>
              <a:pPr>
                <a:defRPr/>
              </a:pPr>
              <a:t>36</a:t>
            </a:fld>
            <a:endParaRPr lang="en-US"/>
          </a:p>
        </p:txBody>
      </p:sp>
      <p:sp>
        <p:nvSpPr>
          <p:cNvPr id="45057" name="Rectangle 2"/>
          <p:cNvSpPr>
            <a:spLocks noGrp="1" noChangeArrowheads="1"/>
          </p:cNvSpPr>
          <p:nvPr>
            <p:ph type="title"/>
          </p:nvPr>
        </p:nvSpPr>
        <p:spPr/>
        <p:txBody>
          <a:bodyPr/>
          <a:lstStyle/>
          <a:p>
            <a:pPr eaLnBrk="1" hangingPunct="1"/>
            <a:r>
              <a:rPr lang="en-US" altLang="en-US"/>
              <a:t>Obvious problems</a:t>
            </a:r>
          </a:p>
        </p:txBody>
      </p:sp>
      <p:sp>
        <p:nvSpPr>
          <p:cNvPr id="45058" name="Rectangle 3"/>
          <p:cNvSpPr>
            <a:spLocks noGrp="1" noChangeArrowheads="1"/>
          </p:cNvSpPr>
          <p:nvPr>
            <p:ph type="body" idx="1"/>
          </p:nvPr>
        </p:nvSpPr>
        <p:spPr>
          <a:xfrm>
            <a:off x="457200" y="1676400"/>
            <a:ext cx="8229600" cy="4495800"/>
          </a:xfrm>
        </p:spPr>
        <p:txBody>
          <a:bodyPr/>
          <a:lstStyle/>
          <a:p>
            <a:pPr eaLnBrk="1" hangingPunct="1">
              <a:lnSpc>
                <a:spcPct val="90000"/>
              </a:lnSpc>
              <a:buClr>
                <a:schemeClr val="tx2"/>
              </a:buClr>
              <a:buFont typeface="Wingdings" pitchFamily="2" charset="2"/>
              <a:buChar char="Ø"/>
            </a:pPr>
            <a:r>
              <a:rPr lang="en-US" altLang="en-US" sz="2800" dirty="0"/>
              <a:t>Greater physical harm inflicted by males</a:t>
            </a:r>
          </a:p>
          <a:p>
            <a:pPr eaLnBrk="1" hangingPunct="1">
              <a:lnSpc>
                <a:spcPct val="90000"/>
              </a:lnSpc>
              <a:buClr>
                <a:schemeClr val="tx2"/>
              </a:buClr>
              <a:buFont typeface="Wingdings" pitchFamily="2" charset="2"/>
              <a:buChar char="Ø"/>
            </a:pPr>
            <a:r>
              <a:rPr lang="en-US" altLang="en-US" sz="2800" dirty="0"/>
              <a:t>Compared to boys, girls more likely to sustain injuries requiring medical attention</a:t>
            </a:r>
          </a:p>
          <a:p>
            <a:pPr eaLnBrk="1" hangingPunct="1">
              <a:lnSpc>
                <a:spcPct val="90000"/>
              </a:lnSpc>
              <a:buClr>
                <a:schemeClr val="tx2"/>
              </a:buClr>
              <a:buFont typeface="Wingdings" pitchFamily="2" charset="2"/>
              <a:buChar char="Ø"/>
            </a:pPr>
            <a:r>
              <a:rPr lang="en-US" altLang="en-US" sz="2800" dirty="0"/>
              <a:t>Girls report greater emotional consequences, i.e., fear, feeling unsafe at school, drop in grades </a:t>
            </a:r>
          </a:p>
          <a:p>
            <a:pPr eaLnBrk="1" hangingPunct="1">
              <a:lnSpc>
                <a:spcPct val="90000"/>
              </a:lnSpc>
              <a:buClr>
                <a:schemeClr val="tx2"/>
              </a:buClr>
              <a:buFont typeface="Wingdings" pitchFamily="2" charset="2"/>
              <a:buNone/>
            </a:pPr>
            <a:r>
              <a:rPr lang="en-US" altLang="en-US" sz="2800" dirty="0"/>
              <a:t>	The nature and dynamics of dating violence- the meaning, context, intent and consequences may all be different depending on the way gender plays into it.</a:t>
            </a:r>
          </a:p>
          <a:p>
            <a:pPr eaLnBrk="1" hangingPunct="1">
              <a:lnSpc>
                <a:spcPct val="90000"/>
              </a:lnSpc>
            </a:pPr>
            <a:endParaRPr lang="en-US" altLang="en-US" sz="2800" dirty="0"/>
          </a:p>
        </p:txBody>
      </p:sp>
    </p:spTree>
    <p:extLst>
      <p:ext uri="{BB962C8B-B14F-4D97-AF65-F5344CB8AC3E}">
        <p14:creationId xmlns:p14="http://schemas.microsoft.com/office/powerpoint/2010/main" val="3128585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7C271742-B1C0-4CA3-9344-E6D515071BD4}" type="slidenum">
              <a:rPr lang="en-US"/>
              <a:pPr>
                <a:defRPr/>
              </a:pPr>
              <a:t>37</a:t>
            </a:fld>
            <a:endParaRPr lang="en-US"/>
          </a:p>
        </p:txBody>
      </p:sp>
      <p:sp>
        <p:nvSpPr>
          <p:cNvPr id="46081" name="Rectangle 2"/>
          <p:cNvSpPr>
            <a:spLocks noGrp="1" noChangeArrowheads="1"/>
          </p:cNvSpPr>
          <p:nvPr>
            <p:ph type="title"/>
          </p:nvPr>
        </p:nvSpPr>
        <p:spPr/>
        <p:txBody>
          <a:bodyPr/>
          <a:lstStyle/>
          <a:p>
            <a:pPr eaLnBrk="1" hangingPunct="1"/>
            <a:r>
              <a:rPr lang="en-US" altLang="en-US"/>
              <a:t>Language matters</a:t>
            </a:r>
          </a:p>
        </p:txBody>
      </p:sp>
      <p:sp>
        <p:nvSpPr>
          <p:cNvPr id="46082" name="Rectangle 3"/>
          <p:cNvSpPr>
            <a:spLocks noGrp="1" noChangeArrowheads="1"/>
          </p:cNvSpPr>
          <p:nvPr>
            <p:ph type="body" idx="1"/>
          </p:nvPr>
        </p:nvSpPr>
        <p:spPr/>
        <p:txBody>
          <a:bodyPr/>
          <a:lstStyle/>
          <a:p>
            <a:pPr eaLnBrk="1" hangingPunct="1">
              <a:buClr>
                <a:schemeClr val="tx2"/>
              </a:buClr>
              <a:buFont typeface="Wingdings" pitchFamily="2" charset="2"/>
              <a:buChar char="Ø"/>
            </a:pPr>
            <a:r>
              <a:rPr lang="en-US" altLang="en-US" dirty="0"/>
              <a:t>Passive voice</a:t>
            </a:r>
          </a:p>
          <a:p>
            <a:pPr lvl="1" eaLnBrk="1" hangingPunct="1"/>
            <a:r>
              <a:rPr lang="en-US" altLang="en-US" dirty="0"/>
              <a:t>Relationship violence, violence between partners, Mutual combat or mutual aggression, high conflict, interpersonal violence</a:t>
            </a:r>
          </a:p>
          <a:p>
            <a:pPr eaLnBrk="1" hangingPunct="1">
              <a:buClr>
                <a:schemeClr val="tx2"/>
              </a:buClr>
              <a:buFont typeface="Wingdings" pitchFamily="2" charset="2"/>
              <a:buChar char="Ø"/>
            </a:pPr>
            <a:r>
              <a:rPr lang="en-US" altLang="en-US" dirty="0"/>
              <a:t>“Boys will be boys”</a:t>
            </a:r>
          </a:p>
          <a:p>
            <a:pPr eaLnBrk="1" hangingPunct="1">
              <a:buClr>
                <a:schemeClr val="tx2"/>
              </a:buClr>
              <a:buFont typeface="Wingdings" pitchFamily="2" charset="2"/>
              <a:buChar char="Ø"/>
            </a:pPr>
            <a:r>
              <a:rPr lang="en-US" altLang="en-US" dirty="0"/>
              <a:t> Gender neutral language </a:t>
            </a:r>
            <a:r>
              <a:rPr lang="en-US" altLang="en-US" dirty="0">
                <a:sym typeface="Symbol" pitchFamily="18" charset="2"/>
              </a:rPr>
              <a:t> gay positive or trans inclusive</a:t>
            </a:r>
          </a:p>
        </p:txBody>
      </p:sp>
    </p:spTree>
    <p:extLst>
      <p:ext uri="{BB962C8B-B14F-4D97-AF65-F5344CB8AC3E}">
        <p14:creationId xmlns:p14="http://schemas.microsoft.com/office/powerpoint/2010/main" val="2753067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B443BA64-4B76-4122-BCF4-133A4F303014}" type="slidenum">
              <a:rPr lang="en-US"/>
              <a:pPr>
                <a:defRPr/>
              </a:pPr>
              <a:t>38</a:t>
            </a:fld>
            <a:endParaRPr lang="en-US"/>
          </a:p>
        </p:txBody>
      </p:sp>
      <p:sp>
        <p:nvSpPr>
          <p:cNvPr id="47105" name="Rectangle 2"/>
          <p:cNvSpPr>
            <a:spLocks noGrp="1" noChangeArrowheads="1"/>
          </p:cNvSpPr>
          <p:nvPr>
            <p:ph type="title"/>
          </p:nvPr>
        </p:nvSpPr>
        <p:spPr/>
        <p:txBody>
          <a:bodyPr/>
          <a:lstStyle/>
          <a:p>
            <a:pPr eaLnBrk="1" hangingPunct="1"/>
            <a:r>
              <a:rPr lang="en-US" altLang="en-US"/>
              <a:t>Language matters</a:t>
            </a:r>
          </a:p>
        </p:txBody>
      </p:sp>
      <p:sp>
        <p:nvSpPr>
          <p:cNvPr id="47106" name="Rectangle 3"/>
          <p:cNvSpPr>
            <a:spLocks noGrp="1" noChangeArrowheads="1"/>
          </p:cNvSpPr>
          <p:nvPr>
            <p:ph type="body" idx="1"/>
          </p:nvPr>
        </p:nvSpPr>
        <p:spPr/>
        <p:txBody>
          <a:bodyPr/>
          <a:lstStyle/>
          <a:p>
            <a:pPr eaLnBrk="1" hangingPunct="1"/>
            <a:r>
              <a:rPr lang="en-US" altLang="en-US" sz="2800" dirty="0">
                <a:cs typeface="Times New Roman" charset="0"/>
              </a:rPr>
              <a:t>The minimization of injury and other measures of harm along with the failure of research to establish </a:t>
            </a:r>
            <a:r>
              <a:rPr lang="en-US" altLang="en-US" sz="2800" b="1" i="1" dirty="0">
                <a:cs typeface="Times New Roman" charset="0"/>
              </a:rPr>
              <a:t>context</a:t>
            </a:r>
            <a:r>
              <a:rPr lang="en-US" altLang="en-US" sz="2800" dirty="0">
                <a:cs typeface="Times New Roman" charset="0"/>
              </a:rPr>
              <a:t> in current research matters because these findings will be used in </a:t>
            </a:r>
            <a:r>
              <a:rPr lang="en-US" altLang="en-US" sz="2800" b="1" dirty="0">
                <a:cs typeface="Times New Roman" charset="0"/>
              </a:rPr>
              <a:t>policy making, program development and funding decisions.  </a:t>
            </a:r>
          </a:p>
          <a:p>
            <a:pPr eaLnBrk="1" hangingPunct="1"/>
            <a:endParaRPr lang="en-US" altLang="en-US" sz="2800" b="1" dirty="0">
              <a:cs typeface="Times New Roman" charset="0"/>
            </a:endParaRPr>
          </a:p>
          <a:p>
            <a:pPr eaLnBrk="1" hangingPunct="1">
              <a:buFontTx/>
              <a:buNone/>
            </a:pPr>
            <a:r>
              <a:rPr lang="en-US" altLang="en-US" sz="2800" b="1" dirty="0"/>
              <a:t>    Design programs to address those with greatest need/risk</a:t>
            </a:r>
          </a:p>
        </p:txBody>
      </p:sp>
    </p:spTree>
    <p:extLst>
      <p:ext uri="{BB962C8B-B14F-4D97-AF65-F5344CB8AC3E}">
        <p14:creationId xmlns:p14="http://schemas.microsoft.com/office/powerpoint/2010/main" val="1869792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idx="4294967295"/>
          </p:nvPr>
        </p:nvSpPr>
        <p:spPr/>
        <p:txBody>
          <a:bodyPr>
            <a:normAutofit fontScale="90000"/>
          </a:bodyPr>
          <a:lstStyle/>
          <a:p>
            <a:pPr eaLnBrk="1" hangingPunct="1"/>
            <a:r>
              <a:rPr lang="en-US" sz="3700"/>
              <a:t>Incorporating primary prevention</a:t>
            </a:r>
          </a:p>
        </p:txBody>
      </p:sp>
      <p:sp>
        <p:nvSpPr>
          <p:cNvPr id="394243" name="Rectangle 3"/>
          <p:cNvSpPr>
            <a:spLocks noGrp="1"/>
          </p:cNvSpPr>
          <p:nvPr>
            <p:ph type="body" idx="4294967295"/>
          </p:nvPr>
        </p:nvSpPr>
        <p:spPr/>
        <p:txBody>
          <a:bodyPr/>
          <a:lstStyle/>
          <a:p>
            <a:pPr marL="365125" indent="-282575" eaLnBrk="1" hangingPunct="1">
              <a:buFontTx/>
              <a:buNone/>
            </a:pPr>
            <a:endParaRPr lang="en-US" sz="1800">
              <a:solidFill>
                <a:srgbClr val="000000"/>
              </a:solidFill>
              <a:latin typeface="Arial" pitchFamily="34" charset="0"/>
            </a:endParaRPr>
          </a:p>
          <a:p>
            <a:pPr marL="365125" indent="-282575" eaLnBrk="1" hangingPunct="1"/>
            <a:endParaRPr lang="en-US"/>
          </a:p>
        </p:txBody>
      </p:sp>
      <p:pic>
        <p:nvPicPr>
          <p:cNvPr id="394244" name="Picture 4" descr="C:\Documents and Settings\LCastelle\My Documents\My Pictures\sage_cover.gif"/>
          <p:cNvPicPr>
            <a:picLocks noChangeAspect="1" noChangeArrowheads="1"/>
          </p:cNvPicPr>
          <p:nvPr/>
        </p:nvPicPr>
        <p:blipFill>
          <a:blip r:embed="rId2" cstate="print"/>
          <a:srcRect/>
          <a:stretch>
            <a:fillRect/>
          </a:stretch>
        </p:blipFill>
        <p:spPr bwMode="auto">
          <a:xfrm>
            <a:off x="2697956" y="1447800"/>
            <a:ext cx="3748088" cy="4848225"/>
          </a:xfrm>
          <a:prstGeom prst="rect">
            <a:avLst/>
          </a:prstGeom>
          <a:noFill/>
          <a:ln w="9525">
            <a:noFill/>
            <a:miter lim="800000"/>
            <a:headEnd/>
            <a:tailEnd/>
          </a:ln>
        </p:spPr>
      </p:pic>
    </p:spTree>
    <p:extLst>
      <p:ext uri="{BB962C8B-B14F-4D97-AF65-F5344CB8AC3E}">
        <p14:creationId xmlns:p14="http://schemas.microsoft.com/office/powerpoint/2010/main" val="210710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AAB48706-4028-4B2B-859F-99DE1DA7C368}" type="slidenum">
              <a:rPr lang="en-US"/>
              <a:pPr>
                <a:defRPr/>
              </a:pPr>
              <a:t>4</a:t>
            </a:fld>
            <a:endParaRPr lang="en-US"/>
          </a:p>
        </p:txBody>
      </p:sp>
      <p:sp>
        <p:nvSpPr>
          <p:cNvPr id="172034" name="Rectangle 2"/>
          <p:cNvSpPr>
            <a:spLocks noGrp="1" noChangeArrowheads="1"/>
          </p:cNvSpPr>
          <p:nvPr>
            <p:ph type="title"/>
          </p:nvPr>
        </p:nvSpPr>
        <p:spPr/>
        <p:txBody>
          <a:bodyPr/>
          <a:lstStyle/>
          <a:p>
            <a:r>
              <a:rPr lang="en-US" altLang="en-US"/>
              <a:t>Guiding Principles</a:t>
            </a:r>
          </a:p>
        </p:txBody>
      </p:sp>
      <p:sp>
        <p:nvSpPr>
          <p:cNvPr id="172035" name="Rectangle 3"/>
          <p:cNvSpPr>
            <a:spLocks noGrp="1" noChangeArrowheads="1"/>
          </p:cNvSpPr>
          <p:nvPr>
            <p:ph type="body" idx="1"/>
          </p:nvPr>
        </p:nvSpPr>
        <p:spPr/>
        <p:txBody>
          <a:bodyPr/>
          <a:lstStyle/>
          <a:p>
            <a:pPr>
              <a:lnSpc>
                <a:spcPct val="90000"/>
              </a:lnSpc>
              <a:buFontTx/>
              <a:buNone/>
            </a:pPr>
            <a:r>
              <a:rPr lang="en-US" altLang="en-US" dirty="0"/>
              <a:t>1.</a:t>
            </a:r>
            <a:r>
              <a:rPr lang="en-US" altLang="en-US" b="1" i="1" dirty="0"/>
              <a:t> </a:t>
            </a:r>
            <a:r>
              <a:rPr lang="en-US" altLang="en-US" sz="2400" b="1" i="1" dirty="0"/>
              <a:t>If it’s learned it can be unlearned!</a:t>
            </a:r>
          </a:p>
          <a:p>
            <a:pPr eaLnBrk="1" hangingPunct="1">
              <a:lnSpc>
                <a:spcPct val="90000"/>
              </a:lnSpc>
              <a:buClr>
                <a:schemeClr val="tx2"/>
              </a:buClr>
              <a:buFont typeface="Wingdings" pitchFamily="2" charset="2"/>
              <a:buNone/>
            </a:pPr>
            <a:r>
              <a:rPr lang="en-US" altLang="en-US" sz="2400" dirty="0"/>
              <a:t>2. Prevention is</a:t>
            </a:r>
            <a:r>
              <a:rPr lang="en-US" altLang="en-US" sz="2400" i="1" dirty="0"/>
              <a:t> </a:t>
            </a:r>
            <a:r>
              <a:rPr lang="en-US" altLang="en-US" sz="2400" dirty="0"/>
              <a:t>an </a:t>
            </a:r>
            <a:r>
              <a:rPr lang="en-US" altLang="en-US" sz="2400" i="1" dirty="0"/>
              <a:t>ongoing process</a:t>
            </a:r>
            <a:r>
              <a:rPr lang="en-US" altLang="en-US" sz="2400" dirty="0"/>
              <a:t>, requiring a commitment to </a:t>
            </a:r>
            <a:r>
              <a:rPr lang="en-US" altLang="en-US" sz="2400" i="1" dirty="0"/>
              <a:t>changing social norms </a:t>
            </a:r>
            <a:r>
              <a:rPr lang="en-US" altLang="en-US" sz="2400" dirty="0"/>
              <a:t>with activities</a:t>
            </a:r>
            <a:r>
              <a:rPr lang="en-US" altLang="en-US" sz="2400" i="1" dirty="0"/>
              <a:t> </a:t>
            </a:r>
            <a:r>
              <a:rPr lang="en-US" altLang="en-US" sz="2400" dirty="0"/>
              <a:t>that </a:t>
            </a:r>
            <a:r>
              <a:rPr lang="en-US" altLang="en-US" sz="2400" i="1" dirty="0"/>
              <a:t>compliment</a:t>
            </a:r>
            <a:r>
              <a:rPr lang="en-US" altLang="en-US" sz="2400" dirty="0"/>
              <a:t> intervention strategies</a:t>
            </a:r>
          </a:p>
          <a:p>
            <a:pPr eaLnBrk="1" hangingPunct="1">
              <a:lnSpc>
                <a:spcPct val="90000"/>
              </a:lnSpc>
              <a:buClr>
                <a:schemeClr val="tx2"/>
              </a:buClr>
              <a:buFontTx/>
              <a:buNone/>
            </a:pPr>
            <a:r>
              <a:rPr lang="en-US" altLang="en-US" sz="2400" dirty="0"/>
              <a:t>3. Move from awareness to ACTION. Nurture a core group of leaders…Grow activists!!</a:t>
            </a:r>
          </a:p>
          <a:p>
            <a:pPr eaLnBrk="1" hangingPunct="1">
              <a:lnSpc>
                <a:spcPct val="90000"/>
              </a:lnSpc>
              <a:buClr>
                <a:schemeClr val="tx2"/>
              </a:buClr>
              <a:buFontTx/>
              <a:buNone/>
            </a:pPr>
            <a:r>
              <a:rPr lang="en-US" altLang="en-US" sz="2400" dirty="0"/>
              <a:t>4. Knowledge, changes in the environment and long-term programming is needed. Address KABBs (Knowledge, Attitudes, Beliefs and Behaviors,) at every level of social ecology.</a:t>
            </a:r>
          </a:p>
          <a:p>
            <a:pPr eaLnBrk="1" hangingPunct="1">
              <a:lnSpc>
                <a:spcPct val="90000"/>
              </a:lnSpc>
              <a:buClr>
                <a:schemeClr val="tx2"/>
              </a:buClr>
              <a:buFontTx/>
              <a:buNone/>
            </a:pPr>
            <a:r>
              <a:rPr lang="en-US" altLang="en-US" sz="2400" dirty="0"/>
              <a:t>5. Design programs to address those with greatest need/risk</a:t>
            </a:r>
          </a:p>
          <a:p>
            <a:pPr eaLnBrk="1" hangingPunct="1">
              <a:lnSpc>
                <a:spcPct val="90000"/>
              </a:lnSpc>
              <a:buClr>
                <a:schemeClr val="tx2"/>
              </a:buClr>
              <a:buFontTx/>
              <a:buNone/>
            </a:pPr>
            <a:r>
              <a:rPr lang="en-US" altLang="en-US" sz="2400" dirty="0"/>
              <a:t>6. Utilize an empowerment approach to youth leadership</a:t>
            </a:r>
          </a:p>
        </p:txBody>
      </p:sp>
    </p:spTree>
    <p:extLst>
      <p:ext uri="{BB962C8B-B14F-4D97-AF65-F5344CB8AC3E}">
        <p14:creationId xmlns:p14="http://schemas.microsoft.com/office/powerpoint/2010/main" val="674215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p:txBody>
          <a:bodyPr>
            <a:normAutofit fontScale="90000"/>
          </a:bodyPr>
          <a:lstStyle/>
          <a:p>
            <a:pPr eaLnBrk="1" hangingPunct="1"/>
            <a:r>
              <a:rPr lang="en-US" sz="3700"/>
              <a:t>Incorporating primary prevention</a:t>
            </a:r>
          </a:p>
        </p:txBody>
      </p:sp>
      <p:sp>
        <p:nvSpPr>
          <p:cNvPr id="395267" name="Rectangle 3"/>
          <p:cNvSpPr>
            <a:spLocks noGrp="1"/>
          </p:cNvSpPr>
          <p:nvPr>
            <p:ph type="body" idx="4294967295"/>
          </p:nvPr>
        </p:nvSpPr>
        <p:spPr/>
        <p:txBody>
          <a:bodyPr/>
          <a:lstStyle/>
          <a:p>
            <a:pPr marL="365125" indent="-282575" eaLnBrk="1" hangingPunct="1">
              <a:buFontTx/>
              <a:buNone/>
            </a:pPr>
            <a:endParaRPr lang="en-US">
              <a:latin typeface="Garamond-Light" charset="0"/>
            </a:endParaRPr>
          </a:p>
          <a:p>
            <a:pPr marL="365125" indent="-282575" eaLnBrk="1" hangingPunct="1">
              <a:buFontTx/>
              <a:buNone/>
            </a:pPr>
            <a:endParaRPr lang="en-US">
              <a:latin typeface="Garamond-Light" charset="0"/>
            </a:endParaRPr>
          </a:p>
          <a:p>
            <a:pPr marL="365125" indent="-282575" eaLnBrk="1" hangingPunct="1">
              <a:buFontTx/>
              <a:buNone/>
            </a:pPr>
            <a:r>
              <a:rPr lang="en-US"/>
              <a:t>“…early identification of risk is effective in preventing future violence, and …we can take steps in the community to foster an environment that focuses on safety.”</a:t>
            </a:r>
          </a:p>
          <a:p>
            <a:pPr marL="365125" indent="-282575" eaLnBrk="1" hangingPunct="1">
              <a:buFontTx/>
              <a:buNone/>
            </a:pPr>
            <a:endParaRPr lang="en-US"/>
          </a:p>
          <a:p>
            <a:pPr marL="365125" indent="-282575" eaLnBrk="1" hangingPunct="1">
              <a:buFontTx/>
              <a:buNone/>
            </a:pPr>
            <a:r>
              <a:rPr lang="en-US" sz="1800">
                <a:solidFill>
                  <a:schemeClr val="accent1"/>
                </a:solidFill>
              </a:rPr>
              <a:t>			The online version of this article can be found at</a:t>
            </a:r>
            <a:endParaRPr lang="en-US" sz="2800">
              <a:solidFill>
                <a:schemeClr val="accent1"/>
              </a:solidFill>
            </a:endParaRPr>
          </a:p>
          <a:p>
            <a:pPr marL="365125" indent="-282575" eaLnBrk="1" hangingPunct="1">
              <a:buFontTx/>
              <a:buNone/>
            </a:pPr>
            <a:r>
              <a:rPr lang="en-US" sz="1800">
                <a:solidFill>
                  <a:schemeClr val="accent1"/>
                </a:solidFill>
              </a:rPr>
              <a:t>			http://ajl.sagepub.com/content/5/5/390.citation</a:t>
            </a:r>
            <a:endParaRPr lang="en-US">
              <a:solidFill>
                <a:schemeClr val="accent1"/>
              </a:solidFill>
            </a:endParaRPr>
          </a:p>
        </p:txBody>
      </p:sp>
    </p:spTree>
    <p:extLst>
      <p:ext uri="{BB962C8B-B14F-4D97-AF65-F5344CB8AC3E}">
        <p14:creationId xmlns:p14="http://schemas.microsoft.com/office/powerpoint/2010/main" val="332575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r>
              <a:rPr lang="en-US" sz="3700"/>
              <a:t>Incorporating primary prevention</a:t>
            </a:r>
          </a:p>
        </p:txBody>
      </p:sp>
      <p:sp>
        <p:nvSpPr>
          <p:cNvPr id="396291" name="Content Placeholder 2"/>
          <p:cNvSpPr>
            <a:spLocks noGrp="1"/>
          </p:cNvSpPr>
          <p:nvPr>
            <p:ph idx="4294967295"/>
          </p:nvPr>
        </p:nvSpPr>
        <p:spPr>
          <a:xfrm>
            <a:off x="228600" y="1752600"/>
            <a:ext cx="8705850" cy="4495800"/>
          </a:xfrm>
        </p:spPr>
        <p:txBody>
          <a:bodyPr/>
          <a:lstStyle/>
          <a:p>
            <a:pPr marL="365125" indent="-282575" eaLnBrk="1" hangingPunct="1">
              <a:buFontTx/>
              <a:buNone/>
            </a:pPr>
            <a:r>
              <a:rPr lang="en-US" sz="2800" dirty="0">
                <a:latin typeface="Garamond-Light" charset="0"/>
              </a:rPr>
              <a:t>   </a:t>
            </a:r>
            <a:r>
              <a:rPr lang="en-US" sz="2800" dirty="0"/>
              <a:t>“…We must assess for risks of violence in our patients, much as we look for other risks to health. Exploring these risks during a health care encounter aids in ensuring that patients at risk for violence will be identified early, that violence will be recognized by health care practitioners and health systems as a </a:t>
            </a:r>
            <a:r>
              <a:rPr lang="en-US" sz="2800" i="1" dirty="0"/>
              <a:t>preventable</a:t>
            </a:r>
            <a:r>
              <a:rPr lang="en-US" sz="2800" dirty="0"/>
              <a:t> health problem, and that appropriate actions are taken to prevent violence from occurring in the first place.  </a:t>
            </a:r>
          </a:p>
          <a:p>
            <a:pPr marL="365125" indent="-282575" eaLnBrk="1" hangingPunct="1">
              <a:buFontTx/>
              <a:buNone/>
            </a:pPr>
            <a:r>
              <a:rPr lang="en-US" sz="2800" dirty="0"/>
              <a:t>	</a:t>
            </a:r>
            <a:r>
              <a:rPr lang="en-US" sz="2000" dirty="0"/>
              <a:t>Foreword to Sage Publication,  Linda C. </a:t>
            </a:r>
            <a:r>
              <a:rPr lang="en-US" sz="2000" dirty="0" err="1"/>
              <a:t>Degutis</a:t>
            </a:r>
            <a:r>
              <a:rPr lang="en-US" sz="2000" dirty="0"/>
              <a:t>, </a:t>
            </a:r>
            <a:r>
              <a:rPr lang="en-US" sz="2000" dirty="0" err="1"/>
              <a:t>DrPH</a:t>
            </a:r>
            <a:r>
              <a:rPr lang="en-US" sz="2000" dirty="0"/>
              <a:t>, MSN, and  Robin M. Ikeda, MD, MPH</a:t>
            </a:r>
          </a:p>
        </p:txBody>
      </p:sp>
    </p:spTree>
    <p:extLst>
      <p:ext uri="{BB962C8B-B14F-4D97-AF65-F5344CB8AC3E}">
        <p14:creationId xmlns:p14="http://schemas.microsoft.com/office/powerpoint/2010/main" val="3146764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normAutofit fontScale="90000"/>
          </a:bodyPr>
          <a:lstStyle/>
          <a:p>
            <a:pPr eaLnBrk="1" hangingPunct="1"/>
            <a:r>
              <a:rPr lang="en-US" sz="3700"/>
              <a:t>Incorporating primary prevention</a:t>
            </a:r>
          </a:p>
        </p:txBody>
      </p:sp>
      <p:sp>
        <p:nvSpPr>
          <p:cNvPr id="397315" name="Rectangle 3"/>
          <p:cNvSpPr>
            <a:spLocks noGrp="1"/>
          </p:cNvSpPr>
          <p:nvPr>
            <p:ph type="body" idx="4294967295"/>
          </p:nvPr>
        </p:nvSpPr>
        <p:spPr/>
        <p:txBody>
          <a:bodyPr/>
          <a:lstStyle/>
          <a:p>
            <a:pPr marL="365125" indent="-282575" eaLnBrk="1" hangingPunct="1">
              <a:buFontTx/>
              <a:buNone/>
            </a:pPr>
            <a:r>
              <a:rPr lang="en-US" dirty="0">
                <a:solidFill>
                  <a:srgbClr val="0000CD"/>
                </a:solidFill>
                <a:latin typeface="HelveticaNeue-LightExt" charset="0"/>
              </a:rPr>
              <a:t>   </a:t>
            </a:r>
            <a:r>
              <a:rPr lang="en-US" i="1" dirty="0"/>
              <a:t>Sexual Violence Victimization of Women: Prevalence, Characteristics, and the Role of Public Health and Prevention</a:t>
            </a:r>
          </a:p>
          <a:p>
            <a:pPr marL="365125" indent="-282575" eaLnBrk="1" hangingPunct="1">
              <a:buFontTx/>
              <a:buNone/>
            </a:pPr>
            <a:r>
              <a:rPr lang="en-US" sz="2400" dirty="0"/>
              <a:t>	        Kathleen C. </a:t>
            </a:r>
            <a:r>
              <a:rPr lang="en-US" sz="2400" dirty="0" err="1"/>
              <a:t>Basile</a:t>
            </a:r>
            <a:r>
              <a:rPr lang="en-US" sz="2400" dirty="0"/>
              <a:t>, PhD, and Sharon G. Smith, PhD</a:t>
            </a:r>
          </a:p>
          <a:p>
            <a:pPr marL="365125" indent="-282575" eaLnBrk="1" hangingPunct="1">
              <a:buFontTx/>
              <a:buNone/>
            </a:pPr>
            <a:endParaRPr lang="en-US" sz="2400" dirty="0"/>
          </a:p>
          <a:p>
            <a:pPr marL="365125" indent="-282575" eaLnBrk="1" hangingPunct="1">
              <a:buFontTx/>
              <a:buNone/>
            </a:pPr>
            <a:r>
              <a:rPr lang="en-US" sz="2800" dirty="0"/>
              <a:t>“…It is also important to note that </a:t>
            </a:r>
            <a:r>
              <a:rPr lang="en-US" sz="2800" b="1" dirty="0"/>
              <a:t>primary prevention</a:t>
            </a:r>
            <a:r>
              <a:rPr lang="en-US" sz="2800" dirty="0"/>
              <a:t> of violence should focus on the </a:t>
            </a:r>
            <a:r>
              <a:rPr lang="en-US" sz="2800" b="1" dirty="0"/>
              <a:t>source</a:t>
            </a:r>
            <a:r>
              <a:rPr lang="en-US" sz="2800" dirty="0"/>
              <a:t> of the violence namely, the </a:t>
            </a:r>
            <a:r>
              <a:rPr lang="en-US" sz="2800" b="1" dirty="0"/>
              <a:t>perpetrators.”</a:t>
            </a:r>
          </a:p>
        </p:txBody>
      </p:sp>
    </p:spTree>
    <p:extLst>
      <p:ext uri="{BB962C8B-B14F-4D97-AF65-F5344CB8AC3E}">
        <p14:creationId xmlns:p14="http://schemas.microsoft.com/office/powerpoint/2010/main" val="1136923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p:cNvSpPr>
          <p:nvPr>
            <p:ph type="title" idx="4294967295"/>
          </p:nvPr>
        </p:nvSpPr>
        <p:spPr>
          <a:noFill/>
        </p:spPr>
        <p:txBody>
          <a:bodyPr/>
          <a:lstStyle/>
          <a:p>
            <a:pPr eaLnBrk="1" hangingPunct="1"/>
            <a:r>
              <a:rPr lang="en-US"/>
              <a:t>A Promising Strategy</a:t>
            </a:r>
          </a:p>
        </p:txBody>
      </p:sp>
      <p:sp>
        <p:nvSpPr>
          <p:cNvPr id="399363" name="Rectangle 3"/>
          <p:cNvSpPr>
            <a:spLocks noGrp="1"/>
          </p:cNvSpPr>
          <p:nvPr>
            <p:ph type="body" idx="4294967295"/>
          </p:nvPr>
        </p:nvSpPr>
        <p:spPr/>
        <p:txBody>
          <a:bodyPr/>
          <a:lstStyle/>
          <a:p>
            <a:pPr marL="365125" indent="-282575" eaLnBrk="1" hangingPunct="1">
              <a:lnSpc>
                <a:spcPct val="90000"/>
              </a:lnSpc>
              <a:buFontTx/>
              <a:buNone/>
            </a:pPr>
            <a:r>
              <a:rPr lang="en-US" dirty="0">
                <a:latin typeface="Garamond-Light" charset="0"/>
              </a:rPr>
              <a:t>  </a:t>
            </a:r>
            <a:r>
              <a:rPr lang="en-US" dirty="0"/>
              <a:t>“Health care providers could talk about prevention strategies with male patients with signs and symptoms of known risk factors, especially teens and young adults given that sexual violence perpetration happens very early in the lifespan.”</a:t>
            </a:r>
          </a:p>
          <a:p>
            <a:pPr marL="365125" indent="-282575" eaLnBrk="1" hangingPunct="1">
              <a:lnSpc>
                <a:spcPct val="90000"/>
              </a:lnSpc>
            </a:pPr>
            <a:r>
              <a:rPr lang="en-US" dirty="0"/>
              <a:t>Bystander Intervention, </a:t>
            </a:r>
          </a:p>
          <a:p>
            <a:pPr marL="365125" indent="-282575" eaLnBrk="1" hangingPunct="1">
              <a:lnSpc>
                <a:spcPct val="90000"/>
              </a:lnSpc>
            </a:pPr>
            <a:r>
              <a:rPr lang="en-US" dirty="0"/>
              <a:t>Educate on consent and alcohol use,</a:t>
            </a:r>
          </a:p>
          <a:p>
            <a:pPr marL="365125" indent="-282575" eaLnBrk="1" hangingPunct="1">
              <a:lnSpc>
                <a:spcPct val="90000"/>
              </a:lnSpc>
            </a:pPr>
            <a:r>
              <a:rPr lang="en-US" dirty="0"/>
              <a:t>Consent (could be a gendered strategy.)</a:t>
            </a:r>
          </a:p>
          <a:p>
            <a:pPr marL="365125" indent="-282575" eaLnBrk="1" hangingPunct="1">
              <a:lnSpc>
                <a:spcPct val="90000"/>
              </a:lnSpc>
            </a:pPr>
            <a:endParaRPr lang="en-US" dirty="0"/>
          </a:p>
        </p:txBody>
      </p:sp>
    </p:spTree>
    <p:extLst>
      <p:ext uri="{BB962C8B-B14F-4D97-AF65-F5344CB8AC3E}">
        <p14:creationId xmlns:p14="http://schemas.microsoft.com/office/powerpoint/2010/main" val="3347812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612775" y="1600200"/>
            <a:ext cx="8153400" cy="4495800"/>
          </a:xfrm>
        </p:spPr>
        <p:txBody>
          <a:bodyPr>
            <a:normAutofit fontScale="92500" lnSpcReduction="10000"/>
          </a:bodyPr>
          <a:lstStyle/>
          <a:p>
            <a:r>
              <a:rPr lang="en-US" altLang="en-US" dirty="0"/>
              <a:t>Identify ways we can provide trauma-informed services to victims- from report/intake to support group and counseling to legal advocacy and navigating legal remedies.</a:t>
            </a:r>
          </a:p>
          <a:p>
            <a:r>
              <a:rPr lang="en-US" altLang="en-US" dirty="0"/>
              <a:t>Identify ways we can assist health care providers to screen for, assess and treat victims of DV/SA and particularly Reproductive Coercion.</a:t>
            </a:r>
          </a:p>
          <a:p>
            <a:r>
              <a:rPr lang="en-US" altLang="en-US" dirty="0"/>
              <a:t>Identify ways health care providers can integrate prevention messaging into clinical encounters as a prevention strategy. </a:t>
            </a:r>
          </a:p>
        </p:txBody>
      </p:sp>
    </p:spTree>
    <p:extLst>
      <p:ext uri="{BB962C8B-B14F-4D97-AF65-F5344CB8AC3E}">
        <p14:creationId xmlns:p14="http://schemas.microsoft.com/office/powerpoint/2010/main" val="92383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228600"/>
            <a:ext cx="5718175" cy="990600"/>
          </a:xfrm>
        </p:spPr>
        <p:txBody>
          <a:bodyPr wrap="square" lIns="91440" tIns="45720" rIns="91440" bIns="45720" numCol="1" anchorCtr="0" compatLnSpc="1">
            <a:prstTxWarp prst="textNoShape">
              <a:avLst/>
            </a:prstTxWarp>
          </a:bodyPr>
          <a:lstStyle/>
          <a:p>
            <a:r>
              <a:rPr lang="en-US" altLang="en-US" dirty="0"/>
              <a:t>Domestic Violence Victims</a:t>
            </a:r>
          </a:p>
        </p:txBody>
      </p:sp>
      <p:sp>
        <p:nvSpPr>
          <p:cNvPr id="21507" name="Content Placeholder 2"/>
          <p:cNvSpPr>
            <a:spLocks noGrp="1"/>
          </p:cNvSpPr>
          <p:nvPr>
            <p:ph sz="quarter" idx="1"/>
          </p:nvPr>
        </p:nvSpPr>
        <p:spPr>
          <a:xfrm>
            <a:off x="612775" y="1143000"/>
            <a:ext cx="8153400" cy="4953000"/>
          </a:xfrm>
        </p:spPr>
        <p:txBody>
          <a:bodyPr/>
          <a:lstStyle/>
          <a:p>
            <a:r>
              <a:rPr lang="en-US" altLang="en-US" dirty="0"/>
              <a:t>Access health care 2 to 2.5 times more frequently than those without a history of abuse</a:t>
            </a:r>
          </a:p>
          <a:p>
            <a:r>
              <a:rPr lang="en-US" altLang="en-US" dirty="0"/>
              <a:t>Have 20% higher total Health Care costs (approx. $439  annually) due to abuse</a:t>
            </a: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4755612"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795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228600"/>
            <a:ext cx="5794375" cy="990600"/>
          </a:xfrm>
        </p:spPr>
        <p:txBody>
          <a:bodyPr wrap="square" lIns="91440" tIns="45720" rIns="91440" bIns="45720" numCol="1" anchorCtr="0" compatLnSpc="1">
            <a:prstTxWarp prst="textNoShape">
              <a:avLst/>
            </a:prstTxWarp>
            <a:normAutofit fontScale="90000"/>
          </a:bodyPr>
          <a:lstStyle/>
          <a:p>
            <a:r>
              <a:rPr lang="en-US" altLang="en-US" sz="4000" dirty="0"/>
              <a:t>People who have been victimized have:</a:t>
            </a:r>
          </a:p>
        </p:txBody>
      </p:sp>
      <p:sp>
        <p:nvSpPr>
          <p:cNvPr id="22531" name="Content Placeholder 2"/>
          <p:cNvSpPr>
            <a:spLocks noGrp="1"/>
          </p:cNvSpPr>
          <p:nvPr>
            <p:ph sz="quarter" idx="1"/>
          </p:nvPr>
        </p:nvSpPr>
        <p:spPr>
          <a:xfrm>
            <a:off x="612775" y="1143000"/>
            <a:ext cx="8153400" cy="4953000"/>
          </a:xfrm>
        </p:spPr>
        <p:txBody>
          <a:bodyPr/>
          <a:lstStyle/>
          <a:p>
            <a:r>
              <a:rPr lang="en-US" altLang="en-US" dirty="0"/>
              <a:t>A higher use of medical and mental health care services</a:t>
            </a:r>
          </a:p>
          <a:p>
            <a:r>
              <a:rPr lang="en-US" altLang="en-US" dirty="0"/>
              <a:t>Higher levels of depression</a:t>
            </a:r>
          </a:p>
          <a:p>
            <a:r>
              <a:rPr lang="en-US" altLang="en-US" dirty="0"/>
              <a:t>More frequent suicide attempts</a:t>
            </a:r>
          </a:p>
          <a:p>
            <a:r>
              <a:rPr lang="en-US" altLang="en-US" dirty="0"/>
              <a:t>Increased use of alcohol and other substances</a:t>
            </a:r>
          </a:p>
          <a:p>
            <a:pPr>
              <a:buFont typeface="Wingdings" panose="05000000000000000000" pitchFamily="2" charset="2"/>
              <a:buNone/>
            </a:pPr>
            <a:endParaRPr lang="en-US" altLang="en-US" dirty="0"/>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74" y="3962400"/>
            <a:ext cx="481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433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914400" y="1295400"/>
            <a:ext cx="8001000" cy="1143000"/>
          </a:xfrm>
        </p:spPr>
        <p:txBody>
          <a:bodyPr/>
          <a:lstStyle/>
          <a:p>
            <a:r>
              <a:rPr lang="en-US" altLang="en-US" dirty="0"/>
              <a:t>Prevention Continuum</a:t>
            </a:r>
          </a:p>
        </p:txBody>
      </p:sp>
      <p:sp>
        <p:nvSpPr>
          <p:cNvPr id="44035" name="Line 3"/>
          <p:cNvSpPr>
            <a:spLocks noChangeShapeType="1"/>
          </p:cNvSpPr>
          <p:nvPr/>
        </p:nvSpPr>
        <p:spPr bwMode="auto">
          <a:xfrm>
            <a:off x="1600200" y="3505200"/>
            <a:ext cx="64008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36" name="Group 4"/>
          <p:cNvGrpSpPr>
            <a:grpSpLocks/>
          </p:cNvGrpSpPr>
          <p:nvPr/>
        </p:nvGrpSpPr>
        <p:grpSpPr bwMode="auto">
          <a:xfrm>
            <a:off x="1600200" y="3048000"/>
            <a:ext cx="6400800" cy="914400"/>
            <a:chOff x="1008" y="1920"/>
            <a:chExt cx="4032" cy="576"/>
          </a:xfrm>
        </p:grpSpPr>
        <p:sp>
          <p:nvSpPr>
            <p:cNvPr id="44039" name="Line 5"/>
            <p:cNvSpPr>
              <a:spLocks noChangeShapeType="1"/>
            </p:cNvSpPr>
            <p:nvPr/>
          </p:nvSpPr>
          <p:spPr bwMode="auto">
            <a:xfrm>
              <a:off x="1008" y="1920"/>
              <a:ext cx="0" cy="576"/>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6"/>
            <p:cNvSpPr>
              <a:spLocks noChangeShapeType="1"/>
            </p:cNvSpPr>
            <p:nvPr/>
          </p:nvSpPr>
          <p:spPr bwMode="auto">
            <a:xfrm>
              <a:off x="5040" y="1920"/>
              <a:ext cx="0" cy="52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37" name="Text Box 7"/>
          <p:cNvSpPr txBox="1">
            <a:spLocks noChangeArrowheads="1"/>
          </p:cNvSpPr>
          <p:nvPr/>
        </p:nvSpPr>
        <p:spPr bwMode="auto">
          <a:xfrm>
            <a:off x="685800" y="4114800"/>
            <a:ext cx="312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Before the violence occurs</a:t>
            </a:r>
          </a:p>
        </p:txBody>
      </p:sp>
      <p:sp>
        <p:nvSpPr>
          <p:cNvPr id="44038" name="Text Box 8"/>
          <p:cNvSpPr txBox="1">
            <a:spLocks noChangeArrowheads="1"/>
          </p:cNvSpPr>
          <p:nvPr/>
        </p:nvSpPr>
        <p:spPr bwMode="auto">
          <a:xfrm>
            <a:off x="6553200" y="4114800"/>
            <a:ext cx="259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After the violence occurs</a:t>
            </a:r>
          </a:p>
        </p:txBody>
      </p:sp>
    </p:spTree>
    <p:extLst>
      <p:ext uri="{BB962C8B-B14F-4D97-AF65-F5344CB8AC3E}">
        <p14:creationId xmlns:p14="http://schemas.microsoft.com/office/powerpoint/2010/main" val="3720940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399" y="228600"/>
            <a:ext cx="5946775" cy="990600"/>
          </a:xfrm>
        </p:spPr>
        <p:txBody>
          <a:bodyPr wrap="square" lIns="91440" tIns="45720" rIns="91440" bIns="45720" numCol="1" anchorCtr="0" compatLnSpc="1">
            <a:prstTxWarp prst="textNoShape">
              <a:avLst/>
            </a:prstTxWarp>
          </a:bodyPr>
          <a:lstStyle/>
          <a:p>
            <a:r>
              <a:rPr lang="en-US" altLang="en-US" dirty="0"/>
              <a:t>Primary Prevention</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a:lnSpc>
                <a:spcPct val="90000"/>
              </a:lnSpc>
            </a:pPr>
            <a:r>
              <a:rPr lang="en-US" altLang="en-US" dirty="0"/>
              <a:t>Primary Prevention is about preventing intimate partner violence before it begins. It promotes healthy relationships and messaging. Creating safe, healthy relationships and safe, healthy communities means addressing and challenging </a:t>
            </a:r>
          </a:p>
          <a:p>
            <a:pPr>
              <a:lnSpc>
                <a:spcPct val="90000"/>
              </a:lnSpc>
            </a:pPr>
            <a:r>
              <a:rPr lang="en-US" altLang="en-US" sz="2000" dirty="0"/>
              <a:t>Gender stereotypes and inequities</a:t>
            </a:r>
          </a:p>
          <a:p>
            <a:pPr lvl="2">
              <a:lnSpc>
                <a:spcPct val="90000"/>
              </a:lnSpc>
            </a:pPr>
            <a:r>
              <a:rPr lang="en-US" altLang="en-US" sz="2000" dirty="0"/>
              <a:t>Men as the "head of the household," unequal pay, being a boy means being tough </a:t>
            </a:r>
          </a:p>
          <a:p>
            <a:pPr>
              <a:lnSpc>
                <a:spcPct val="90000"/>
              </a:lnSpc>
            </a:pPr>
            <a:r>
              <a:rPr lang="en-US" altLang="en-US" sz="2000" dirty="0"/>
              <a:t>Media stereotypes and inequities</a:t>
            </a:r>
          </a:p>
          <a:p>
            <a:pPr lvl="2">
              <a:lnSpc>
                <a:spcPct val="90000"/>
              </a:lnSpc>
            </a:pPr>
            <a:r>
              <a:rPr lang="en-US" altLang="en-US" sz="2000" dirty="0"/>
              <a:t>Sexist/classist/racist depictions of individuals</a:t>
            </a:r>
          </a:p>
          <a:p>
            <a:pPr lvl="2">
              <a:lnSpc>
                <a:spcPct val="90000"/>
              </a:lnSpc>
            </a:pPr>
            <a:r>
              <a:rPr lang="en-US" altLang="en-US" sz="2000" dirty="0"/>
              <a:t> “Glamorizing" violence against women, etc. </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3159983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228600"/>
            <a:ext cx="5565775" cy="990600"/>
          </a:xfrm>
        </p:spPr>
        <p:txBody>
          <a:bodyPr wrap="square" lIns="91440" tIns="45720" rIns="91440" bIns="45720" numCol="1" anchorCtr="0" compatLnSpc="1">
            <a:prstTxWarp prst="textNoShape">
              <a:avLst/>
            </a:prstTxWarp>
            <a:normAutofit fontScale="90000"/>
          </a:bodyPr>
          <a:lstStyle/>
          <a:p>
            <a:r>
              <a:rPr lang="en-US" altLang="en-US" dirty="0">
                <a:effectLst>
                  <a:outerShdw blurRad="38100" dist="38100" dir="2700000" algn="tl">
                    <a:srgbClr val="C0C0C0"/>
                  </a:outerShdw>
                </a:effectLst>
              </a:rPr>
              <a:t>Primary Prevention helps us identify</a:t>
            </a:r>
          </a:p>
        </p:txBody>
      </p:sp>
      <p:sp>
        <p:nvSpPr>
          <p:cNvPr id="25603" name="Content Placeholder 2"/>
          <p:cNvSpPr>
            <a:spLocks noGrp="1"/>
          </p:cNvSpPr>
          <p:nvPr>
            <p:ph sz="quarter" idx="1"/>
          </p:nvPr>
        </p:nvSpPr>
        <p:spPr>
          <a:xfrm>
            <a:off x="612775" y="1600200"/>
            <a:ext cx="8153400" cy="4495800"/>
          </a:xfrm>
        </p:spPr>
        <p:txBody>
          <a:bodyPr>
            <a:normAutofit lnSpcReduction="10000"/>
          </a:bodyPr>
          <a:lstStyle/>
          <a:p>
            <a:pPr algn="ctr">
              <a:buFont typeface="Wingdings" panose="05000000000000000000" pitchFamily="2" charset="2"/>
              <a:buNone/>
            </a:pPr>
            <a:r>
              <a:rPr lang="en-US" altLang="en-US"/>
              <a:t>Social norms that accept violence as normal and inevitable </a:t>
            </a:r>
          </a:p>
          <a:p>
            <a:pPr algn="ctr">
              <a:buFont typeface="Wingdings" panose="05000000000000000000" pitchFamily="2" charset="2"/>
              <a:buNone/>
            </a:pPr>
            <a:endParaRPr lang="en-US" altLang="en-US"/>
          </a:p>
          <a:p>
            <a:pPr algn="ctr">
              <a:buFont typeface="Wingdings" panose="05000000000000000000" pitchFamily="2" charset="2"/>
              <a:buNone/>
            </a:pPr>
            <a:endParaRPr lang="en-US" altLang="en-US"/>
          </a:p>
          <a:p>
            <a:pPr algn="ctr">
              <a:buFont typeface="Wingdings" panose="05000000000000000000" pitchFamily="2" charset="2"/>
              <a:buNone/>
            </a:pPr>
            <a:endParaRPr lang="en-US" altLang="en-US"/>
          </a:p>
          <a:p>
            <a:pPr algn="ctr">
              <a:buFont typeface="Wingdings" panose="05000000000000000000" pitchFamily="2" charset="2"/>
              <a:buNone/>
            </a:pPr>
            <a:r>
              <a:rPr lang="en-US" altLang="en-US"/>
              <a:t>Norms that generate a social climate where violence against a partner is unthinkable, healthy relationships prevail and we know our options </a:t>
            </a:r>
          </a:p>
          <a:p>
            <a:pPr>
              <a:buFont typeface="Wingdings" panose="05000000000000000000" pitchFamily="2" charset="2"/>
              <a:buNone/>
            </a:pPr>
            <a:endParaRPr lang="en-US" altLang="en-US"/>
          </a:p>
          <a:p>
            <a:endParaRPr lang="en-US" altLang="en-US"/>
          </a:p>
          <a:p>
            <a:endParaRPr lang="en-US" altLang="en-US"/>
          </a:p>
          <a:p>
            <a:endParaRPr lang="en-US" altLang="en-US"/>
          </a:p>
          <a:p>
            <a:endParaRPr lang="en-US" altLang="en-US"/>
          </a:p>
          <a:p>
            <a:endParaRPr lang="en-US" altLang="en-US"/>
          </a:p>
        </p:txBody>
      </p:sp>
      <p:sp>
        <p:nvSpPr>
          <p:cNvPr id="5" name="Down Arrow 4"/>
          <p:cNvSpPr>
            <a:spLocks noChangeArrowheads="1"/>
          </p:cNvSpPr>
          <p:nvPr/>
        </p:nvSpPr>
        <p:spPr bwMode="auto">
          <a:xfrm>
            <a:off x="4608513" y="2938463"/>
            <a:ext cx="484187" cy="977900"/>
          </a:xfrm>
          <a:prstGeom prst="downArrow">
            <a:avLst>
              <a:gd name="adj1" fmla="val 50000"/>
              <a:gd name="adj2" fmla="val 50024"/>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extLst>
      <p:ext uri="{BB962C8B-B14F-4D97-AF65-F5344CB8AC3E}">
        <p14:creationId xmlns:p14="http://schemas.microsoft.com/office/powerpoint/2010/main" val="380228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2797175"/>
          </a:xfrm>
        </p:spPr>
        <p:txBody>
          <a:bodyPr/>
          <a:lstStyle/>
          <a:p>
            <a:r>
              <a:rPr lang="en-US" dirty="0"/>
              <a:t>Teen Dating violence:</a:t>
            </a:r>
            <a:br>
              <a:rPr lang="en-US" dirty="0"/>
            </a:br>
            <a:r>
              <a:rPr lang="en-US" dirty="0"/>
              <a:t>The Basics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5800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228600"/>
            <a:ext cx="5718175" cy="990600"/>
          </a:xfrm>
        </p:spPr>
        <p:txBody>
          <a:bodyPr wrap="square" lIns="91440" tIns="45720" rIns="91440" bIns="45720" numCol="1" anchorCtr="0" compatLnSpc="1">
            <a:prstTxWarp prst="textNoShape">
              <a:avLst/>
            </a:prstTxWarp>
          </a:bodyPr>
          <a:lstStyle/>
          <a:p>
            <a:r>
              <a:rPr lang="en-US" altLang="en-US" dirty="0">
                <a:effectLst>
                  <a:outerShdw blurRad="38100" dist="38100" dir="2700000" algn="tl">
                    <a:srgbClr val="C0C0C0"/>
                  </a:outerShdw>
                </a:effectLst>
              </a:rPr>
              <a:t>Healthy Relationships</a:t>
            </a:r>
          </a:p>
        </p:txBody>
      </p:sp>
      <p:sp>
        <p:nvSpPr>
          <p:cNvPr id="27651" name="Content Placeholder 4"/>
          <p:cNvSpPr>
            <a:spLocks noGrp="1"/>
          </p:cNvSpPr>
          <p:nvPr>
            <p:ph sz="quarter" idx="1"/>
          </p:nvPr>
        </p:nvSpPr>
        <p:spPr>
          <a:xfrm>
            <a:off x="1074738" y="1600200"/>
            <a:ext cx="6083300" cy="4802188"/>
          </a:xfrm>
        </p:spPr>
        <p:txBody>
          <a:bodyPr/>
          <a:lstStyle/>
          <a:p>
            <a:pPr>
              <a:buFont typeface="Wingdings" panose="05000000000000000000" pitchFamily="2" charset="2"/>
              <a:buNone/>
            </a:pPr>
            <a:endParaRPr lang="en-US" altLang="en-US"/>
          </a:p>
        </p:txBody>
      </p:sp>
      <p:pic>
        <p:nvPicPr>
          <p:cNvPr id="2765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600200"/>
            <a:ext cx="67945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90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228600"/>
            <a:ext cx="5718175" cy="990600"/>
          </a:xfrm>
        </p:spPr>
        <p:txBody>
          <a:bodyPr wrap="square" lIns="91440" tIns="45720" rIns="91440" bIns="45720" numCol="1" anchorCtr="0" compatLnSpc="1">
            <a:prstTxWarp prst="textNoShape">
              <a:avLst/>
            </a:prstTxWarp>
          </a:bodyPr>
          <a:lstStyle/>
          <a:p>
            <a:r>
              <a:rPr lang="en-US" altLang="en-US" dirty="0">
                <a:effectLst>
                  <a:outerShdw blurRad="38100" dist="38100" dir="2700000" algn="tl">
                    <a:srgbClr val="C0C0C0"/>
                  </a:outerShdw>
                </a:effectLst>
              </a:rPr>
              <a:t>Healthy Relationships</a:t>
            </a:r>
          </a:p>
        </p:txBody>
      </p:sp>
      <p:sp>
        <p:nvSpPr>
          <p:cNvPr id="29699" name="Content Placeholder 2"/>
          <p:cNvSpPr>
            <a:spLocks noGrp="1"/>
          </p:cNvSpPr>
          <p:nvPr>
            <p:ph sz="quarter" idx="1"/>
          </p:nvPr>
        </p:nvSpPr>
        <p:spPr>
          <a:xfrm>
            <a:off x="612775" y="1600200"/>
            <a:ext cx="8153400" cy="4495800"/>
          </a:xfrm>
        </p:spPr>
        <p:txBody>
          <a:bodyPr/>
          <a:lstStyle/>
          <a:p>
            <a:endParaRPr lang="en-US" altLang="en-US"/>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600200"/>
            <a:ext cx="7078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25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228600"/>
            <a:ext cx="5641975" cy="990600"/>
          </a:xfrm>
        </p:spPr>
        <p:txBody>
          <a:bodyPr wrap="square" lIns="91440" tIns="45720" rIns="91440" bIns="45720" numCol="1" anchorCtr="0" compatLnSpc="1">
            <a:prstTxWarp prst="textNoShape">
              <a:avLst/>
            </a:prstTxWarp>
            <a:normAutofit fontScale="90000"/>
          </a:bodyPr>
          <a:lstStyle/>
          <a:p>
            <a:r>
              <a:rPr lang="en-US" altLang="en-US" dirty="0">
                <a:effectLst>
                  <a:outerShdw blurRad="38100" dist="38100" dir="2700000" algn="tl">
                    <a:srgbClr val="C0C0C0"/>
                  </a:outerShdw>
                </a:effectLst>
              </a:rPr>
              <a:t>Primary Prevention and Youth</a:t>
            </a:r>
          </a:p>
        </p:txBody>
      </p:sp>
      <p:sp>
        <p:nvSpPr>
          <p:cNvPr id="37891" name="Content Placeholder 2"/>
          <p:cNvSpPr>
            <a:spLocks noGrp="1"/>
          </p:cNvSpPr>
          <p:nvPr>
            <p:ph sz="quarter" idx="1"/>
          </p:nvPr>
        </p:nvSpPr>
        <p:spPr>
          <a:xfrm>
            <a:off x="612775" y="1600200"/>
            <a:ext cx="8153400" cy="4495800"/>
          </a:xfrm>
        </p:spPr>
        <p:txBody>
          <a:bodyPr/>
          <a:lstStyle/>
          <a:p>
            <a:r>
              <a:rPr lang="en-US" altLang="en-US" dirty="0"/>
              <a:t>A Primary Prevention Approach with youth seeks to prevent youth from becoming victimized or perpetrators of DV/SA by promoting skills and knowledge to build healthy relationships. </a:t>
            </a:r>
          </a:p>
          <a:p>
            <a:pPr lvl="2"/>
            <a:r>
              <a:rPr lang="en-US" altLang="en-US" dirty="0"/>
              <a:t>Teaching, modeling and participating in healthy relationships in communities and families</a:t>
            </a:r>
          </a:p>
          <a:p>
            <a:pPr lvl="2"/>
            <a:r>
              <a:rPr lang="en-US" altLang="en-US" dirty="0"/>
              <a:t>Creating community opportunities for learning healthy relationships</a:t>
            </a:r>
          </a:p>
          <a:p>
            <a:endParaRPr lang="en-US" altLang="en-US" b="1" dirty="0"/>
          </a:p>
        </p:txBody>
      </p:sp>
    </p:spTree>
    <p:extLst>
      <p:ext uri="{BB962C8B-B14F-4D97-AF65-F5344CB8AC3E}">
        <p14:creationId xmlns:p14="http://schemas.microsoft.com/office/powerpoint/2010/main" val="2034605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228600"/>
            <a:ext cx="5641975" cy="990600"/>
          </a:xfrm>
        </p:spPr>
        <p:txBody>
          <a:bodyPr wrap="square" lIns="91440" tIns="45720" rIns="91440" bIns="45720" numCol="1" anchorCtr="0" compatLnSpc="1">
            <a:prstTxWarp prst="textNoShape">
              <a:avLst/>
            </a:prstTxWarp>
          </a:bodyPr>
          <a:lstStyle/>
          <a:p>
            <a:r>
              <a:rPr lang="en-US" altLang="en-US" dirty="0">
                <a:effectLst>
                  <a:outerShdw blurRad="38100" dist="38100" dir="2700000" algn="tl">
                    <a:srgbClr val="C0C0C0"/>
                  </a:outerShdw>
                </a:effectLst>
              </a:rPr>
              <a:t>Adult &amp; Youth Work</a:t>
            </a:r>
          </a:p>
        </p:txBody>
      </p:sp>
      <p:sp>
        <p:nvSpPr>
          <p:cNvPr id="39939" name="Content Placeholder 2"/>
          <p:cNvSpPr>
            <a:spLocks noGrp="1"/>
          </p:cNvSpPr>
          <p:nvPr>
            <p:ph sz="quarter" idx="1"/>
          </p:nvPr>
        </p:nvSpPr>
        <p:spPr>
          <a:xfrm>
            <a:off x="612775" y="1447800"/>
            <a:ext cx="8153400" cy="4648200"/>
          </a:xfrm>
        </p:spPr>
        <p:txBody>
          <a:bodyPr/>
          <a:lstStyle/>
          <a:p>
            <a:r>
              <a:rPr lang="en-US" altLang="en-US" dirty="0"/>
              <a:t>The adults that youth have relationships with (health care providers, parents, teachers, coaches, counselors and mentors) can build the tools necessary for their own change as they practice and model healthy relationships. </a:t>
            </a:r>
          </a:p>
          <a:p>
            <a:endParaRPr lang="en-US" altLang="en-US" dirty="0"/>
          </a:p>
        </p:txBody>
      </p:sp>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47850" y="4129088"/>
            <a:ext cx="5300663"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950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wrap="square" lIns="91440" tIns="45720" rIns="91440" bIns="45720" numCol="1" anchorCtr="0" compatLnSpc="1">
            <a:prstTxWarp prst="textNoShape">
              <a:avLst/>
            </a:prstTxWarp>
          </a:bodyPr>
          <a:lstStyle/>
          <a:p>
            <a:r>
              <a:rPr lang="en-US" altLang="en-US">
                <a:effectLst>
                  <a:outerShdw blurRad="38100" dist="38100" dir="2700000" algn="tl">
                    <a:srgbClr val="C0C0C0"/>
                  </a:outerShdw>
                </a:effectLst>
              </a:rPr>
              <a:t>Overall…</a:t>
            </a:r>
          </a:p>
        </p:txBody>
      </p:sp>
      <p:sp>
        <p:nvSpPr>
          <p:cNvPr id="41987" name="Content Placeholder 2"/>
          <p:cNvSpPr>
            <a:spLocks noGrp="1"/>
          </p:cNvSpPr>
          <p:nvPr>
            <p:ph sz="quarter" idx="1"/>
          </p:nvPr>
        </p:nvSpPr>
        <p:spPr>
          <a:xfrm>
            <a:off x="612775" y="1600200"/>
            <a:ext cx="8153400" cy="4495800"/>
          </a:xfrm>
        </p:spPr>
        <p:txBody>
          <a:bodyPr>
            <a:normAutofit lnSpcReduction="10000"/>
          </a:bodyPr>
          <a:lstStyle/>
          <a:p>
            <a:r>
              <a:rPr lang="en-US" altLang="en-US" dirty="0"/>
              <a:t>Adults can work as allies to young people in school based and community settings and work together on changing community attitudes and values that promote violence, including dating violence</a:t>
            </a:r>
          </a:p>
          <a:p>
            <a:pPr>
              <a:buFont typeface="Wingdings" panose="05000000000000000000" pitchFamily="2" charset="2"/>
              <a:buNone/>
            </a:pPr>
            <a:endParaRPr lang="en-US" altLang="en-US" dirty="0"/>
          </a:p>
          <a:p>
            <a:pPr lvl="2"/>
            <a:r>
              <a:rPr lang="en-US" altLang="en-US" dirty="0"/>
              <a:t> Stereotypes</a:t>
            </a:r>
          </a:p>
          <a:p>
            <a:pPr lvl="2"/>
            <a:r>
              <a:rPr lang="en-US" altLang="en-US" dirty="0"/>
              <a:t> Media Imaging/Perspectives</a:t>
            </a:r>
          </a:p>
          <a:p>
            <a:pPr lvl="2"/>
            <a:r>
              <a:rPr lang="en-US" altLang="en-US" dirty="0"/>
              <a:t> Legislative policy, laws, workplace </a:t>
            </a:r>
          </a:p>
          <a:p>
            <a:pPr lvl="2">
              <a:buFont typeface="Wingdings" panose="05000000000000000000" pitchFamily="2" charset="2"/>
              <a:buNone/>
            </a:pPr>
            <a:r>
              <a:rPr lang="en-US" altLang="en-US" dirty="0"/>
              <a:t>    policy, community expectations</a:t>
            </a:r>
          </a:p>
        </p:txBody>
      </p:sp>
      <p:pic>
        <p:nvPicPr>
          <p:cNvPr id="419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817083"/>
            <a:ext cx="28432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52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E6F0F257-48C4-436C-9EA6-7D9C7D2E23DF}" type="slidenum">
              <a:rPr lang="en-US"/>
              <a:pPr>
                <a:defRPr/>
              </a:pPr>
              <a:t>55</a:t>
            </a:fld>
            <a:endParaRPr lang="en-US"/>
          </a:p>
        </p:txBody>
      </p:sp>
      <p:sp>
        <p:nvSpPr>
          <p:cNvPr id="51201" name="Rectangle 2"/>
          <p:cNvSpPr>
            <a:spLocks noGrp="1" noChangeArrowheads="1"/>
          </p:cNvSpPr>
          <p:nvPr>
            <p:ph type="title"/>
          </p:nvPr>
        </p:nvSpPr>
        <p:spPr>
          <a:xfrm>
            <a:off x="2057400" y="152400"/>
            <a:ext cx="6788150" cy="1143000"/>
          </a:xfrm>
        </p:spPr>
        <p:txBody>
          <a:bodyPr>
            <a:normAutofit fontScale="90000"/>
          </a:bodyPr>
          <a:lstStyle/>
          <a:p>
            <a:pPr eaLnBrk="1" hangingPunct="1"/>
            <a:r>
              <a:rPr lang="en-US" altLang="en-US" sz="4000" dirty="0"/>
              <a:t>Let’s Examine a Few</a:t>
            </a:r>
            <a:br>
              <a:rPr lang="en-US" altLang="en-US" sz="4000" dirty="0"/>
            </a:br>
            <a:r>
              <a:rPr lang="en-US" altLang="en-US" sz="4000" dirty="0"/>
              <a:t>promising practices</a:t>
            </a:r>
          </a:p>
        </p:txBody>
      </p:sp>
      <p:sp>
        <p:nvSpPr>
          <p:cNvPr id="51202" name="Rectangle 3"/>
          <p:cNvSpPr>
            <a:spLocks noGrp="1" noChangeArrowheads="1"/>
          </p:cNvSpPr>
          <p:nvPr>
            <p:ph type="body" idx="1"/>
          </p:nvPr>
        </p:nvSpPr>
        <p:spPr>
          <a:xfrm>
            <a:off x="533400" y="1752600"/>
            <a:ext cx="8229600" cy="4419600"/>
          </a:xfrm>
        </p:spPr>
        <p:txBody>
          <a:bodyPr>
            <a:normAutofit lnSpcReduction="10000"/>
          </a:bodyPr>
          <a:lstStyle/>
          <a:p>
            <a:pPr eaLnBrk="1" hangingPunct="1">
              <a:spcAft>
                <a:spcPct val="30000"/>
              </a:spcAft>
              <a:buFontTx/>
              <a:buNone/>
            </a:pPr>
            <a:r>
              <a:rPr lang="en-US" altLang="en-US" dirty="0"/>
              <a:t>Youth</a:t>
            </a:r>
          </a:p>
          <a:p>
            <a:pPr lvl="1" eaLnBrk="1" hangingPunct="1"/>
            <a:r>
              <a:rPr lang="en-US" altLang="en-US" dirty="0"/>
              <a:t>Strategies</a:t>
            </a:r>
          </a:p>
          <a:p>
            <a:pPr lvl="2" eaLnBrk="1" hangingPunct="1"/>
            <a:r>
              <a:rPr lang="en-US" altLang="en-US" dirty="0"/>
              <a:t>Technology (texts, Snapchat, </a:t>
            </a:r>
            <a:r>
              <a:rPr lang="en-US" altLang="en-US" dirty="0" err="1"/>
              <a:t>IPhones</a:t>
            </a:r>
            <a:r>
              <a:rPr lang="en-US" altLang="en-US" dirty="0"/>
              <a:t>)</a:t>
            </a:r>
          </a:p>
          <a:p>
            <a:pPr lvl="2" eaLnBrk="1" hangingPunct="1"/>
            <a:r>
              <a:rPr lang="en-US" altLang="en-US" dirty="0"/>
              <a:t>Conventional (group, retreat, peer service learning, training, training of trainers, mentor/mentee)</a:t>
            </a:r>
          </a:p>
          <a:p>
            <a:pPr lvl="1" eaLnBrk="1" hangingPunct="1"/>
            <a:r>
              <a:rPr lang="en-US" altLang="en-US" dirty="0"/>
              <a:t>Settings </a:t>
            </a:r>
          </a:p>
          <a:p>
            <a:pPr lvl="2" eaLnBrk="1" hangingPunct="1"/>
            <a:r>
              <a:rPr lang="en-US" altLang="en-US" dirty="0"/>
              <a:t>Schools, campuses</a:t>
            </a:r>
          </a:p>
          <a:p>
            <a:pPr lvl="2" eaLnBrk="1" hangingPunct="1"/>
            <a:r>
              <a:rPr lang="en-US" altLang="en-US" dirty="0"/>
              <a:t>Other (neighborhood centers, associations, malls, delinquency settings, group homes, Gay Straight Alliances (GSAs))</a:t>
            </a:r>
          </a:p>
        </p:txBody>
      </p:sp>
    </p:spTree>
    <p:extLst>
      <p:ext uri="{BB962C8B-B14F-4D97-AF65-F5344CB8AC3E}">
        <p14:creationId xmlns:p14="http://schemas.microsoft.com/office/powerpoint/2010/main" val="328439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Futures without violence</a:t>
            </a:r>
          </a:p>
        </p:txBody>
      </p:sp>
      <p:sp>
        <p:nvSpPr>
          <p:cNvPr id="3" name="Slide Number Placeholder 2"/>
          <p:cNvSpPr>
            <a:spLocks noGrp="1"/>
          </p:cNvSpPr>
          <p:nvPr>
            <p:ph type="sldNum" sz="quarter" idx="12"/>
          </p:nvPr>
        </p:nvSpPr>
        <p:spPr/>
        <p:txBody>
          <a:bodyPr/>
          <a:lstStyle/>
          <a:p>
            <a:fld id="{20F5D793-ECC5-43FC-91C9-4FE338234E86}" type="slidenum">
              <a:rPr lang="en-US" smtClean="0"/>
              <a:pPr/>
              <a:t>56</a:t>
            </a:fld>
            <a:endParaRPr lang="en-US"/>
          </a:p>
        </p:txBody>
      </p:sp>
      <p:sp>
        <p:nvSpPr>
          <p:cNvPr id="4" name="Rectangle 3"/>
          <p:cNvSpPr/>
          <p:nvPr/>
        </p:nvSpPr>
        <p:spPr>
          <a:xfrm>
            <a:off x="838200" y="2209800"/>
            <a:ext cx="6096000" cy="1754326"/>
          </a:xfrm>
          <a:prstGeom prst="rect">
            <a:avLst/>
          </a:prstGeom>
        </p:spPr>
        <p:txBody>
          <a:bodyPr wrap="square">
            <a:spAutoFit/>
          </a:bodyPr>
          <a:lstStyle/>
          <a:p>
            <a:r>
              <a:rPr lang="en-US" sz="5400" b="1" dirty="0">
                <a:solidFill>
                  <a:srgbClr val="F58220"/>
                </a:solidFill>
              </a:rPr>
              <a:t>COACHING BOYS</a:t>
            </a:r>
            <a:br>
              <a:rPr lang="en-US" sz="5400" b="1" dirty="0">
                <a:solidFill>
                  <a:srgbClr val="CC3300"/>
                </a:solidFill>
              </a:rPr>
            </a:br>
            <a:r>
              <a:rPr lang="en-US" sz="5400" b="1" dirty="0"/>
              <a:t>INTO MEN</a:t>
            </a:r>
            <a:endParaRPr lang="en-US" sz="5400" dirty="0"/>
          </a:p>
        </p:txBody>
      </p:sp>
      <p:sp>
        <p:nvSpPr>
          <p:cNvPr id="5" name="Rectangle 4"/>
          <p:cNvSpPr/>
          <p:nvPr/>
        </p:nvSpPr>
        <p:spPr>
          <a:xfrm>
            <a:off x="838200" y="4495800"/>
            <a:ext cx="7391400" cy="1200329"/>
          </a:xfrm>
          <a:prstGeom prst="rect">
            <a:avLst/>
          </a:prstGeom>
        </p:spPr>
        <p:txBody>
          <a:bodyPr wrap="square">
            <a:spAutoFit/>
          </a:bodyPr>
          <a:lstStyle/>
          <a:p>
            <a:r>
              <a:rPr lang="en-US" dirty="0"/>
              <a:t>“I have always believed that a role model can be anyone.  It’s important for people to realize that young people are always looking at them for guidance, whether that grown person is aware of it or not.”</a:t>
            </a:r>
          </a:p>
          <a:p>
            <a:r>
              <a:rPr lang="en-US" dirty="0"/>
              <a:t>                                                                   - Dean Smith, Hall of Fame Coach, UNC</a:t>
            </a:r>
          </a:p>
        </p:txBody>
      </p:sp>
    </p:spTree>
    <p:extLst>
      <p:ext uri="{BB962C8B-B14F-4D97-AF65-F5344CB8AC3E}">
        <p14:creationId xmlns:p14="http://schemas.microsoft.com/office/powerpoint/2010/main" val="1445002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381000"/>
            <a:ext cx="8153400" cy="990600"/>
          </a:xfrm>
        </p:spPr>
        <p:txBody>
          <a:bodyPr/>
          <a:lstStyle/>
          <a:p>
            <a:r>
              <a:rPr lang="en-US" altLang="en-US" dirty="0"/>
              <a:t>                 CBIM Coaches Kit</a:t>
            </a:r>
          </a:p>
        </p:txBody>
      </p:sp>
      <p:sp>
        <p:nvSpPr>
          <p:cNvPr id="29699" name="Content Placeholder 2"/>
          <p:cNvSpPr>
            <a:spLocks noGrp="1"/>
          </p:cNvSpPr>
          <p:nvPr>
            <p:ph sz="quarter" idx="4294967295"/>
          </p:nvPr>
        </p:nvSpPr>
        <p:spPr>
          <a:xfrm>
            <a:off x="304800" y="1371600"/>
            <a:ext cx="4648200" cy="4876800"/>
          </a:xfrm>
          <a:prstGeom prst="rect">
            <a:avLst/>
          </a:prstGeom>
        </p:spPr>
        <p:txBody>
          <a:bodyPr/>
          <a:lstStyle/>
          <a:p>
            <a:pPr marL="344488" indent="-344488" eaLnBrk="1" hangingPunct="1">
              <a:buClr>
                <a:srgbClr val="F79646"/>
              </a:buClr>
              <a:buFont typeface="Wingdings" pitchFamily="2" charset="2"/>
              <a:buNone/>
            </a:pPr>
            <a:r>
              <a:rPr lang="en-US" altLang="en-US" sz="2000" b="1" dirty="0">
                <a:cs typeface="Arial" charset="0"/>
              </a:rPr>
              <a:t>The CBIM Playbook</a:t>
            </a:r>
          </a:p>
          <a:p>
            <a:pPr marL="984250" lvl="1" indent="-344488" eaLnBrk="1" hangingPunct="1">
              <a:buClr>
                <a:srgbClr val="F79646"/>
              </a:buClr>
              <a:buFont typeface="Arial" charset="0"/>
              <a:buChar char="•"/>
            </a:pPr>
            <a:r>
              <a:rPr lang="en-US" altLang="en-US" sz="2000" dirty="0">
                <a:cs typeface="Arial" charset="0"/>
              </a:rPr>
              <a:t>Developed to take advantage of “Teachable Moments”</a:t>
            </a:r>
          </a:p>
          <a:p>
            <a:pPr marL="984250" lvl="1" indent="-344488" eaLnBrk="1" hangingPunct="1">
              <a:buClr>
                <a:srgbClr val="F79646"/>
              </a:buClr>
              <a:buFont typeface="Arial" charset="0"/>
              <a:buChar char="•"/>
            </a:pPr>
            <a:r>
              <a:rPr lang="en-US" altLang="en-US" sz="2000" dirty="0">
                <a:cs typeface="Arial" charset="0"/>
              </a:rPr>
              <a:t>Designed as an introduction to the issue with tips for addressing it.</a:t>
            </a:r>
            <a:endParaRPr lang="en-US" altLang="en-US" sz="2000" b="1" dirty="0">
              <a:cs typeface="Arial" charset="0"/>
            </a:endParaRPr>
          </a:p>
          <a:p>
            <a:pPr marL="344488" indent="-344488" eaLnBrk="1" hangingPunct="1">
              <a:buClr>
                <a:srgbClr val="F79646"/>
              </a:buClr>
              <a:buFont typeface="Wingdings" pitchFamily="2" charset="2"/>
              <a:buNone/>
            </a:pPr>
            <a:r>
              <a:rPr lang="en-US" altLang="en-US" sz="2000" b="1" dirty="0">
                <a:cs typeface="Arial" charset="0"/>
              </a:rPr>
              <a:t>The CBIM CARD SERIES</a:t>
            </a:r>
          </a:p>
          <a:p>
            <a:pPr marL="984250" lvl="1" indent="-344488" eaLnBrk="1" hangingPunct="1">
              <a:buClr>
                <a:srgbClr val="F79646"/>
              </a:buClr>
              <a:buFont typeface="Arial" charset="0"/>
              <a:buChar char="•"/>
            </a:pPr>
            <a:r>
              <a:rPr lang="en-US" altLang="en-US" sz="2000" dirty="0">
                <a:cs typeface="Arial" charset="0"/>
              </a:rPr>
              <a:t>Messages delivered in 15 minute discussions once a week</a:t>
            </a:r>
          </a:p>
          <a:p>
            <a:pPr marL="344488" indent="-344488" eaLnBrk="1" hangingPunct="1">
              <a:buClr>
                <a:srgbClr val="F79646"/>
              </a:buClr>
              <a:buFont typeface="Wingdings" pitchFamily="2" charset="2"/>
              <a:buNone/>
            </a:pPr>
            <a:r>
              <a:rPr lang="en-US" altLang="en-US" sz="2000" b="1" dirty="0">
                <a:cs typeface="Arial" charset="0"/>
              </a:rPr>
              <a:t>References &amp; Resources</a:t>
            </a:r>
          </a:p>
          <a:p>
            <a:pPr marL="984250" lvl="1" indent="-344488" eaLnBrk="1" hangingPunct="1">
              <a:buClr>
                <a:srgbClr val="F79646"/>
              </a:buClr>
              <a:buFont typeface="Arial" charset="0"/>
              <a:buChar char="•"/>
            </a:pPr>
            <a:r>
              <a:rPr lang="en-US" altLang="en-US" sz="2000" dirty="0">
                <a:cs typeface="Arial" charset="0"/>
              </a:rPr>
              <a:t>Assists coaches during implementation </a:t>
            </a:r>
          </a:p>
          <a:p>
            <a:pPr marL="984250" lvl="1" indent="-344488" eaLnBrk="1" hangingPunct="1">
              <a:buClr>
                <a:srgbClr val="F79646"/>
              </a:buClr>
              <a:buFont typeface="Arial" charset="0"/>
              <a:buChar char="•"/>
            </a:pPr>
            <a:r>
              <a:rPr lang="en-US" altLang="en-US" sz="2000" dirty="0">
                <a:cs typeface="Arial" charset="0"/>
              </a:rPr>
              <a:t>Includes CBIM Overview, professional referral information</a:t>
            </a:r>
          </a:p>
          <a:p>
            <a:pPr marL="984250" lvl="1" indent="-344488" eaLnBrk="1" hangingPunct="1">
              <a:buClr>
                <a:srgbClr val="F79646"/>
              </a:buClr>
              <a:buFont typeface="Arial" charset="0"/>
              <a:buChar char="•"/>
            </a:pPr>
            <a:endParaRPr lang="en-US" altLang="en-US" sz="1800" dirty="0">
              <a:cs typeface="Arial" charset="0"/>
            </a:endParaRPr>
          </a:p>
        </p:txBody>
      </p:sp>
      <p:pic>
        <p:nvPicPr>
          <p:cNvPr id="29700" name="Picture 3" descr="webpage_image_note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00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0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381000"/>
            <a:ext cx="8153400" cy="990600"/>
          </a:xfrm>
        </p:spPr>
        <p:txBody>
          <a:bodyPr/>
          <a:lstStyle/>
          <a:p>
            <a:r>
              <a:rPr lang="en-US" altLang="en-US" dirty="0"/>
              <a:t>        CBIM Works!</a:t>
            </a:r>
          </a:p>
        </p:txBody>
      </p:sp>
      <p:sp>
        <p:nvSpPr>
          <p:cNvPr id="23555" name="Content Placeholder 2"/>
          <p:cNvSpPr>
            <a:spLocks noGrp="1"/>
          </p:cNvSpPr>
          <p:nvPr>
            <p:ph sz="quarter" idx="4294967295"/>
          </p:nvPr>
        </p:nvSpPr>
        <p:spPr>
          <a:xfrm>
            <a:off x="457200" y="1524000"/>
            <a:ext cx="8458200" cy="4572000"/>
          </a:xfrm>
          <a:prstGeom prst="rect">
            <a:avLst/>
          </a:prstGeom>
        </p:spPr>
        <p:txBody>
          <a:bodyPr>
            <a:normAutofit lnSpcReduction="10000"/>
          </a:bodyPr>
          <a:lstStyle/>
          <a:p>
            <a:pPr marL="0" indent="0">
              <a:buFont typeface="Wingdings" pitchFamily="2" charset="2"/>
              <a:buNone/>
              <a:defRPr/>
            </a:pPr>
            <a:r>
              <a:rPr lang="en-US" sz="2200" dirty="0"/>
              <a:t>Three-year CDC study* of 16 high schools in Sacramento working with approximately 2,000 athletes and 150 coaches</a:t>
            </a:r>
          </a:p>
          <a:p>
            <a:pPr marL="0" indent="0">
              <a:buFont typeface="Wingdings" pitchFamily="2" charset="2"/>
              <a:buNone/>
              <a:defRPr/>
            </a:pPr>
            <a:endParaRPr lang="en-US" sz="1200" b="1" dirty="0"/>
          </a:p>
          <a:p>
            <a:pPr marL="0" indent="0">
              <a:buFont typeface="Wingdings" pitchFamily="2" charset="2"/>
              <a:buNone/>
              <a:defRPr/>
            </a:pPr>
            <a:r>
              <a:rPr lang="en-US" sz="2400" b="1" dirty="0"/>
              <a:t>Results:</a:t>
            </a:r>
          </a:p>
          <a:p>
            <a:pPr lvl="1">
              <a:lnSpc>
                <a:spcPct val="90000"/>
              </a:lnSpc>
              <a:spcBef>
                <a:spcPts val="600"/>
              </a:spcBef>
              <a:buFont typeface="Arial" pitchFamily="34" charset="0"/>
              <a:buChar char="•"/>
              <a:defRPr/>
            </a:pPr>
            <a:r>
              <a:rPr lang="en-US" sz="2200" dirty="0"/>
              <a:t>Athletes in the program are more likely to report doing something when they witness disrespectful and harmful behavior (e.g., telling their coach or another adult)</a:t>
            </a:r>
          </a:p>
          <a:p>
            <a:pPr lvl="1">
              <a:lnSpc>
                <a:spcPct val="90000"/>
              </a:lnSpc>
              <a:spcBef>
                <a:spcPts val="600"/>
              </a:spcBef>
              <a:buFont typeface="Arial" pitchFamily="34" charset="0"/>
              <a:buChar char="•"/>
              <a:defRPr/>
            </a:pPr>
            <a:endParaRPr lang="en-US" sz="1200" dirty="0"/>
          </a:p>
          <a:p>
            <a:pPr lvl="1">
              <a:lnSpc>
                <a:spcPct val="90000"/>
              </a:lnSpc>
              <a:spcBef>
                <a:spcPts val="600"/>
              </a:spcBef>
              <a:buFont typeface="Arial" pitchFamily="34" charset="0"/>
              <a:buChar char="•"/>
              <a:defRPr/>
            </a:pPr>
            <a:r>
              <a:rPr lang="en-US" sz="2200" dirty="0"/>
              <a:t>Greater knowledge of abusive behaviors (e.g., language, pressure, control)</a:t>
            </a:r>
          </a:p>
          <a:p>
            <a:pPr marL="0" indent="0">
              <a:lnSpc>
                <a:spcPct val="90000"/>
              </a:lnSpc>
              <a:spcBef>
                <a:spcPts val="600"/>
              </a:spcBef>
              <a:buFont typeface="Wingdings" pitchFamily="2" charset="2"/>
              <a:buNone/>
              <a:defRPr/>
            </a:pPr>
            <a:endParaRPr lang="en-US" sz="1200" dirty="0"/>
          </a:p>
          <a:p>
            <a:pPr lvl="1">
              <a:lnSpc>
                <a:spcPct val="90000"/>
              </a:lnSpc>
              <a:spcBef>
                <a:spcPts val="600"/>
              </a:spcBef>
              <a:buFont typeface="Arial" pitchFamily="34" charset="0"/>
              <a:buChar char="•"/>
              <a:defRPr/>
            </a:pPr>
            <a:r>
              <a:rPr lang="en-US" sz="2200" dirty="0"/>
              <a:t>Trend toward directly reducing abusive behaviors</a:t>
            </a:r>
          </a:p>
          <a:p>
            <a:pPr>
              <a:lnSpc>
                <a:spcPct val="90000"/>
              </a:lnSpc>
              <a:spcBef>
                <a:spcPts val="600"/>
              </a:spcBef>
              <a:buFont typeface="Wingdings" pitchFamily="2" charset="2"/>
              <a:buNone/>
              <a:defRPr/>
            </a:pPr>
            <a:endParaRPr lang="en-US" sz="1200" dirty="0"/>
          </a:p>
          <a:p>
            <a:pPr>
              <a:lnSpc>
                <a:spcPct val="90000"/>
              </a:lnSpc>
              <a:spcBef>
                <a:spcPts val="600"/>
              </a:spcBef>
              <a:buFont typeface="Wingdings" pitchFamily="2" charset="2"/>
              <a:buNone/>
              <a:defRPr/>
            </a:pPr>
            <a:r>
              <a:rPr lang="en-US" sz="1200" dirty="0"/>
              <a:t>* Evaluation conducted by a research team at Children’s Hospital of Pittsburgh/University of Pittsburgh Medical Center. Special thanks to Dr. Elizabeth Miller, MD, PhD and Maria </a:t>
            </a:r>
            <a:r>
              <a:rPr lang="en-US" sz="1200" dirty="0" err="1"/>
              <a:t>Catrina</a:t>
            </a:r>
            <a:r>
              <a:rPr lang="en-US" sz="1200" dirty="0"/>
              <a:t> Virata, MPH. </a:t>
            </a:r>
          </a:p>
          <a:p>
            <a:pPr marL="0" indent="0">
              <a:buFont typeface="Wingdings" pitchFamily="2" charset="2"/>
              <a:buNone/>
              <a:defRPr/>
            </a:pPr>
            <a:endParaRPr lang="en-US" sz="2400" dirty="0"/>
          </a:p>
          <a:p>
            <a:pPr marL="0" indent="0">
              <a:buFont typeface="Wingdings" pitchFamily="2" charset="2"/>
              <a:buNone/>
              <a:defRPr/>
            </a:pPr>
            <a:endParaRPr lang="en-US" sz="2400" b="1" dirty="0"/>
          </a:p>
        </p:txBody>
      </p:sp>
    </p:spTree>
    <p:extLst>
      <p:ext uri="{BB962C8B-B14F-4D97-AF65-F5344CB8AC3E}">
        <p14:creationId xmlns:p14="http://schemas.microsoft.com/office/powerpoint/2010/main" val="2373890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26648F85-CAA1-4362-ADC9-CAF202DEB2DE}" type="slidenum">
              <a:rPr lang="en-US"/>
              <a:pPr>
                <a:defRPr/>
              </a:pPr>
              <a:t>59</a:t>
            </a:fld>
            <a:endParaRPr lang="en-US"/>
          </a:p>
        </p:txBody>
      </p:sp>
      <p:sp>
        <p:nvSpPr>
          <p:cNvPr id="101381" name="Rectangle 2"/>
          <p:cNvSpPr>
            <a:spLocks noGrp="1" noChangeArrowheads="1"/>
          </p:cNvSpPr>
          <p:nvPr>
            <p:ph type="title"/>
          </p:nvPr>
        </p:nvSpPr>
        <p:spPr>
          <a:xfrm>
            <a:off x="2971800" y="914400"/>
            <a:ext cx="5715000" cy="381000"/>
          </a:xfrm>
        </p:spPr>
        <p:txBody>
          <a:bodyPr>
            <a:normAutofit fontScale="90000"/>
          </a:bodyPr>
          <a:lstStyle/>
          <a:p>
            <a:pPr eaLnBrk="1" hangingPunct="1"/>
            <a:r>
              <a:rPr lang="en-US" altLang="en-US" sz="4000" dirty="0"/>
              <a:t>Promising Practices: </a:t>
            </a:r>
            <a:br>
              <a:rPr lang="en-US" altLang="en-US" sz="4000" dirty="0"/>
            </a:br>
            <a:r>
              <a:rPr lang="en-US" altLang="en-US" sz="4000" dirty="0"/>
              <a:t>Men of Strength (MOST) Clubs</a:t>
            </a:r>
          </a:p>
        </p:txBody>
      </p:sp>
      <p:sp>
        <p:nvSpPr>
          <p:cNvPr id="101382" name="Rectangle 3"/>
          <p:cNvSpPr>
            <a:spLocks noGrp="1" noChangeArrowheads="1"/>
          </p:cNvSpPr>
          <p:nvPr>
            <p:ph type="body" idx="1"/>
          </p:nvPr>
        </p:nvSpPr>
        <p:spPr/>
        <p:txBody>
          <a:bodyPr/>
          <a:lstStyle/>
          <a:p>
            <a:pPr eaLnBrk="1" hangingPunct="1">
              <a:lnSpc>
                <a:spcPct val="90000"/>
              </a:lnSpc>
            </a:pPr>
            <a:r>
              <a:rPr lang="en-US" altLang="en-US" sz="2800" dirty="0"/>
              <a:t>Settings: </a:t>
            </a:r>
          </a:p>
          <a:p>
            <a:pPr lvl="1" eaLnBrk="1" hangingPunct="1">
              <a:lnSpc>
                <a:spcPct val="90000"/>
              </a:lnSpc>
            </a:pPr>
            <a:r>
              <a:rPr lang="en-US" altLang="en-US" sz="2400" dirty="0"/>
              <a:t>Group home for adolescent boys</a:t>
            </a:r>
          </a:p>
          <a:p>
            <a:pPr lvl="1" eaLnBrk="1" hangingPunct="1">
              <a:lnSpc>
                <a:spcPct val="90000"/>
              </a:lnSpc>
            </a:pPr>
            <a:r>
              <a:rPr lang="en-US" altLang="en-US" sz="2400" dirty="0"/>
              <a:t>School</a:t>
            </a:r>
          </a:p>
          <a:p>
            <a:pPr lvl="1" eaLnBrk="1" hangingPunct="1">
              <a:lnSpc>
                <a:spcPct val="90000"/>
              </a:lnSpc>
            </a:pPr>
            <a:r>
              <a:rPr lang="en-US" altLang="en-US" sz="2400" dirty="0"/>
              <a:t>Neighborhood Centers</a:t>
            </a:r>
          </a:p>
          <a:p>
            <a:pPr eaLnBrk="1" hangingPunct="1">
              <a:lnSpc>
                <a:spcPct val="90000"/>
              </a:lnSpc>
            </a:pPr>
            <a:r>
              <a:rPr lang="en-US" altLang="en-US" sz="2800" dirty="0"/>
              <a:t>Strategies:</a:t>
            </a:r>
          </a:p>
          <a:p>
            <a:pPr lvl="1" eaLnBrk="1" hangingPunct="1">
              <a:lnSpc>
                <a:spcPct val="90000"/>
              </a:lnSpc>
            </a:pPr>
            <a:r>
              <a:rPr lang="en-US" altLang="en-US" sz="2400" dirty="0"/>
              <a:t>Check-Ins   </a:t>
            </a:r>
          </a:p>
          <a:p>
            <a:pPr lvl="1" eaLnBrk="1" hangingPunct="1">
              <a:lnSpc>
                <a:spcPct val="90000"/>
              </a:lnSpc>
            </a:pPr>
            <a:r>
              <a:rPr lang="en-US" altLang="en-US" sz="2400" dirty="0"/>
              <a:t>Topic Discussions</a:t>
            </a:r>
          </a:p>
          <a:p>
            <a:pPr lvl="1" eaLnBrk="1" hangingPunct="1">
              <a:lnSpc>
                <a:spcPct val="90000"/>
              </a:lnSpc>
            </a:pPr>
            <a:r>
              <a:rPr lang="en-US" altLang="en-US" sz="2400" dirty="0"/>
              <a:t>Learning Exercises  </a:t>
            </a:r>
          </a:p>
          <a:p>
            <a:pPr lvl="1" eaLnBrk="1" hangingPunct="1">
              <a:lnSpc>
                <a:spcPct val="90000"/>
              </a:lnSpc>
            </a:pPr>
            <a:r>
              <a:rPr lang="en-US" altLang="en-US" sz="2400" dirty="0"/>
              <a:t>Regular Meetings </a:t>
            </a:r>
          </a:p>
          <a:p>
            <a:pPr lvl="1" eaLnBrk="1" hangingPunct="1">
              <a:lnSpc>
                <a:spcPct val="90000"/>
              </a:lnSpc>
            </a:pPr>
            <a:r>
              <a:rPr lang="en-US" altLang="en-US" sz="2400" dirty="0"/>
              <a:t>Ongoing or Drop-In</a:t>
            </a:r>
          </a:p>
          <a:p>
            <a:pPr lvl="1" eaLnBrk="1" hangingPunct="1">
              <a:lnSpc>
                <a:spcPct val="90000"/>
              </a:lnSpc>
            </a:pPr>
            <a:r>
              <a:rPr lang="en-US" altLang="en-US" sz="2400" dirty="0"/>
              <a:t>Strength Campaign</a:t>
            </a:r>
          </a:p>
          <a:p>
            <a:pPr eaLnBrk="1" hangingPunct="1">
              <a:lnSpc>
                <a:spcPct val="90000"/>
              </a:lnSpc>
              <a:buFontTx/>
              <a:buNone/>
            </a:pPr>
            <a:endParaRPr lang="en-US" altLang="en-US" sz="2800" dirty="0"/>
          </a:p>
          <a:p>
            <a:pPr lvl="1" eaLnBrk="1" hangingPunct="1">
              <a:lnSpc>
                <a:spcPct val="90000"/>
              </a:lnSpc>
              <a:buFontTx/>
              <a:buNone/>
            </a:pPr>
            <a:endParaRPr lang="en-US" altLang="en-US" sz="2400" dirty="0"/>
          </a:p>
        </p:txBody>
      </p:sp>
      <p:graphicFrame>
        <p:nvGraphicFramePr>
          <p:cNvPr id="101380" name="Object 4"/>
          <p:cNvGraphicFramePr>
            <a:graphicFrameLocks noChangeAspect="1"/>
          </p:cNvGraphicFramePr>
          <p:nvPr/>
        </p:nvGraphicFramePr>
        <p:xfrm>
          <a:off x="4724400" y="2819400"/>
          <a:ext cx="3848100" cy="3238500"/>
        </p:xfrm>
        <a:graphic>
          <a:graphicData uri="http://schemas.openxmlformats.org/presentationml/2006/ole">
            <mc:AlternateContent xmlns:mc="http://schemas.openxmlformats.org/markup-compatibility/2006">
              <mc:Choice xmlns:v="urn:schemas-microsoft-com:vml" Requires="v">
                <p:oleObj spid="_x0000_s2071" name="Photo Editor Photo" r:id="rId4" imgW="2857899" imgH="2629267" progId="MSPhotoEd.3">
                  <p:embed/>
                </p:oleObj>
              </mc:Choice>
              <mc:Fallback>
                <p:oleObj name="Photo Editor Photo" r:id="rId4" imgW="2857899" imgH="2629267" progId="MSPhotoEd.3">
                  <p:embed/>
                  <p:pic>
                    <p:nvPicPr>
                      <p:cNvPr id="1013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19400"/>
                        <a:ext cx="38481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609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D3F79D3-76FA-4508-8F42-E847CDA91FCE}" type="slidenum">
              <a:rPr lang="en-US"/>
              <a:pPr>
                <a:defRPr/>
              </a:pPr>
              <a:t>6</a:t>
            </a:fld>
            <a:endParaRPr lang="en-US"/>
          </a:p>
        </p:txBody>
      </p:sp>
      <p:sp>
        <p:nvSpPr>
          <p:cNvPr id="162818" name="Rectangle 2"/>
          <p:cNvSpPr>
            <a:spLocks noGrp="1" noChangeArrowheads="1"/>
          </p:cNvSpPr>
          <p:nvPr>
            <p:ph type="title"/>
          </p:nvPr>
        </p:nvSpPr>
        <p:spPr/>
        <p:txBody>
          <a:bodyPr/>
          <a:lstStyle/>
          <a:p>
            <a:r>
              <a:rPr lang="en-US" altLang="en-US" dirty="0"/>
              <a:t>Definitions</a:t>
            </a:r>
          </a:p>
        </p:txBody>
      </p:sp>
      <p:sp>
        <p:nvSpPr>
          <p:cNvPr id="162819" name="Rectangle 3"/>
          <p:cNvSpPr>
            <a:spLocks noGrp="1" noChangeArrowheads="1"/>
          </p:cNvSpPr>
          <p:nvPr>
            <p:ph type="body" idx="1"/>
          </p:nvPr>
        </p:nvSpPr>
        <p:spPr/>
        <p:txBody>
          <a:bodyPr/>
          <a:lstStyle/>
          <a:p>
            <a:pPr>
              <a:lnSpc>
                <a:spcPct val="90000"/>
              </a:lnSpc>
              <a:buFontTx/>
              <a:buNone/>
            </a:pPr>
            <a:r>
              <a:rPr lang="en-US" altLang="en-US" sz="2400" b="1" dirty="0">
                <a:solidFill>
                  <a:srgbClr val="231F20"/>
                </a:solidFill>
              </a:rPr>
              <a:t>Dating Violence</a:t>
            </a:r>
            <a:r>
              <a:rPr lang="en-US" altLang="en-US" sz="2400" dirty="0">
                <a:solidFill>
                  <a:srgbClr val="231F20"/>
                </a:solidFill>
              </a:rPr>
              <a:t> is physical, emotional, or verbal abuse by one partner towards another in a dating relationship.</a:t>
            </a:r>
          </a:p>
          <a:p>
            <a:pPr>
              <a:lnSpc>
                <a:spcPct val="90000"/>
              </a:lnSpc>
              <a:buFontTx/>
              <a:buNone/>
            </a:pPr>
            <a:endParaRPr lang="en-US" altLang="en-US" sz="2400" dirty="0">
              <a:solidFill>
                <a:srgbClr val="231F20"/>
              </a:solidFill>
            </a:endParaRPr>
          </a:p>
          <a:p>
            <a:pPr>
              <a:lnSpc>
                <a:spcPct val="90000"/>
              </a:lnSpc>
            </a:pPr>
            <a:r>
              <a:rPr lang="en-US" altLang="en-US" sz="2400" dirty="0">
                <a:solidFill>
                  <a:srgbClr val="231F20"/>
                </a:solidFill>
              </a:rPr>
              <a:t>It is referred to by a variety of names—adolescent relationship abuse </a:t>
            </a:r>
            <a:r>
              <a:rPr lang="en-US" altLang="en-US" sz="2400">
                <a:solidFill>
                  <a:srgbClr val="231F20"/>
                </a:solidFill>
              </a:rPr>
              <a:t>(ARA,) </a:t>
            </a:r>
            <a:r>
              <a:rPr lang="en-US" altLang="en-US" sz="2400" dirty="0">
                <a:solidFill>
                  <a:srgbClr val="231F20"/>
                </a:solidFill>
              </a:rPr>
              <a:t>relationship violence, dating abuse, and intimate partner violence—terms used </a:t>
            </a:r>
            <a:r>
              <a:rPr lang="en-US" altLang="en-US" sz="2400">
                <a:solidFill>
                  <a:srgbClr val="231F20"/>
                </a:solidFill>
              </a:rPr>
              <a:t>interchangeably.</a:t>
            </a:r>
          </a:p>
          <a:p>
            <a:pPr>
              <a:lnSpc>
                <a:spcPct val="90000"/>
              </a:lnSpc>
            </a:pPr>
            <a:endParaRPr lang="en-US" altLang="en-US" sz="2400" dirty="0">
              <a:solidFill>
                <a:srgbClr val="231F20"/>
              </a:solidFill>
            </a:endParaRPr>
          </a:p>
          <a:p>
            <a:pPr>
              <a:lnSpc>
                <a:spcPct val="90000"/>
              </a:lnSpc>
            </a:pPr>
            <a:r>
              <a:rPr lang="en-US" altLang="en-US" sz="2400" b="1" i="1" dirty="0">
                <a:solidFill>
                  <a:srgbClr val="231F20"/>
                </a:solidFill>
              </a:rPr>
              <a:t>Interpersonal violence</a:t>
            </a:r>
            <a:r>
              <a:rPr lang="en-US" altLang="en-US" sz="2400" dirty="0">
                <a:solidFill>
                  <a:srgbClr val="231F20"/>
                </a:solidFill>
              </a:rPr>
              <a:t> suggests violence </a:t>
            </a:r>
            <a:r>
              <a:rPr lang="en-US" altLang="en-US" sz="2400" i="1" dirty="0">
                <a:solidFill>
                  <a:srgbClr val="231F20"/>
                </a:solidFill>
              </a:rPr>
              <a:t>between</a:t>
            </a:r>
            <a:r>
              <a:rPr lang="en-US" altLang="en-US" sz="2400" dirty="0">
                <a:solidFill>
                  <a:srgbClr val="231F20"/>
                </a:solidFill>
              </a:rPr>
              <a:t> people- not applicable here--Our analysis refers to a </a:t>
            </a:r>
            <a:r>
              <a:rPr lang="en-US" altLang="en-US" sz="2400" b="1" dirty="0">
                <a:solidFill>
                  <a:srgbClr val="231F20"/>
                </a:solidFill>
              </a:rPr>
              <a:t>pattern</a:t>
            </a:r>
            <a:r>
              <a:rPr lang="en-US" altLang="en-US" sz="2400" dirty="0">
                <a:solidFill>
                  <a:srgbClr val="231F20"/>
                </a:solidFill>
              </a:rPr>
              <a:t> of abusive behaviors aimed at </a:t>
            </a:r>
            <a:r>
              <a:rPr lang="en-US" altLang="en-US" sz="2400" i="1" dirty="0">
                <a:solidFill>
                  <a:srgbClr val="231F20"/>
                </a:solidFill>
              </a:rPr>
              <a:t>controlling</a:t>
            </a:r>
            <a:r>
              <a:rPr lang="en-US" altLang="en-US" sz="2400" dirty="0">
                <a:solidFill>
                  <a:srgbClr val="231F20"/>
                </a:solidFill>
              </a:rPr>
              <a:t> or hurting a dating partner and thus includes coercive tactics-threats and acts of intimidation. </a:t>
            </a:r>
          </a:p>
          <a:p>
            <a:pPr>
              <a:lnSpc>
                <a:spcPct val="90000"/>
              </a:lnSpc>
              <a:buFontTx/>
              <a:buNone/>
            </a:pPr>
            <a:r>
              <a:rPr lang="en-US" altLang="en-US" sz="2400" dirty="0">
                <a:solidFill>
                  <a:srgbClr val="231F20"/>
                </a:solidFill>
              </a:rPr>
              <a:t>				                (</a:t>
            </a:r>
            <a:r>
              <a:rPr lang="en-US" altLang="en-US" sz="2000" dirty="0">
                <a:solidFill>
                  <a:srgbClr val="231F20"/>
                </a:solidFill>
              </a:rPr>
              <a:t>WomensLaw.org, 2007; CDC, 2007)</a:t>
            </a:r>
          </a:p>
        </p:txBody>
      </p:sp>
    </p:spTree>
    <p:extLst>
      <p:ext uri="{BB962C8B-B14F-4D97-AF65-F5344CB8AC3E}">
        <p14:creationId xmlns:p14="http://schemas.microsoft.com/office/powerpoint/2010/main" val="2859107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EF9D53DA-1FA2-4F25-9A5A-3A676EED58F1}" type="slidenum">
              <a:rPr lang="en-US"/>
              <a:pPr>
                <a:defRPr/>
              </a:pPr>
              <a:t>60</a:t>
            </a:fld>
            <a:endParaRPr lang="en-US"/>
          </a:p>
        </p:txBody>
      </p:sp>
      <p:sp>
        <p:nvSpPr>
          <p:cNvPr id="103425" name="Rectangle 2"/>
          <p:cNvSpPr>
            <a:spLocks noGrp="1" noChangeArrowheads="1"/>
          </p:cNvSpPr>
          <p:nvPr>
            <p:ph type="title"/>
          </p:nvPr>
        </p:nvSpPr>
        <p:spPr/>
        <p:txBody>
          <a:bodyPr/>
          <a:lstStyle/>
          <a:p>
            <a:pPr eaLnBrk="1" hangingPunct="1"/>
            <a:r>
              <a:rPr lang="en-US" altLang="en-US"/>
              <a:t>Why is it promising?</a:t>
            </a:r>
          </a:p>
        </p:txBody>
      </p:sp>
      <p:sp>
        <p:nvSpPr>
          <p:cNvPr id="103426" name="Rectangle 3"/>
          <p:cNvSpPr>
            <a:spLocks noGrp="1" noChangeArrowheads="1"/>
          </p:cNvSpPr>
          <p:nvPr>
            <p:ph type="body" idx="1"/>
          </p:nvPr>
        </p:nvSpPr>
        <p:spPr>
          <a:xfrm>
            <a:off x="304800" y="1600200"/>
            <a:ext cx="8540750" cy="4270375"/>
          </a:xfrm>
        </p:spPr>
        <p:txBody>
          <a:bodyPr>
            <a:normAutofit fontScale="92500" lnSpcReduction="10000"/>
          </a:bodyPr>
          <a:lstStyle/>
          <a:p>
            <a:pPr eaLnBrk="1" hangingPunct="1">
              <a:lnSpc>
                <a:spcPct val="90000"/>
              </a:lnSpc>
            </a:pPr>
            <a:r>
              <a:rPr lang="en-US" altLang="en-US" sz="2800" dirty="0"/>
              <a:t>Public health model:</a:t>
            </a:r>
          </a:p>
          <a:p>
            <a:pPr lvl="1" eaLnBrk="1" hangingPunct="1">
              <a:lnSpc>
                <a:spcPct val="90000"/>
              </a:lnSpc>
            </a:pPr>
            <a:r>
              <a:rPr lang="en-US" altLang="en-US" sz="2400" dirty="0"/>
              <a:t>Incorporates prevention principles - varied learning methods, sufficient dosage, positive relationships, and appropriately timed;</a:t>
            </a:r>
          </a:p>
          <a:p>
            <a:pPr lvl="1" eaLnBrk="1" hangingPunct="1">
              <a:lnSpc>
                <a:spcPct val="90000"/>
              </a:lnSpc>
            </a:pPr>
            <a:r>
              <a:rPr lang="en-US" altLang="en-US" sz="2400" dirty="0"/>
              <a:t>Addresses risk factor for perpetration</a:t>
            </a:r>
          </a:p>
          <a:p>
            <a:pPr lvl="1" eaLnBrk="1" hangingPunct="1">
              <a:lnSpc>
                <a:spcPct val="90000"/>
              </a:lnSpc>
            </a:pPr>
            <a:r>
              <a:rPr lang="en-US" altLang="en-US" sz="2400" dirty="0"/>
              <a:t>Addresses KABBs</a:t>
            </a:r>
          </a:p>
          <a:p>
            <a:pPr lvl="1" eaLnBrk="1" hangingPunct="1">
              <a:lnSpc>
                <a:spcPct val="90000"/>
              </a:lnSpc>
            </a:pPr>
            <a:r>
              <a:rPr lang="en-US" altLang="en-US" sz="2400" dirty="0"/>
              <a:t>Social ecological model-individual and strength campaign (community level); could be bolstered by working with parents and working with staff </a:t>
            </a:r>
          </a:p>
          <a:p>
            <a:pPr eaLnBrk="1" hangingPunct="1">
              <a:lnSpc>
                <a:spcPct val="90000"/>
              </a:lnSpc>
            </a:pPr>
            <a:r>
              <a:rPr lang="en-US" altLang="en-US" sz="2800" dirty="0"/>
              <a:t>NYS model:</a:t>
            </a:r>
          </a:p>
          <a:p>
            <a:pPr lvl="1" eaLnBrk="1" hangingPunct="1">
              <a:lnSpc>
                <a:spcPct val="90000"/>
              </a:lnSpc>
            </a:pPr>
            <a:r>
              <a:rPr lang="en-US" altLang="en-US" sz="2400" dirty="0"/>
              <a:t>Pro-social messages</a:t>
            </a:r>
          </a:p>
          <a:p>
            <a:pPr lvl="1" eaLnBrk="1" hangingPunct="1">
              <a:lnSpc>
                <a:spcPct val="90000"/>
              </a:lnSpc>
            </a:pPr>
            <a:r>
              <a:rPr lang="en-US" altLang="en-US" sz="2400" dirty="0"/>
              <a:t>Saturation</a:t>
            </a:r>
          </a:p>
          <a:p>
            <a:pPr lvl="1" eaLnBrk="1" hangingPunct="1">
              <a:lnSpc>
                <a:spcPct val="90000"/>
              </a:lnSpc>
            </a:pPr>
            <a:r>
              <a:rPr lang="en-US" altLang="en-US" sz="2400" dirty="0"/>
              <a:t>Address anti-oppression (sexism, racism, homophobia)</a:t>
            </a:r>
          </a:p>
          <a:p>
            <a:pPr eaLnBrk="1" hangingPunct="1">
              <a:lnSpc>
                <a:spcPct val="90000"/>
              </a:lnSpc>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731143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B8BA06AA-C1DE-45E4-A763-9AE4041A12E3}" type="slidenum">
              <a:rPr lang="en-US"/>
              <a:pPr>
                <a:defRPr/>
              </a:pPr>
              <a:t>61</a:t>
            </a:fld>
            <a:endParaRPr lang="en-US"/>
          </a:p>
        </p:txBody>
      </p:sp>
      <p:sp>
        <p:nvSpPr>
          <p:cNvPr id="105477" name="Rectangle 2"/>
          <p:cNvSpPr>
            <a:spLocks noGrp="1" noChangeArrowheads="1"/>
          </p:cNvSpPr>
          <p:nvPr>
            <p:ph type="title"/>
          </p:nvPr>
        </p:nvSpPr>
        <p:spPr>
          <a:xfrm>
            <a:off x="2971800" y="152400"/>
            <a:ext cx="5715000" cy="914400"/>
          </a:xfrm>
        </p:spPr>
        <p:txBody>
          <a:bodyPr>
            <a:normAutofit fontScale="90000"/>
          </a:bodyPr>
          <a:lstStyle/>
          <a:p>
            <a:pPr eaLnBrk="1" hangingPunct="1"/>
            <a:r>
              <a:rPr lang="en-US" altLang="en-US" sz="4300"/>
              <a:t>Promising Practices: Expect Respect</a:t>
            </a:r>
          </a:p>
        </p:txBody>
      </p:sp>
      <p:sp>
        <p:nvSpPr>
          <p:cNvPr id="105478" name="Rectangle 3"/>
          <p:cNvSpPr>
            <a:spLocks noGrp="1" noChangeArrowheads="1"/>
          </p:cNvSpPr>
          <p:nvPr>
            <p:ph type="body" idx="1"/>
          </p:nvPr>
        </p:nvSpPr>
        <p:spPr>
          <a:xfrm>
            <a:off x="301625" y="1905000"/>
            <a:ext cx="8540750" cy="4498975"/>
          </a:xfrm>
        </p:spPr>
        <p:txBody>
          <a:bodyPr/>
          <a:lstStyle/>
          <a:p>
            <a:pPr eaLnBrk="1" hangingPunct="1"/>
            <a:endParaRPr lang="en-US" altLang="en-US">
              <a:solidFill>
                <a:srgbClr val="FFFF00"/>
              </a:solidFill>
            </a:endParaRPr>
          </a:p>
          <a:p>
            <a:pPr eaLnBrk="1" hangingPunct="1"/>
            <a:endParaRPr lang="en-US" altLang="en-US">
              <a:solidFill>
                <a:srgbClr val="FFFF00"/>
              </a:solidFill>
            </a:endParaRPr>
          </a:p>
          <a:p>
            <a:pPr lvl="1" eaLnBrk="1" hangingPunct="1">
              <a:buFontTx/>
              <a:buNone/>
            </a:pPr>
            <a:endParaRPr lang="en-US" altLang="en-US"/>
          </a:p>
          <a:p>
            <a:pPr eaLnBrk="1" hangingPunct="1">
              <a:buFontTx/>
              <a:buNone/>
            </a:pPr>
            <a:endParaRPr lang="en-US" altLang="en-US"/>
          </a:p>
          <a:p>
            <a:pPr lvl="1" eaLnBrk="1" hangingPunct="1">
              <a:buFontTx/>
              <a:buNone/>
            </a:pPr>
            <a:endParaRPr lang="en-US" altLang="en-US"/>
          </a:p>
        </p:txBody>
      </p:sp>
      <p:graphicFrame>
        <p:nvGraphicFramePr>
          <p:cNvPr id="105476" name="Object 4"/>
          <p:cNvGraphicFramePr>
            <a:graphicFrameLocks noChangeAspect="1"/>
          </p:cNvGraphicFramePr>
          <p:nvPr>
            <p:extLst/>
          </p:nvPr>
        </p:nvGraphicFramePr>
        <p:xfrm>
          <a:off x="838200" y="1295400"/>
          <a:ext cx="7419975" cy="5183188"/>
        </p:xfrm>
        <a:graphic>
          <a:graphicData uri="http://schemas.openxmlformats.org/presentationml/2006/ole">
            <mc:AlternateContent xmlns:mc="http://schemas.openxmlformats.org/markup-compatibility/2006">
              <mc:Choice xmlns:v="urn:schemas-microsoft-com:vml" Requires="v">
                <p:oleObj spid="_x0000_s3095" name="Bitmap Image" r:id="rId4" imgW="7373379" imgH="5315692" progId="PBrush">
                  <p:embed/>
                </p:oleObj>
              </mc:Choice>
              <mc:Fallback>
                <p:oleObj name="Bitmap Image" r:id="rId4" imgW="7373379" imgH="5315692" progId="PBrush">
                  <p:embed/>
                  <p:pic>
                    <p:nvPicPr>
                      <p:cNvPr id="1054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19975"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2771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4223C7A-6CCB-412D-B4D1-290D8CADEEF8}" type="slidenum">
              <a:rPr lang="en-US"/>
              <a:pPr>
                <a:defRPr/>
              </a:pPr>
              <a:t>62</a:t>
            </a:fld>
            <a:endParaRPr lang="en-US"/>
          </a:p>
        </p:txBody>
      </p:sp>
      <p:sp>
        <p:nvSpPr>
          <p:cNvPr id="107521" name="Rectangle 2"/>
          <p:cNvSpPr>
            <a:spLocks noGrp="1" noChangeArrowheads="1"/>
          </p:cNvSpPr>
          <p:nvPr>
            <p:ph type="title"/>
          </p:nvPr>
        </p:nvSpPr>
        <p:spPr>
          <a:xfrm>
            <a:off x="2971799" y="152400"/>
            <a:ext cx="5870575" cy="1143000"/>
          </a:xfrm>
        </p:spPr>
        <p:txBody>
          <a:bodyPr/>
          <a:lstStyle/>
          <a:p>
            <a:pPr eaLnBrk="1" hangingPunct="1"/>
            <a:r>
              <a:rPr lang="en-US" altLang="en-US" dirty="0"/>
              <a:t>Why is it promising?</a:t>
            </a:r>
          </a:p>
        </p:txBody>
      </p:sp>
      <p:sp>
        <p:nvSpPr>
          <p:cNvPr id="107522" name="Rectangle 3"/>
          <p:cNvSpPr>
            <a:spLocks noGrp="1" noChangeArrowheads="1"/>
          </p:cNvSpPr>
          <p:nvPr>
            <p:ph type="body" idx="1"/>
          </p:nvPr>
        </p:nvSpPr>
        <p:spPr>
          <a:xfrm>
            <a:off x="304800" y="1752600"/>
            <a:ext cx="8540750" cy="4270375"/>
          </a:xfrm>
        </p:spPr>
        <p:txBody>
          <a:bodyPr/>
          <a:lstStyle/>
          <a:p>
            <a:pPr eaLnBrk="1" hangingPunct="1">
              <a:lnSpc>
                <a:spcPct val="80000"/>
              </a:lnSpc>
            </a:pPr>
            <a:r>
              <a:rPr lang="en-US" altLang="en-US" sz="2400" dirty="0"/>
              <a:t>Public health model:</a:t>
            </a:r>
          </a:p>
          <a:p>
            <a:pPr lvl="1" eaLnBrk="1" hangingPunct="1">
              <a:lnSpc>
                <a:spcPct val="80000"/>
              </a:lnSpc>
            </a:pPr>
            <a:r>
              <a:rPr lang="en-US" altLang="en-US" sz="2000" dirty="0"/>
              <a:t>Incorporate prevention principles - varied learning methods, comprehensive, sufficient dosage, and appropriately timed</a:t>
            </a:r>
          </a:p>
          <a:p>
            <a:pPr lvl="1" eaLnBrk="1" hangingPunct="1">
              <a:lnSpc>
                <a:spcPct val="80000"/>
              </a:lnSpc>
            </a:pPr>
            <a:r>
              <a:rPr lang="en-US" altLang="en-US" sz="2000" dirty="0"/>
              <a:t>Addresses KABBs</a:t>
            </a:r>
          </a:p>
          <a:p>
            <a:pPr lvl="1" eaLnBrk="1" hangingPunct="1">
              <a:lnSpc>
                <a:spcPct val="80000"/>
              </a:lnSpc>
            </a:pPr>
            <a:r>
              <a:rPr lang="en-US" altLang="en-US" sz="2000" dirty="0"/>
              <a:t>Social ecological model- individual and school-wide prevention strategies (community) </a:t>
            </a:r>
          </a:p>
          <a:p>
            <a:pPr eaLnBrk="1" hangingPunct="1">
              <a:lnSpc>
                <a:spcPct val="80000"/>
              </a:lnSpc>
            </a:pPr>
            <a:r>
              <a:rPr lang="en-US" altLang="en-US" sz="2400" dirty="0"/>
              <a:t>NYS model:</a:t>
            </a:r>
          </a:p>
          <a:p>
            <a:pPr lvl="1" eaLnBrk="1" hangingPunct="1">
              <a:lnSpc>
                <a:spcPct val="80000"/>
              </a:lnSpc>
            </a:pPr>
            <a:r>
              <a:rPr lang="en-US" altLang="en-US" sz="2000" dirty="0"/>
              <a:t>Saturation</a:t>
            </a:r>
          </a:p>
          <a:p>
            <a:pPr lvl="1" eaLnBrk="1" hangingPunct="1">
              <a:lnSpc>
                <a:spcPct val="80000"/>
              </a:lnSpc>
            </a:pPr>
            <a:r>
              <a:rPr lang="en-US" altLang="en-US" sz="2000" dirty="0"/>
              <a:t>Awareness to action</a:t>
            </a:r>
          </a:p>
          <a:p>
            <a:pPr lvl="1" eaLnBrk="1" hangingPunct="1">
              <a:lnSpc>
                <a:spcPct val="80000"/>
              </a:lnSpc>
            </a:pPr>
            <a:r>
              <a:rPr lang="en-US" altLang="en-US" sz="2000" dirty="0"/>
              <a:t>Could be improved by being less heteronormative and addressing race and class more (Youth Leadership Component has a lesson on power, status and privilege) </a:t>
            </a:r>
          </a:p>
          <a:p>
            <a:pPr lvl="1" eaLnBrk="1" hangingPunct="1">
              <a:lnSpc>
                <a:spcPct val="80000"/>
              </a:lnSpc>
            </a:pPr>
            <a:r>
              <a:rPr lang="en-US" altLang="en-US" sz="2000" dirty="0"/>
              <a:t>Says it can be augmented by program facilitators to address socio-cultural concerns.</a:t>
            </a:r>
          </a:p>
          <a:p>
            <a:pPr eaLnBrk="1" hangingPunct="1">
              <a:lnSpc>
                <a:spcPct val="80000"/>
              </a:lnSpc>
            </a:pPr>
            <a:endParaRPr lang="en-US" altLang="en-US" sz="2400" dirty="0"/>
          </a:p>
          <a:p>
            <a:pPr eaLnBrk="1" hangingPunct="1">
              <a:lnSpc>
                <a:spcPct val="80000"/>
              </a:lnSpc>
            </a:pPr>
            <a:endParaRPr lang="en-US" altLang="en-US" sz="2400" dirty="0"/>
          </a:p>
        </p:txBody>
      </p:sp>
    </p:spTree>
    <p:extLst>
      <p:ext uri="{BB962C8B-B14F-4D97-AF65-F5344CB8AC3E}">
        <p14:creationId xmlns:p14="http://schemas.microsoft.com/office/powerpoint/2010/main" val="842203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CF6E3F5A-C08E-4100-A0DE-FF3B384F7DF6}" type="slidenum">
              <a:rPr lang="en-US"/>
              <a:pPr>
                <a:defRPr/>
              </a:pPr>
              <a:t>63</a:t>
            </a:fld>
            <a:endParaRPr lang="en-US"/>
          </a:p>
        </p:txBody>
      </p:sp>
      <p:sp>
        <p:nvSpPr>
          <p:cNvPr id="109569" name="Rectangle 2"/>
          <p:cNvSpPr>
            <a:spLocks noGrp="1" noChangeArrowheads="1"/>
          </p:cNvSpPr>
          <p:nvPr>
            <p:ph type="title"/>
          </p:nvPr>
        </p:nvSpPr>
        <p:spPr>
          <a:xfrm>
            <a:off x="2971800" y="685800"/>
            <a:ext cx="5715000" cy="609600"/>
          </a:xfrm>
        </p:spPr>
        <p:txBody>
          <a:bodyPr>
            <a:normAutofit fontScale="90000"/>
          </a:bodyPr>
          <a:lstStyle/>
          <a:p>
            <a:pPr eaLnBrk="1" hangingPunct="1"/>
            <a:r>
              <a:rPr lang="en-US" altLang="en-US" sz="4000" dirty="0"/>
              <a:t>Promising Practice: White </a:t>
            </a:r>
            <a:r>
              <a:rPr lang="en-US" altLang="en-US" sz="4000" dirty="0" err="1"/>
              <a:t>White</a:t>
            </a:r>
            <a:r>
              <a:rPr lang="en-US" altLang="en-US" sz="4000" dirty="0"/>
              <a:t> Ribbon Campaign </a:t>
            </a:r>
            <a:br>
              <a:rPr lang="en-US" altLang="en-US" sz="4000" dirty="0"/>
            </a:br>
            <a:r>
              <a:rPr lang="en-US" altLang="en-US" sz="4000" dirty="0"/>
              <a:t>(</a:t>
            </a:r>
            <a:r>
              <a:rPr lang="en-US" altLang="en-US" sz="3200" dirty="0"/>
              <a:t>Education And Action Kit)</a:t>
            </a:r>
          </a:p>
        </p:txBody>
      </p:sp>
      <p:sp>
        <p:nvSpPr>
          <p:cNvPr id="109570" name="Rectangle 3"/>
          <p:cNvSpPr>
            <a:spLocks noGrp="1" noChangeArrowheads="1"/>
          </p:cNvSpPr>
          <p:nvPr>
            <p:ph type="body" idx="1"/>
          </p:nvPr>
        </p:nvSpPr>
        <p:spPr>
          <a:xfrm>
            <a:off x="685800" y="1752600"/>
            <a:ext cx="8077200" cy="4343400"/>
          </a:xfrm>
        </p:spPr>
        <p:txBody>
          <a:bodyPr>
            <a:normAutofit lnSpcReduction="10000"/>
          </a:bodyPr>
          <a:lstStyle/>
          <a:p>
            <a:pPr eaLnBrk="1" hangingPunct="1">
              <a:lnSpc>
                <a:spcPct val="90000"/>
              </a:lnSpc>
            </a:pPr>
            <a:r>
              <a:rPr lang="en-US" altLang="en-US" sz="2400"/>
              <a:t>Settings:</a:t>
            </a:r>
          </a:p>
          <a:p>
            <a:pPr lvl="1" eaLnBrk="1" hangingPunct="1">
              <a:lnSpc>
                <a:spcPct val="90000"/>
              </a:lnSpc>
            </a:pPr>
            <a:r>
              <a:rPr lang="en-US" altLang="en-US" sz="2000"/>
              <a:t> School (middle and secondary)</a:t>
            </a:r>
          </a:p>
          <a:p>
            <a:pPr eaLnBrk="1" hangingPunct="1">
              <a:lnSpc>
                <a:spcPct val="90000"/>
              </a:lnSpc>
            </a:pPr>
            <a:r>
              <a:rPr lang="en-US" altLang="en-US" sz="2400"/>
              <a:t>Strategies: Pick and choose:</a:t>
            </a:r>
          </a:p>
          <a:p>
            <a:pPr lvl="1" eaLnBrk="1" hangingPunct="1">
              <a:lnSpc>
                <a:spcPct val="90000"/>
              </a:lnSpc>
            </a:pPr>
            <a:r>
              <a:rPr lang="en-US" altLang="en-US" sz="2000"/>
              <a:t>In class exercises that promote healthy relationships and gender equality. </a:t>
            </a:r>
          </a:p>
          <a:p>
            <a:pPr lvl="1" eaLnBrk="1" hangingPunct="1">
              <a:lnSpc>
                <a:spcPct val="90000"/>
              </a:lnSpc>
            </a:pPr>
            <a:r>
              <a:rPr lang="en-US" altLang="en-US" sz="2000"/>
              <a:t>Social norms exercise that provides information between real and </a:t>
            </a:r>
            <a:r>
              <a:rPr lang="en-US" altLang="en-US" sz="2000" i="1"/>
              <a:t>perceived</a:t>
            </a:r>
            <a:r>
              <a:rPr lang="en-US" altLang="en-US" sz="2000"/>
              <a:t> group attitudes and behavior towards gender equality, healthy relationships and violence against women. </a:t>
            </a:r>
          </a:p>
          <a:p>
            <a:pPr lvl="1" eaLnBrk="1" hangingPunct="1">
              <a:lnSpc>
                <a:spcPct val="90000"/>
              </a:lnSpc>
            </a:pPr>
            <a:r>
              <a:rPr lang="en-US" altLang="en-US" sz="2000"/>
              <a:t>Facilitation notes for teachers on how to teach on the issues of violence against women. </a:t>
            </a:r>
          </a:p>
          <a:p>
            <a:pPr lvl="1" eaLnBrk="1" hangingPunct="1">
              <a:lnSpc>
                <a:spcPct val="90000"/>
              </a:lnSpc>
            </a:pPr>
            <a:r>
              <a:rPr lang="en-US" altLang="en-US" sz="2000"/>
              <a:t>Specially designed approach that speaks to boys and young men on their role to end violence against women. </a:t>
            </a:r>
          </a:p>
          <a:p>
            <a:pPr lvl="1" eaLnBrk="1" hangingPunct="1">
              <a:lnSpc>
                <a:spcPct val="90000"/>
              </a:lnSpc>
            </a:pPr>
            <a:r>
              <a:rPr lang="en-US" altLang="en-US" sz="2000"/>
              <a:t>Suggested activities and action for planning White Ribbon Days in schools. </a:t>
            </a:r>
          </a:p>
        </p:txBody>
      </p:sp>
    </p:spTree>
    <p:extLst>
      <p:ext uri="{BB962C8B-B14F-4D97-AF65-F5344CB8AC3E}">
        <p14:creationId xmlns:p14="http://schemas.microsoft.com/office/powerpoint/2010/main" val="2715222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29B3588B-140C-497B-B9C6-7454482FBE51}" type="slidenum">
              <a:rPr lang="en-US"/>
              <a:pPr>
                <a:defRPr/>
              </a:pPr>
              <a:t>64</a:t>
            </a:fld>
            <a:endParaRPr lang="en-US"/>
          </a:p>
        </p:txBody>
      </p:sp>
      <p:sp>
        <p:nvSpPr>
          <p:cNvPr id="111617" name="Rectangle 2"/>
          <p:cNvSpPr>
            <a:spLocks noGrp="1" noChangeArrowheads="1"/>
          </p:cNvSpPr>
          <p:nvPr>
            <p:ph type="title"/>
          </p:nvPr>
        </p:nvSpPr>
        <p:spPr/>
        <p:txBody>
          <a:bodyPr/>
          <a:lstStyle/>
          <a:p>
            <a:pPr eaLnBrk="1" hangingPunct="1"/>
            <a:r>
              <a:rPr lang="en-US" altLang="en-US"/>
              <a:t>Why is it promising?</a:t>
            </a:r>
          </a:p>
        </p:txBody>
      </p:sp>
      <p:sp>
        <p:nvSpPr>
          <p:cNvPr id="111618" name="Rectangle 3"/>
          <p:cNvSpPr>
            <a:spLocks noGrp="1" noChangeArrowheads="1"/>
          </p:cNvSpPr>
          <p:nvPr>
            <p:ph type="body" idx="1"/>
          </p:nvPr>
        </p:nvSpPr>
        <p:spPr>
          <a:xfrm>
            <a:off x="457200" y="1600199"/>
            <a:ext cx="8229600" cy="5121275"/>
          </a:xfrm>
        </p:spPr>
        <p:txBody>
          <a:bodyPr>
            <a:normAutofit/>
          </a:bodyPr>
          <a:lstStyle/>
          <a:p>
            <a:pPr eaLnBrk="1" hangingPunct="1">
              <a:lnSpc>
                <a:spcPct val="80000"/>
              </a:lnSpc>
            </a:pPr>
            <a:r>
              <a:rPr lang="en-US" altLang="en-US" sz="2000" dirty="0"/>
              <a:t>Public health model:</a:t>
            </a:r>
          </a:p>
          <a:p>
            <a:pPr lvl="1" eaLnBrk="1" hangingPunct="1">
              <a:lnSpc>
                <a:spcPct val="80000"/>
              </a:lnSpc>
            </a:pPr>
            <a:r>
              <a:rPr lang="en-US" altLang="en-US" sz="2000" dirty="0"/>
              <a:t>Incorporates prevention principles - varied learning methods, positive relationships and appropriately timed. Dosage is lacking because of pick and choose approach.</a:t>
            </a:r>
          </a:p>
          <a:p>
            <a:pPr lvl="1" eaLnBrk="1" hangingPunct="1">
              <a:lnSpc>
                <a:spcPct val="80000"/>
              </a:lnSpc>
            </a:pPr>
            <a:r>
              <a:rPr lang="en-US" altLang="en-US" sz="2000" dirty="0"/>
              <a:t>Addresses KABBs</a:t>
            </a:r>
          </a:p>
          <a:p>
            <a:pPr lvl="1" eaLnBrk="1" hangingPunct="1">
              <a:lnSpc>
                <a:spcPct val="80000"/>
              </a:lnSpc>
            </a:pPr>
            <a:r>
              <a:rPr lang="en-US" altLang="en-US" sz="2000" dirty="0"/>
              <a:t>Social ecological model – individual level with students and teachers; school-wide campaigns at the community level, could be augmented with a parent component and/or relationship level</a:t>
            </a:r>
          </a:p>
          <a:p>
            <a:pPr eaLnBrk="1" hangingPunct="1">
              <a:lnSpc>
                <a:spcPct val="80000"/>
              </a:lnSpc>
            </a:pPr>
            <a:endParaRPr lang="en-US" altLang="en-US" sz="2000" dirty="0"/>
          </a:p>
          <a:p>
            <a:pPr eaLnBrk="1" hangingPunct="1">
              <a:lnSpc>
                <a:spcPct val="80000"/>
              </a:lnSpc>
            </a:pPr>
            <a:r>
              <a:rPr lang="en-US" altLang="en-US" sz="2000" dirty="0"/>
              <a:t>NYS model:</a:t>
            </a:r>
          </a:p>
          <a:p>
            <a:pPr lvl="1" eaLnBrk="1" hangingPunct="1">
              <a:lnSpc>
                <a:spcPct val="80000"/>
              </a:lnSpc>
            </a:pPr>
            <a:r>
              <a:rPr lang="en-US" altLang="en-US" sz="2000" dirty="0"/>
              <a:t>Pro-social messages</a:t>
            </a:r>
          </a:p>
          <a:p>
            <a:pPr lvl="1" eaLnBrk="1" hangingPunct="1">
              <a:lnSpc>
                <a:spcPct val="80000"/>
              </a:lnSpc>
            </a:pPr>
            <a:r>
              <a:rPr lang="en-US" altLang="en-US" sz="2000" dirty="0"/>
              <a:t>Changes social norms</a:t>
            </a:r>
          </a:p>
          <a:p>
            <a:pPr lvl="1" eaLnBrk="1" hangingPunct="1">
              <a:lnSpc>
                <a:spcPct val="80000"/>
              </a:lnSpc>
            </a:pPr>
            <a:r>
              <a:rPr lang="en-US" altLang="en-US" sz="2000" dirty="0"/>
              <a:t>Address gender oppression-analysis is firmly linked to other forms of oppression*</a:t>
            </a:r>
          </a:p>
          <a:p>
            <a:pPr lvl="1" eaLnBrk="1" hangingPunct="1">
              <a:lnSpc>
                <a:spcPct val="80000"/>
              </a:lnSpc>
            </a:pPr>
            <a:r>
              <a:rPr lang="en-US" altLang="en-US" sz="2000" dirty="0"/>
              <a:t>Awareness to action</a:t>
            </a:r>
          </a:p>
        </p:txBody>
      </p:sp>
    </p:spTree>
    <p:extLst>
      <p:ext uri="{BB962C8B-B14F-4D97-AF65-F5344CB8AC3E}">
        <p14:creationId xmlns:p14="http://schemas.microsoft.com/office/powerpoint/2010/main" val="22624440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2142FE2-3365-44E5-9EB2-CC639640BB00}" type="slidenum">
              <a:rPr lang="en-US"/>
              <a:pPr>
                <a:defRPr/>
              </a:pPr>
              <a:t>65</a:t>
            </a:fld>
            <a:endParaRPr lang="en-US"/>
          </a:p>
        </p:txBody>
      </p:sp>
      <p:sp>
        <p:nvSpPr>
          <p:cNvPr id="113665" name="Rectangle 2"/>
          <p:cNvSpPr>
            <a:spLocks noGrp="1" noChangeArrowheads="1"/>
          </p:cNvSpPr>
          <p:nvPr>
            <p:ph type="title"/>
          </p:nvPr>
        </p:nvSpPr>
        <p:spPr>
          <a:xfrm>
            <a:off x="2971800" y="762000"/>
            <a:ext cx="5715000" cy="533400"/>
          </a:xfrm>
        </p:spPr>
        <p:txBody>
          <a:bodyPr>
            <a:normAutofit fontScale="90000"/>
          </a:bodyPr>
          <a:lstStyle/>
          <a:p>
            <a:pPr eaLnBrk="1" hangingPunct="1"/>
            <a:r>
              <a:rPr lang="en-US" altLang="en-US" sz="3600" dirty="0"/>
              <a:t>Promising Practice: Mentors for Violence Prevention (MVP)</a:t>
            </a:r>
          </a:p>
        </p:txBody>
      </p:sp>
      <p:sp>
        <p:nvSpPr>
          <p:cNvPr id="113666" name="Rectangle 3"/>
          <p:cNvSpPr>
            <a:spLocks noGrp="1" noChangeArrowheads="1"/>
          </p:cNvSpPr>
          <p:nvPr>
            <p:ph type="body" idx="1"/>
          </p:nvPr>
        </p:nvSpPr>
        <p:spPr>
          <a:xfrm>
            <a:off x="457200" y="1295400"/>
            <a:ext cx="8229600" cy="4876800"/>
          </a:xfrm>
        </p:spPr>
        <p:txBody>
          <a:bodyPr>
            <a:noAutofit/>
          </a:bodyPr>
          <a:lstStyle/>
          <a:p>
            <a:pPr marL="0" indent="0" eaLnBrk="1" hangingPunct="1">
              <a:lnSpc>
                <a:spcPct val="80000"/>
              </a:lnSpc>
            </a:pPr>
            <a:r>
              <a:rPr lang="en-US" altLang="en-US" sz="2400" dirty="0"/>
              <a:t>Settings:</a:t>
            </a:r>
          </a:p>
          <a:p>
            <a:pPr marL="635000" lvl="1" indent="-292100" eaLnBrk="1" hangingPunct="1">
              <a:lnSpc>
                <a:spcPct val="80000"/>
              </a:lnSpc>
            </a:pPr>
            <a:r>
              <a:rPr lang="en-US" altLang="en-US" sz="2400" dirty="0"/>
              <a:t> Schools, campuses</a:t>
            </a:r>
          </a:p>
          <a:p>
            <a:pPr marL="635000" lvl="1" indent="-292100" eaLnBrk="1" hangingPunct="1">
              <a:lnSpc>
                <a:spcPct val="80000"/>
              </a:lnSpc>
            </a:pPr>
            <a:endParaRPr lang="en-US" altLang="en-US" sz="2400" dirty="0"/>
          </a:p>
          <a:p>
            <a:pPr marL="0" indent="0" eaLnBrk="1" hangingPunct="1">
              <a:lnSpc>
                <a:spcPct val="80000"/>
              </a:lnSpc>
              <a:buFontTx/>
              <a:buNone/>
            </a:pPr>
            <a:r>
              <a:rPr lang="en-US" altLang="en-US" sz="2400" dirty="0"/>
              <a:t>MVP is a gender violence, bullying, and school violence prevention approach that encourages young men and women from all socioeconomic, racial and ethnic backgrounds to take on leadership roles in their schools and communities. </a:t>
            </a:r>
          </a:p>
          <a:p>
            <a:pPr marL="635000" lvl="1" indent="-292100" eaLnBrk="1" hangingPunct="1">
              <a:lnSpc>
                <a:spcPct val="80000"/>
              </a:lnSpc>
              <a:buFontTx/>
              <a:buNone/>
            </a:pPr>
            <a:endParaRPr lang="en-US" altLang="en-US" sz="2400" dirty="0"/>
          </a:p>
          <a:p>
            <a:pPr marL="0" indent="0" eaLnBrk="1" hangingPunct="1">
              <a:lnSpc>
                <a:spcPct val="80000"/>
              </a:lnSpc>
            </a:pPr>
            <a:r>
              <a:rPr lang="en-US" altLang="en-US" sz="2400" dirty="0"/>
              <a:t>Strategies:</a:t>
            </a:r>
          </a:p>
          <a:p>
            <a:pPr marL="635000" lvl="1" indent="-292100" eaLnBrk="1" hangingPunct="1">
              <a:lnSpc>
                <a:spcPct val="80000"/>
              </a:lnSpc>
            </a:pPr>
            <a:r>
              <a:rPr lang="en-US" altLang="en-US" sz="2400" dirty="0"/>
              <a:t>Bystander training of trainers</a:t>
            </a:r>
          </a:p>
          <a:p>
            <a:pPr lvl="2" eaLnBrk="1" hangingPunct="1">
              <a:lnSpc>
                <a:spcPct val="80000"/>
              </a:lnSpc>
            </a:pPr>
            <a:r>
              <a:rPr lang="en-US" altLang="en-US" dirty="0"/>
              <a:t>Role-plays for responding to incidents of harassment, abuse, and violence before, during, or after the fact. </a:t>
            </a:r>
          </a:p>
          <a:p>
            <a:pPr lvl="2" eaLnBrk="1" hangingPunct="1">
              <a:lnSpc>
                <a:spcPct val="80000"/>
              </a:lnSpc>
            </a:pPr>
            <a:r>
              <a:rPr lang="en-US" altLang="en-US" dirty="0"/>
              <a:t>Media literacy</a:t>
            </a:r>
          </a:p>
          <a:p>
            <a:pPr lvl="2" eaLnBrk="1" hangingPunct="1">
              <a:lnSpc>
                <a:spcPct val="80000"/>
              </a:lnSpc>
            </a:pPr>
            <a:r>
              <a:rPr lang="en-US" altLang="en-US" dirty="0"/>
              <a:t>Gender specific and mixed gender discussions</a:t>
            </a:r>
          </a:p>
        </p:txBody>
      </p:sp>
    </p:spTree>
    <p:extLst>
      <p:ext uri="{BB962C8B-B14F-4D97-AF65-F5344CB8AC3E}">
        <p14:creationId xmlns:p14="http://schemas.microsoft.com/office/powerpoint/2010/main" val="3847263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3C11EDD-56E9-4EBF-80B8-9E2A9FB8CAC0}" type="slidenum">
              <a:rPr lang="en-US"/>
              <a:pPr>
                <a:defRPr/>
              </a:pPr>
              <a:t>66</a:t>
            </a:fld>
            <a:endParaRPr lang="en-US"/>
          </a:p>
        </p:txBody>
      </p:sp>
      <p:sp>
        <p:nvSpPr>
          <p:cNvPr id="115713" name="Rectangle 2"/>
          <p:cNvSpPr>
            <a:spLocks noGrp="1" noChangeArrowheads="1"/>
          </p:cNvSpPr>
          <p:nvPr>
            <p:ph type="title"/>
          </p:nvPr>
        </p:nvSpPr>
        <p:spPr/>
        <p:txBody>
          <a:bodyPr/>
          <a:lstStyle/>
          <a:p>
            <a:pPr eaLnBrk="1" hangingPunct="1"/>
            <a:r>
              <a:rPr lang="en-US" altLang="en-US"/>
              <a:t>Why is it promising?</a:t>
            </a:r>
          </a:p>
        </p:txBody>
      </p:sp>
      <p:sp>
        <p:nvSpPr>
          <p:cNvPr id="115714" name="Rectangle 3"/>
          <p:cNvSpPr>
            <a:spLocks noGrp="1" noChangeArrowheads="1"/>
          </p:cNvSpPr>
          <p:nvPr>
            <p:ph type="body" idx="1"/>
          </p:nvPr>
        </p:nvSpPr>
        <p:spPr/>
        <p:txBody>
          <a:bodyPr/>
          <a:lstStyle/>
          <a:p>
            <a:pPr eaLnBrk="1" hangingPunct="1">
              <a:lnSpc>
                <a:spcPct val="90000"/>
              </a:lnSpc>
            </a:pPr>
            <a:r>
              <a:rPr lang="en-US" altLang="en-US" sz="2400"/>
              <a:t>Public health model:</a:t>
            </a:r>
          </a:p>
          <a:p>
            <a:pPr lvl="1" eaLnBrk="1" hangingPunct="1">
              <a:lnSpc>
                <a:spcPct val="90000"/>
              </a:lnSpc>
            </a:pPr>
            <a:r>
              <a:rPr lang="en-US" altLang="en-US" sz="2000"/>
              <a:t>Incorporates prevention principles - varied learning methods, sufficient dosage, socio-culturally relevant, outcome evaluation. </a:t>
            </a:r>
          </a:p>
          <a:p>
            <a:pPr lvl="1" eaLnBrk="1" hangingPunct="1">
              <a:lnSpc>
                <a:spcPct val="90000"/>
              </a:lnSpc>
            </a:pPr>
            <a:r>
              <a:rPr lang="en-US" altLang="en-US" sz="2000"/>
              <a:t>Addresses KABBs</a:t>
            </a:r>
          </a:p>
          <a:p>
            <a:pPr lvl="1" eaLnBrk="1" hangingPunct="1">
              <a:lnSpc>
                <a:spcPct val="90000"/>
              </a:lnSpc>
            </a:pPr>
            <a:r>
              <a:rPr lang="en-US" altLang="en-US" sz="2000"/>
              <a:t>Social ecological model – individual and relationship (bystander), could be improved with community level activities</a:t>
            </a:r>
          </a:p>
          <a:p>
            <a:pPr eaLnBrk="1" hangingPunct="1">
              <a:lnSpc>
                <a:spcPct val="90000"/>
              </a:lnSpc>
            </a:pPr>
            <a:r>
              <a:rPr lang="en-US" altLang="en-US" sz="2400"/>
              <a:t>NYS model:</a:t>
            </a:r>
          </a:p>
          <a:p>
            <a:pPr lvl="1" eaLnBrk="1" hangingPunct="1">
              <a:lnSpc>
                <a:spcPct val="90000"/>
              </a:lnSpc>
            </a:pPr>
            <a:r>
              <a:rPr lang="en-US" altLang="en-US" sz="2000"/>
              <a:t>Pro-social messages</a:t>
            </a:r>
          </a:p>
          <a:p>
            <a:pPr lvl="1" eaLnBrk="1" hangingPunct="1">
              <a:lnSpc>
                <a:spcPct val="90000"/>
              </a:lnSpc>
            </a:pPr>
            <a:r>
              <a:rPr lang="en-US" altLang="en-US" sz="2000"/>
              <a:t>Awareness to action</a:t>
            </a:r>
          </a:p>
          <a:p>
            <a:pPr lvl="1" eaLnBrk="1" hangingPunct="1">
              <a:lnSpc>
                <a:spcPct val="90000"/>
              </a:lnSpc>
            </a:pPr>
            <a:r>
              <a:rPr lang="en-US" altLang="en-US" sz="2000"/>
              <a:t>Changes social norms (sports)</a:t>
            </a:r>
          </a:p>
          <a:p>
            <a:pPr lvl="1" eaLnBrk="1" hangingPunct="1">
              <a:lnSpc>
                <a:spcPct val="90000"/>
              </a:lnSpc>
            </a:pPr>
            <a:r>
              <a:rPr lang="en-US" altLang="en-US" sz="2000"/>
              <a:t>Address anti-oppression (sexism, heterosexism)</a:t>
            </a:r>
          </a:p>
          <a:p>
            <a:pPr eaLnBrk="1" hangingPunct="1">
              <a:lnSpc>
                <a:spcPct val="90000"/>
              </a:lnSpc>
              <a:buFontTx/>
              <a:buNone/>
            </a:pPr>
            <a:endParaRPr lang="en-US" altLang="en-US" sz="2400"/>
          </a:p>
        </p:txBody>
      </p:sp>
    </p:spTree>
    <p:extLst>
      <p:ext uri="{BB962C8B-B14F-4D97-AF65-F5344CB8AC3E}">
        <p14:creationId xmlns:p14="http://schemas.microsoft.com/office/powerpoint/2010/main" val="400436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FB5F4E3-BC1C-4E99-8362-F8596F481F76}" type="slidenum">
              <a:rPr lang="en-US"/>
              <a:pPr>
                <a:defRPr/>
              </a:pPr>
              <a:t>67</a:t>
            </a:fld>
            <a:endParaRPr lang="en-US"/>
          </a:p>
        </p:txBody>
      </p:sp>
      <p:sp>
        <p:nvSpPr>
          <p:cNvPr id="121857" name="Rectangle 2"/>
          <p:cNvSpPr>
            <a:spLocks noGrp="1" noChangeArrowheads="1"/>
          </p:cNvSpPr>
          <p:nvPr>
            <p:ph type="title"/>
          </p:nvPr>
        </p:nvSpPr>
        <p:spPr/>
        <p:txBody>
          <a:bodyPr/>
          <a:lstStyle/>
          <a:p>
            <a:pPr eaLnBrk="1" hangingPunct="1"/>
            <a:r>
              <a:rPr lang="en-US" altLang="en-US"/>
              <a:t>Strategies: Paul Kivel</a:t>
            </a:r>
          </a:p>
        </p:txBody>
      </p:sp>
      <p:sp>
        <p:nvSpPr>
          <p:cNvPr id="121858" name="Rectangle 3"/>
          <p:cNvSpPr>
            <a:spLocks noGrp="1" noChangeArrowheads="1"/>
          </p:cNvSpPr>
          <p:nvPr>
            <p:ph type="body" idx="1"/>
          </p:nvPr>
        </p:nvSpPr>
        <p:spPr>
          <a:xfrm>
            <a:off x="301625" y="1600200"/>
            <a:ext cx="8540750" cy="4800600"/>
          </a:xfrm>
        </p:spPr>
        <p:txBody>
          <a:bodyPr/>
          <a:lstStyle/>
          <a:p>
            <a:pPr eaLnBrk="1" hangingPunct="1">
              <a:lnSpc>
                <a:spcPct val="90000"/>
              </a:lnSpc>
            </a:pPr>
            <a:r>
              <a:rPr lang="en-US" altLang="en-US" sz="2400"/>
              <a:t>Days of Respect: Organizing a School-wide Violence Prevention Program (HS, Middle)</a:t>
            </a:r>
          </a:p>
          <a:p>
            <a:pPr lvl="1" eaLnBrk="1" hangingPunct="1">
              <a:lnSpc>
                <a:spcPct val="90000"/>
              </a:lnSpc>
            </a:pPr>
            <a:r>
              <a:rPr lang="en-US" altLang="en-US" sz="2000"/>
              <a:t>Step-by-step instructions for putting together an event that brings together students, parents, teachers and community leaders for a common goal: preventing violence and creating an atmosphere of respect in school so that everyone can feel safe. </a:t>
            </a:r>
          </a:p>
          <a:p>
            <a:pPr eaLnBrk="1" hangingPunct="1">
              <a:lnSpc>
                <a:spcPct val="90000"/>
              </a:lnSpc>
            </a:pPr>
            <a:r>
              <a:rPr lang="en-US" altLang="en-US" sz="2400"/>
              <a:t>Making Allies, Making Friends: A Curriculum for Making the Peace in Middle School</a:t>
            </a:r>
          </a:p>
          <a:p>
            <a:pPr lvl="1" eaLnBrk="1" hangingPunct="1">
              <a:lnSpc>
                <a:spcPct val="90000"/>
              </a:lnSpc>
            </a:pPr>
            <a:r>
              <a:rPr lang="en-US" altLang="en-US" sz="2000"/>
              <a:t>Flexible, multi-track curriculum design has over 30 innovative, creative classroom sessions designed to prepare young people to build a healthy multi-cultural community and prevent violence. They address issues of race, class, gender and sexual identity that middle-schoolers face and can be adapted to the needs of many different school environments.</a:t>
            </a:r>
          </a:p>
        </p:txBody>
      </p:sp>
    </p:spTree>
    <p:extLst>
      <p:ext uri="{BB962C8B-B14F-4D97-AF65-F5344CB8AC3E}">
        <p14:creationId xmlns:p14="http://schemas.microsoft.com/office/powerpoint/2010/main" val="1997284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A54BAEF5-804E-432C-ADD6-0F8DAA8D16CE}" type="slidenum">
              <a:rPr lang="en-US"/>
              <a:pPr>
                <a:defRPr/>
              </a:pPr>
              <a:t>68</a:t>
            </a:fld>
            <a:endParaRPr lang="en-US"/>
          </a:p>
        </p:txBody>
      </p:sp>
      <p:sp>
        <p:nvSpPr>
          <p:cNvPr id="123905" name="Rectangle 2"/>
          <p:cNvSpPr>
            <a:spLocks noGrp="1" noChangeArrowheads="1"/>
          </p:cNvSpPr>
          <p:nvPr>
            <p:ph type="title"/>
          </p:nvPr>
        </p:nvSpPr>
        <p:spPr/>
        <p:txBody>
          <a:bodyPr/>
          <a:lstStyle/>
          <a:p>
            <a:pPr eaLnBrk="1" hangingPunct="1"/>
            <a:r>
              <a:rPr lang="en-US" altLang="en-US"/>
              <a:t>Strategies: Paul Kivel</a:t>
            </a:r>
          </a:p>
        </p:txBody>
      </p:sp>
      <p:sp>
        <p:nvSpPr>
          <p:cNvPr id="123906" name="Rectangle 3"/>
          <p:cNvSpPr>
            <a:spLocks noGrp="1" noChangeArrowheads="1"/>
          </p:cNvSpPr>
          <p:nvPr>
            <p:ph type="body" idx="1"/>
          </p:nvPr>
        </p:nvSpPr>
        <p:spPr/>
        <p:txBody>
          <a:bodyPr/>
          <a:lstStyle/>
          <a:p>
            <a:pPr eaLnBrk="1" hangingPunct="1">
              <a:lnSpc>
                <a:spcPct val="90000"/>
              </a:lnSpc>
            </a:pPr>
            <a:r>
              <a:rPr lang="en-US" altLang="en-US" sz="2400" dirty="0"/>
              <a:t>Making the Peace: A 15-Session Violence Prevention Curriculum for Young People</a:t>
            </a:r>
          </a:p>
          <a:p>
            <a:pPr lvl="1" eaLnBrk="1" hangingPunct="1">
              <a:lnSpc>
                <a:spcPct val="90000"/>
              </a:lnSpc>
            </a:pPr>
            <a:r>
              <a:rPr lang="en-US" altLang="en-US" sz="2000" dirty="0"/>
              <a:t> “Once again, the Oakland Men’s Project leads the way in our field in creating a thoughtful, sensitive and user-friendly curriculum. Their comprehensive approach helps young people deal with the deeper more sensitive issues around violence in a caring safe and respectful manner.” </a:t>
            </a:r>
          </a:p>
          <a:p>
            <a:pPr marL="457200" lvl="1" indent="0" eaLnBrk="1" hangingPunct="1">
              <a:lnSpc>
                <a:spcPct val="90000"/>
              </a:lnSpc>
              <a:buNone/>
            </a:pPr>
            <a:endParaRPr lang="en-US" altLang="en-US" sz="2000" dirty="0"/>
          </a:p>
          <a:p>
            <a:pPr eaLnBrk="1" hangingPunct="1">
              <a:lnSpc>
                <a:spcPct val="90000"/>
              </a:lnSpc>
            </a:pPr>
            <a:r>
              <a:rPr lang="en-US" altLang="en-US" sz="2000" dirty="0"/>
              <a:t>I Can Make My World a Safer Place: A Kid’s Book about Stopping Violence (6-11 </a:t>
            </a:r>
            <a:r>
              <a:rPr lang="en-US" altLang="en-US" sz="2000" dirty="0" err="1"/>
              <a:t>yr</a:t>
            </a:r>
            <a:r>
              <a:rPr lang="en-US" altLang="en-US" sz="2000" dirty="0"/>
              <a:t> olds)</a:t>
            </a:r>
          </a:p>
          <a:p>
            <a:pPr lvl="1" eaLnBrk="1" hangingPunct="1">
              <a:lnSpc>
                <a:spcPct val="90000"/>
              </a:lnSpc>
            </a:pPr>
            <a:r>
              <a:rPr lang="en-US" altLang="en-US" sz="1800" dirty="0"/>
              <a:t>This book, which was written for adults to read with 6-11 year olds, is about the first steps in preventing, healing from and finding alternatives to violence. Topics include what to do about teasing and bullies, fights, gangs and weapons, anger, drugs and suicide, child abuse and domestic violence. </a:t>
            </a:r>
          </a:p>
        </p:txBody>
      </p:sp>
    </p:spTree>
    <p:extLst>
      <p:ext uri="{BB962C8B-B14F-4D97-AF65-F5344CB8AC3E}">
        <p14:creationId xmlns:p14="http://schemas.microsoft.com/office/powerpoint/2010/main" val="625004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69A88476-880B-470A-8EC8-A3062FE0C11A}" type="slidenum">
              <a:rPr lang="en-US"/>
              <a:pPr>
                <a:defRPr/>
              </a:pPr>
              <a:t>69</a:t>
            </a:fld>
            <a:endParaRPr lang="en-US"/>
          </a:p>
        </p:txBody>
      </p:sp>
      <p:sp>
        <p:nvSpPr>
          <p:cNvPr id="125953" name="Rectangle 2"/>
          <p:cNvSpPr>
            <a:spLocks noGrp="1" noChangeArrowheads="1"/>
          </p:cNvSpPr>
          <p:nvPr>
            <p:ph type="title"/>
          </p:nvPr>
        </p:nvSpPr>
        <p:spPr/>
        <p:txBody>
          <a:bodyPr/>
          <a:lstStyle/>
          <a:p>
            <a:pPr eaLnBrk="1" hangingPunct="1"/>
            <a:r>
              <a:rPr lang="en-US" altLang="en-US"/>
              <a:t>Why promising?</a:t>
            </a:r>
          </a:p>
        </p:txBody>
      </p:sp>
      <p:sp>
        <p:nvSpPr>
          <p:cNvPr id="125954"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800"/>
              <a:t>Public health model:</a:t>
            </a:r>
          </a:p>
          <a:p>
            <a:pPr lvl="1" eaLnBrk="1" hangingPunct="1">
              <a:lnSpc>
                <a:spcPct val="90000"/>
              </a:lnSpc>
            </a:pPr>
            <a:r>
              <a:rPr lang="en-US" altLang="en-US" sz="2400"/>
              <a:t>Incorporates prevention principles (varied learning methods, sufficient dosage, positive relationships)</a:t>
            </a:r>
          </a:p>
          <a:p>
            <a:pPr lvl="1" eaLnBrk="1" hangingPunct="1">
              <a:lnSpc>
                <a:spcPct val="90000"/>
              </a:lnSpc>
            </a:pPr>
            <a:r>
              <a:rPr lang="en-US" altLang="en-US" sz="2400"/>
              <a:t>Addresses KABBs</a:t>
            </a:r>
          </a:p>
          <a:p>
            <a:pPr lvl="1" eaLnBrk="1" hangingPunct="1">
              <a:lnSpc>
                <a:spcPct val="90000"/>
              </a:lnSpc>
            </a:pPr>
            <a:r>
              <a:rPr lang="en-US" altLang="en-US" sz="2400"/>
              <a:t>Social ecological – individual and relationship</a:t>
            </a:r>
          </a:p>
          <a:p>
            <a:pPr eaLnBrk="1" hangingPunct="1">
              <a:lnSpc>
                <a:spcPct val="90000"/>
              </a:lnSpc>
            </a:pPr>
            <a:r>
              <a:rPr lang="en-US" altLang="en-US" sz="2800"/>
              <a:t>NYS model:</a:t>
            </a:r>
          </a:p>
          <a:p>
            <a:pPr lvl="1" eaLnBrk="1" hangingPunct="1">
              <a:lnSpc>
                <a:spcPct val="90000"/>
              </a:lnSpc>
            </a:pPr>
            <a:r>
              <a:rPr lang="en-US" altLang="en-US" sz="2400"/>
              <a:t>Address anti-oppression (sexism, racism, classism, homophobia)</a:t>
            </a:r>
          </a:p>
          <a:p>
            <a:pPr lvl="1" eaLnBrk="1" hangingPunct="1">
              <a:lnSpc>
                <a:spcPct val="90000"/>
              </a:lnSpc>
            </a:pPr>
            <a:r>
              <a:rPr lang="en-US" altLang="en-US" sz="2400"/>
              <a:t>Pro-social messages</a:t>
            </a:r>
          </a:p>
          <a:p>
            <a:pPr lvl="1" eaLnBrk="1" hangingPunct="1">
              <a:lnSpc>
                <a:spcPct val="90000"/>
              </a:lnSpc>
            </a:pPr>
            <a:r>
              <a:rPr lang="en-US" altLang="en-US" sz="2400"/>
              <a:t>Saturation</a:t>
            </a:r>
          </a:p>
          <a:p>
            <a:pPr lvl="1" eaLnBrk="1" hangingPunct="1">
              <a:lnSpc>
                <a:spcPct val="90000"/>
              </a:lnSpc>
            </a:pPr>
            <a:r>
              <a:rPr lang="en-US" altLang="en-US" sz="2400"/>
              <a:t>Youth led</a:t>
            </a:r>
          </a:p>
          <a:p>
            <a:pPr lvl="1" eaLnBrk="1" hangingPunct="1">
              <a:lnSpc>
                <a:spcPct val="90000"/>
              </a:lnSpc>
            </a:pPr>
            <a:r>
              <a:rPr lang="en-US" altLang="en-US" sz="2400"/>
              <a:t>Community organizing methods</a:t>
            </a:r>
          </a:p>
          <a:p>
            <a:pPr lvl="1" eaLnBrk="1" hangingPunct="1">
              <a:lnSpc>
                <a:spcPct val="90000"/>
              </a:lnSpc>
              <a:buFontTx/>
              <a:buNone/>
            </a:pPr>
            <a:endParaRPr lang="en-US" altLang="en-US" sz="2400"/>
          </a:p>
        </p:txBody>
      </p:sp>
    </p:spTree>
    <p:extLst>
      <p:ext uri="{BB962C8B-B14F-4D97-AF65-F5344CB8AC3E}">
        <p14:creationId xmlns:p14="http://schemas.microsoft.com/office/powerpoint/2010/main" val="29099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E62CCB8B-8F1E-4E3A-873B-69CBB00A7A48}" type="slidenum">
              <a:rPr lang="en-US"/>
              <a:pPr>
                <a:defRPr/>
              </a:pPr>
              <a:t>7</a:t>
            </a:fld>
            <a:endParaRPr lang="en-US"/>
          </a:p>
        </p:txBody>
      </p:sp>
      <p:sp>
        <p:nvSpPr>
          <p:cNvPr id="163842" name="Rectangle 2"/>
          <p:cNvSpPr>
            <a:spLocks noGrp="1" noChangeArrowheads="1"/>
          </p:cNvSpPr>
          <p:nvPr>
            <p:ph type="title"/>
          </p:nvPr>
        </p:nvSpPr>
        <p:spPr/>
        <p:txBody>
          <a:bodyPr/>
          <a:lstStyle/>
          <a:p>
            <a:r>
              <a:rPr lang="en-US" altLang="en-US"/>
              <a:t>Definitions</a:t>
            </a:r>
          </a:p>
        </p:txBody>
      </p:sp>
      <p:sp>
        <p:nvSpPr>
          <p:cNvPr id="163843" name="Rectangle 3"/>
          <p:cNvSpPr>
            <a:spLocks noGrp="1" noChangeArrowheads="1"/>
          </p:cNvSpPr>
          <p:nvPr>
            <p:ph type="body" idx="1"/>
          </p:nvPr>
        </p:nvSpPr>
        <p:spPr/>
        <p:txBody>
          <a:bodyPr/>
          <a:lstStyle/>
          <a:p>
            <a:pPr>
              <a:lnSpc>
                <a:spcPct val="90000"/>
              </a:lnSpc>
            </a:pPr>
            <a:r>
              <a:rPr lang="en-US" altLang="en-US" dirty="0"/>
              <a:t>The pattern of coercive tactics or behavior can include physical, emotional, economic, sexual or stalking behavior.</a:t>
            </a:r>
          </a:p>
          <a:p>
            <a:pPr>
              <a:lnSpc>
                <a:spcPct val="90000"/>
              </a:lnSpc>
            </a:pPr>
            <a:endParaRPr lang="en-US" altLang="en-US" dirty="0"/>
          </a:p>
          <a:p>
            <a:pPr>
              <a:lnSpc>
                <a:spcPct val="90000"/>
              </a:lnSpc>
            </a:pPr>
            <a:r>
              <a:rPr lang="en-US" altLang="en-US" i="1" dirty="0"/>
              <a:t>Culturally</a:t>
            </a:r>
            <a:r>
              <a:rPr lang="en-US" altLang="en-US" dirty="0"/>
              <a:t> learned and </a:t>
            </a:r>
            <a:r>
              <a:rPr lang="en-US" altLang="en-US" i="1" dirty="0"/>
              <a:t>socially</a:t>
            </a:r>
            <a:r>
              <a:rPr lang="en-US" altLang="en-US" dirty="0"/>
              <a:t> condoned…</a:t>
            </a:r>
          </a:p>
          <a:p>
            <a:pPr>
              <a:lnSpc>
                <a:spcPct val="90000"/>
              </a:lnSpc>
            </a:pPr>
            <a:endParaRPr lang="en-US" altLang="en-US" dirty="0"/>
          </a:p>
        </p:txBody>
      </p:sp>
    </p:spTree>
    <p:extLst>
      <p:ext uri="{BB962C8B-B14F-4D97-AF65-F5344CB8AC3E}">
        <p14:creationId xmlns:p14="http://schemas.microsoft.com/office/powerpoint/2010/main" val="2559136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315E40B-A7B0-47BC-8564-A8FF0C53CF94}" type="slidenum">
              <a:rPr lang="en-US"/>
              <a:pPr>
                <a:defRPr/>
              </a:pPr>
              <a:t>70</a:t>
            </a:fld>
            <a:endParaRPr lang="en-US"/>
          </a:p>
        </p:txBody>
      </p:sp>
      <p:sp>
        <p:nvSpPr>
          <p:cNvPr id="132097" name="Rectangle 2"/>
          <p:cNvSpPr>
            <a:spLocks noGrp="1" noChangeArrowheads="1"/>
          </p:cNvSpPr>
          <p:nvPr>
            <p:ph type="title"/>
          </p:nvPr>
        </p:nvSpPr>
        <p:spPr/>
        <p:txBody>
          <a:bodyPr/>
          <a:lstStyle/>
          <a:p>
            <a:pPr eaLnBrk="1" hangingPunct="1"/>
            <a:r>
              <a:rPr lang="en-US" altLang="en-US" dirty="0"/>
              <a:t>Ways to involve students:</a:t>
            </a:r>
          </a:p>
        </p:txBody>
      </p:sp>
      <p:sp>
        <p:nvSpPr>
          <p:cNvPr id="132098" name="Rectangle 3"/>
          <p:cNvSpPr>
            <a:spLocks noGrp="1" noChangeArrowheads="1"/>
          </p:cNvSpPr>
          <p:nvPr>
            <p:ph type="body" idx="1"/>
          </p:nvPr>
        </p:nvSpPr>
        <p:spPr/>
        <p:txBody>
          <a:bodyPr/>
          <a:lstStyle/>
          <a:p>
            <a:pPr eaLnBrk="1" hangingPunct="1">
              <a:lnSpc>
                <a:spcPct val="90000"/>
              </a:lnSpc>
              <a:buClr>
                <a:schemeClr val="tx2"/>
              </a:buClr>
              <a:buFont typeface="Wingdings" pitchFamily="2" charset="2"/>
              <a:buChar char="Ø"/>
            </a:pPr>
            <a:r>
              <a:rPr lang="en-US" altLang="en-US" sz="2400" dirty="0"/>
              <a:t>Utilize a peer service learning model </a:t>
            </a:r>
          </a:p>
          <a:p>
            <a:pPr lvl="1" eaLnBrk="1" hangingPunct="1">
              <a:lnSpc>
                <a:spcPct val="90000"/>
              </a:lnSpc>
              <a:buClr>
                <a:schemeClr val="tx2"/>
              </a:buClr>
              <a:buFont typeface="Wingdings" pitchFamily="2" charset="2"/>
              <a:buChar char="Ø"/>
            </a:pPr>
            <a:r>
              <a:rPr lang="en-US" altLang="en-US" sz="2400" dirty="0"/>
              <a:t>Students are deliverers of the message</a:t>
            </a:r>
          </a:p>
          <a:p>
            <a:pPr eaLnBrk="1" hangingPunct="1">
              <a:lnSpc>
                <a:spcPct val="90000"/>
              </a:lnSpc>
              <a:buClr>
                <a:schemeClr val="tx2"/>
              </a:buClr>
              <a:buFont typeface="Wingdings" pitchFamily="2" charset="2"/>
              <a:buChar char="Ø"/>
            </a:pPr>
            <a:r>
              <a:rPr lang="en-US" altLang="en-US" sz="2400" dirty="0"/>
              <a:t>Conduct focus groups- “rap sessions”. Have students facilitate!</a:t>
            </a:r>
          </a:p>
          <a:p>
            <a:pPr eaLnBrk="1" hangingPunct="1">
              <a:lnSpc>
                <a:spcPct val="90000"/>
              </a:lnSpc>
              <a:buClr>
                <a:schemeClr val="tx2"/>
              </a:buClr>
              <a:buFont typeface="Wingdings" pitchFamily="2" charset="2"/>
              <a:buChar char="Ø"/>
            </a:pPr>
            <a:r>
              <a:rPr lang="en-US" altLang="en-US" sz="2400" dirty="0"/>
              <a:t>Have students design activities, programs, curricula, author and act in plays, conduct poster contests</a:t>
            </a:r>
          </a:p>
          <a:p>
            <a:pPr eaLnBrk="1" hangingPunct="1">
              <a:lnSpc>
                <a:spcPct val="90000"/>
              </a:lnSpc>
              <a:buClr>
                <a:schemeClr val="tx2"/>
              </a:buClr>
              <a:buFont typeface="Wingdings" pitchFamily="2" charset="2"/>
              <a:buChar char="Ø"/>
            </a:pPr>
            <a:r>
              <a:rPr lang="en-US" altLang="en-US" sz="2400" dirty="0"/>
              <a:t>Have students help to interpret research- help to design “research”</a:t>
            </a:r>
          </a:p>
          <a:p>
            <a:pPr marL="0" indent="0" eaLnBrk="1" hangingPunct="1">
              <a:lnSpc>
                <a:spcPct val="90000"/>
              </a:lnSpc>
              <a:buClr>
                <a:schemeClr val="tx2"/>
              </a:buClr>
              <a:buNone/>
            </a:pPr>
            <a:endParaRPr lang="en-US" altLang="en-US" sz="2400" dirty="0"/>
          </a:p>
          <a:p>
            <a:pPr eaLnBrk="1" hangingPunct="1">
              <a:lnSpc>
                <a:spcPct val="90000"/>
              </a:lnSpc>
              <a:buClr>
                <a:schemeClr val="tx2"/>
              </a:buClr>
              <a:buFont typeface="Wingdings" pitchFamily="2" charset="2"/>
              <a:buChar char="Ø"/>
            </a:pPr>
            <a:r>
              <a:rPr lang="en-US" altLang="en-US" sz="2400" dirty="0"/>
              <a:t>Nurture a core group of leaders…</a:t>
            </a:r>
          </a:p>
          <a:p>
            <a:pPr eaLnBrk="1" hangingPunct="1">
              <a:lnSpc>
                <a:spcPct val="90000"/>
              </a:lnSpc>
              <a:buClr>
                <a:schemeClr val="tx2"/>
              </a:buClr>
              <a:buFont typeface="Wingdings" pitchFamily="2" charset="2"/>
              <a:buNone/>
            </a:pPr>
            <a:r>
              <a:rPr lang="en-US" altLang="en-US" sz="2400" dirty="0"/>
              <a:t>			</a:t>
            </a:r>
            <a:r>
              <a:rPr lang="en-US" altLang="en-US" sz="2400" b="1" dirty="0"/>
              <a:t>Grow activists!!</a:t>
            </a:r>
          </a:p>
          <a:p>
            <a:pPr eaLnBrk="1" hangingPunct="1">
              <a:lnSpc>
                <a:spcPct val="90000"/>
              </a:lnSpc>
              <a:buClr>
                <a:schemeClr val="tx2"/>
              </a:buClr>
              <a:buFont typeface="Wingdings" pitchFamily="2" charset="2"/>
              <a:buChar char="Ø"/>
            </a:pPr>
            <a:endParaRPr lang="en-US" altLang="en-US" sz="2400" dirty="0"/>
          </a:p>
        </p:txBody>
      </p:sp>
    </p:spTree>
    <p:extLst>
      <p:ext uri="{BB962C8B-B14F-4D97-AF65-F5344CB8AC3E}">
        <p14:creationId xmlns:p14="http://schemas.microsoft.com/office/powerpoint/2010/main" val="2809377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AAB48706-4028-4B2B-859F-99DE1DA7C368}" type="slidenum">
              <a:rPr lang="en-US"/>
              <a:pPr>
                <a:defRPr/>
              </a:pPr>
              <a:t>71</a:t>
            </a:fld>
            <a:endParaRPr lang="en-US"/>
          </a:p>
        </p:txBody>
      </p:sp>
      <p:sp>
        <p:nvSpPr>
          <p:cNvPr id="172034" name="Rectangle 2"/>
          <p:cNvSpPr>
            <a:spLocks noGrp="1" noChangeArrowheads="1"/>
          </p:cNvSpPr>
          <p:nvPr>
            <p:ph type="title"/>
          </p:nvPr>
        </p:nvSpPr>
        <p:spPr/>
        <p:txBody>
          <a:bodyPr/>
          <a:lstStyle/>
          <a:p>
            <a:r>
              <a:rPr lang="en-US" altLang="en-US" dirty="0"/>
              <a:t>Guiding Principles</a:t>
            </a:r>
          </a:p>
        </p:txBody>
      </p:sp>
      <p:sp>
        <p:nvSpPr>
          <p:cNvPr id="172035" name="Rectangle 3"/>
          <p:cNvSpPr>
            <a:spLocks noGrp="1" noChangeArrowheads="1"/>
          </p:cNvSpPr>
          <p:nvPr>
            <p:ph type="body" idx="1"/>
          </p:nvPr>
        </p:nvSpPr>
        <p:spPr/>
        <p:txBody>
          <a:bodyPr/>
          <a:lstStyle/>
          <a:p>
            <a:pPr>
              <a:lnSpc>
                <a:spcPct val="90000"/>
              </a:lnSpc>
              <a:buFontTx/>
              <a:buNone/>
            </a:pPr>
            <a:r>
              <a:rPr lang="en-US" altLang="en-US"/>
              <a:t>1.</a:t>
            </a:r>
            <a:r>
              <a:rPr lang="en-US" altLang="en-US" b="1" i="1"/>
              <a:t> </a:t>
            </a:r>
            <a:r>
              <a:rPr lang="en-US" altLang="en-US" sz="2400" b="1" i="1"/>
              <a:t>If it’s learned it can be unlearned!</a:t>
            </a:r>
          </a:p>
          <a:p>
            <a:pPr eaLnBrk="1" hangingPunct="1">
              <a:lnSpc>
                <a:spcPct val="90000"/>
              </a:lnSpc>
              <a:buClr>
                <a:schemeClr val="tx2"/>
              </a:buClr>
              <a:buFont typeface="Wingdings" pitchFamily="2" charset="2"/>
              <a:buNone/>
            </a:pPr>
            <a:r>
              <a:rPr lang="en-US" altLang="en-US" sz="2400"/>
              <a:t>2. Prevention is</a:t>
            </a:r>
            <a:r>
              <a:rPr lang="en-US" altLang="en-US" sz="2400" i="1"/>
              <a:t> </a:t>
            </a:r>
            <a:r>
              <a:rPr lang="en-US" altLang="en-US" sz="2400"/>
              <a:t>an </a:t>
            </a:r>
            <a:r>
              <a:rPr lang="en-US" altLang="en-US" sz="2400" i="1"/>
              <a:t>ongoing process</a:t>
            </a:r>
            <a:r>
              <a:rPr lang="en-US" altLang="en-US" sz="2400"/>
              <a:t>, requiring a commitment to </a:t>
            </a:r>
            <a:r>
              <a:rPr lang="en-US" altLang="en-US" sz="2400" i="1"/>
              <a:t>changing social norms </a:t>
            </a:r>
            <a:r>
              <a:rPr lang="en-US" altLang="en-US" sz="2400"/>
              <a:t>with activities</a:t>
            </a:r>
            <a:r>
              <a:rPr lang="en-US" altLang="en-US" sz="2400" i="1"/>
              <a:t> </a:t>
            </a:r>
            <a:r>
              <a:rPr lang="en-US" altLang="en-US" sz="2400"/>
              <a:t>that </a:t>
            </a:r>
            <a:r>
              <a:rPr lang="en-US" altLang="en-US" sz="2400" i="1"/>
              <a:t>compliment</a:t>
            </a:r>
            <a:r>
              <a:rPr lang="en-US" altLang="en-US" sz="2400"/>
              <a:t> intervention strategies</a:t>
            </a:r>
          </a:p>
          <a:p>
            <a:pPr eaLnBrk="1" hangingPunct="1">
              <a:lnSpc>
                <a:spcPct val="90000"/>
              </a:lnSpc>
              <a:buClr>
                <a:schemeClr val="tx2"/>
              </a:buClr>
              <a:buFontTx/>
              <a:buNone/>
            </a:pPr>
            <a:r>
              <a:rPr lang="en-US" altLang="en-US" sz="2400"/>
              <a:t>3. Move from awareness to ACTION. Nurture a core group of leaders…Grow activists!!</a:t>
            </a:r>
          </a:p>
          <a:p>
            <a:pPr eaLnBrk="1" hangingPunct="1">
              <a:lnSpc>
                <a:spcPct val="90000"/>
              </a:lnSpc>
              <a:buClr>
                <a:schemeClr val="tx2"/>
              </a:buClr>
              <a:buFontTx/>
              <a:buNone/>
            </a:pPr>
            <a:r>
              <a:rPr lang="en-US" altLang="en-US" sz="2400"/>
              <a:t>4. Knowledge, changes in the environment and long-term programming is needed. (Address KABB’s at every level of social ecology.)</a:t>
            </a:r>
          </a:p>
          <a:p>
            <a:pPr eaLnBrk="1" hangingPunct="1">
              <a:lnSpc>
                <a:spcPct val="90000"/>
              </a:lnSpc>
              <a:buClr>
                <a:schemeClr val="tx2"/>
              </a:buClr>
              <a:buFontTx/>
              <a:buNone/>
            </a:pPr>
            <a:r>
              <a:rPr lang="en-US" altLang="en-US" sz="2400"/>
              <a:t>5. Design programs to address those with greatest need/risk</a:t>
            </a:r>
          </a:p>
        </p:txBody>
      </p:sp>
    </p:spTree>
    <p:extLst>
      <p:ext uri="{BB962C8B-B14F-4D97-AF65-F5344CB8AC3E}">
        <p14:creationId xmlns:p14="http://schemas.microsoft.com/office/powerpoint/2010/main" val="4074509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16CD018-2118-4CB8-8E05-4B2D5B738B8F}" type="slidenum">
              <a:rPr lang="en-US" altLang="en-US"/>
              <a:pPr>
                <a:defRPr/>
              </a:pPr>
              <a:t>72</a:t>
            </a:fld>
            <a:endParaRPr lang="en-US" altLang="en-US"/>
          </a:p>
        </p:txBody>
      </p:sp>
      <p:sp>
        <p:nvSpPr>
          <p:cNvPr id="50179" name="Rectangle 2"/>
          <p:cNvSpPr>
            <a:spLocks noGrp="1" noChangeArrowheads="1"/>
          </p:cNvSpPr>
          <p:nvPr>
            <p:ph type="title"/>
          </p:nvPr>
        </p:nvSpPr>
        <p:spPr/>
        <p:txBody>
          <a:bodyPr>
            <a:normAutofit/>
          </a:bodyPr>
          <a:lstStyle/>
          <a:p>
            <a:pPr eaLnBrk="1" hangingPunct="1"/>
            <a:r>
              <a:rPr lang="en-US" altLang="en-US" dirty="0"/>
              <a:t>WHAT CAN YOUTH DO?</a:t>
            </a:r>
          </a:p>
        </p:txBody>
      </p:sp>
      <p:sp>
        <p:nvSpPr>
          <p:cNvPr id="50180" name="Rectangle 3"/>
          <p:cNvSpPr>
            <a:spLocks noGrp="1" noChangeArrowheads="1"/>
          </p:cNvSpPr>
          <p:nvPr>
            <p:ph type="body" idx="1"/>
          </p:nvPr>
        </p:nvSpPr>
        <p:spPr>
          <a:xfrm>
            <a:off x="685800" y="1676400"/>
            <a:ext cx="8077200" cy="4419600"/>
          </a:xfrm>
        </p:spPr>
        <p:txBody>
          <a:bodyPr>
            <a:normAutofit/>
          </a:bodyPr>
          <a:lstStyle/>
          <a:p>
            <a:pPr eaLnBrk="1" hangingPunct="1">
              <a:lnSpc>
                <a:spcPct val="90000"/>
              </a:lnSpc>
              <a:buFontTx/>
              <a:buNone/>
            </a:pPr>
            <a:r>
              <a:rPr lang="en-US" altLang="en-US" dirty="0">
                <a:latin typeface="Arial" charset="0"/>
              </a:rPr>
              <a:t>“  </a:t>
            </a:r>
            <a:r>
              <a:rPr lang="en-US" altLang="en-US" dirty="0"/>
              <a:t>There is virtually no limit to what young people can do, no social need or injustice they cannot address. </a:t>
            </a:r>
          </a:p>
          <a:p>
            <a:pPr eaLnBrk="1" hangingPunct="1">
              <a:lnSpc>
                <a:spcPct val="90000"/>
              </a:lnSpc>
              <a:buFontTx/>
              <a:buNone/>
            </a:pPr>
            <a:r>
              <a:rPr lang="en-US" altLang="en-US" dirty="0"/>
              <a:t>   Teenagers throughout history have filled positive social roles: </a:t>
            </a:r>
          </a:p>
          <a:p>
            <a:pPr eaLnBrk="1" hangingPunct="1">
              <a:lnSpc>
                <a:spcPct val="90000"/>
              </a:lnSpc>
              <a:buFontTx/>
              <a:buNone/>
            </a:pPr>
            <a:r>
              <a:rPr lang="en-US" altLang="en-US" dirty="0"/>
              <a:t>   from leading crusades, commanding armies, advising kings – being kings – to making scientific discoveries, composing symphonies, and exposing injustices.”</a:t>
            </a:r>
            <a:endParaRPr lang="en-US" altLang="en-US" sz="2800" i="1" dirty="0"/>
          </a:p>
          <a:p>
            <a:pPr eaLnBrk="1" hangingPunct="1">
              <a:lnSpc>
                <a:spcPct val="90000"/>
              </a:lnSpc>
              <a:buFontTx/>
              <a:buNone/>
            </a:pPr>
            <a:endParaRPr lang="en-US" altLang="en-US" sz="2800" b="1" dirty="0">
              <a:latin typeface="Arial" charset="0"/>
            </a:endParaRPr>
          </a:p>
        </p:txBody>
      </p:sp>
    </p:spTree>
    <p:extLst>
      <p:ext uri="{BB962C8B-B14F-4D97-AF65-F5344CB8AC3E}">
        <p14:creationId xmlns:p14="http://schemas.microsoft.com/office/powerpoint/2010/main" val="1035224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214644-CBD1-46CD-969C-6E52F4093121}" type="slidenum">
              <a:rPr lang="en-US" altLang="en-US"/>
              <a:pPr>
                <a:defRPr/>
              </a:pPr>
              <a:t>73</a:t>
            </a:fld>
            <a:endParaRPr lang="en-US" altLang="en-US"/>
          </a:p>
        </p:txBody>
      </p:sp>
      <p:sp>
        <p:nvSpPr>
          <p:cNvPr id="51203" name="Rectangle 2"/>
          <p:cNvSpPr>
            <a:spLocks noGrp="1" noChangeArrowheads="1"/>
          </p:cNvSpPr>
          <p:nvPr>
            <p:ph type="title"/>
          </p:nvPr>
        </p:nvSpPr>
        <p:spPr/>
        <p:txBody>
          <a:bodyPr/>
          <a:lstStyle/>
          <a:p>
            <a:pPr eaLnBrk="1" hangingPunct="1"/>
            <a:r>
              <a:rPr lang="en-US" altLang="en-US" b="1">
                <a:latin typeface="Arial" charset="0"/>
              </a:rPr>
              <a:t>WHAT CAN YOUTH DO?</a:t>
            </a:r>
          </a:p>
        </p:txBody>
      </p:sp>
      <p:sp>
        <p:nvSpPr>
          <p:cNvPr id="51204" name="Rectangle 3"/>
          <p:cNvSpPr>
            <a:spLocks noGrp="1" noChangeArrowheads="1"/>
          </p:cNvSpPr>
          <p:nvPr>
            <p:ph type="body" idx="1"/>
          </p:nvPr>
        </p:nvSpPr>
        <p:spPr/>
        <p:txBody>
          <a:bodyPr/>
          <a:lstStyle/>
          <a:p>
            <a:pPr eaLnBrk="1" hangingPunct="1">
              <a:buFontTx/>
              <a:buNone/>
            </a:pPr>
            <a:endParaRPr lang="en-US" altLang="en-US">
              <a:latin typeface="Arial" charset="0"/>
            </a:endParaRPr>
          </a:p>
          <a:p>
            <a:pPr eaLnBrk="1" hangingPunct="1">
              <a:buFontTx/>
              <a:buNone/>
            </a:pPr>
            <a:r>
              <a:rPr lang="en-US" altLang="en-US">
                <a:latin typeface="Arial" charset="0"/>
              </a:rPr>
              <a:t>   What youth can do is limited more by social and political convention than by capacity, energy, or willingness."</a:t>
            </a:r>
          </a:p>
          <a:p>
            <a:pPr eaLnBrk="1" hangingPunct="1">
              <a:buFontTx/>
              <a:buNone/>
            </a:pPr>
            <a:r>
              <a:rPr lang="en-US" altLang="en-US" i="1">
                <a:latin typeface="Arial" charset="0"/>
              </a:rPr>
              <a:t>                          </a:t>
            </a:r>
          </a:p>
          <a:p>
            <a:pPr eaLnBrk="1" hangingPunct="1">
              <a:buFontTx/>
              <a:buNone/>
            </a:pPr>
            <a:r>
              <a:rPr lang="en-US" altLang="en-US" i="1">
                <a:latin typeface="Arial" charset="0"/>
              </a:rPr>
              <a:t>			</a:t>
            </a:r>
            <a:r>
              <a:rPr lang="en-US" altLang="en-US" sz="2800" i="1">
                <a:latin typeface="Arial" charset="0"/>
              </a:rPr>
              <a:t>– Dan Conrad and Diane Hedin, 1991</a:t>
            </a:r>
          </a:p>
          <a:p>
            <a:pPr eaLnBrk="1" hangingPunct="1"/>
            <a:endParaRPr lang="en-US" altLang="en-US"/>
          </a:p>
        </p:txBody>
      </p:sp>
    </p:spTree>
    <p:extLst>
      <p:ext uri="{BB962C8B-B14F-4D97-AF65-F5344CB8AC3E}">
        <p14:creationId xmlns:p14="http://schemas.microsoft.com/office/powerpoint/2010/main" val="244125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260EEE-5B16-43AE-876F-63E832F6AB60}" type="slidenum">
              <a:rPr lang="en-US" altLang="en-US"/>
              <a:pPr>
                <a:defRPr/>
              </a:pPr>
              <a:t>74</a:t>
            </a:fld>
            <a:endParaRPr lang="en-US" altLang="en-US"/>
          </a:p>
        </p:txBody>
      </p:sp>
      <p:sp>
        <p:nvSpPr>
          <p:cNvPr id="54275" name="Rectangle 2"/>
          <p:cNvSpPr>
            <a:spLocks noGrp="1" noChangeArrowheads="1"/>
          </p:cNvSpPr>
          <p:nvPr>
            <p:ph type="title"/>
          </p:nvPr>
        </p:nvSpPr>
        <p:spPr/>
        <p:txBody>
          <a:bodyPr/>
          <a:lstStyle/>
          <a:p>
            <a:pPr eaLnBrk="1" hangingPunct="1"/>
            <a:r>
              <a:rPr lang="en-US" altLang="en-US"/>
              <a:t>Homework</a:t>
            </a:r>
          </a:p>
        </p:txBody>
      </p:sp>
      <p:sp>
        <p:nvSpPr>
          <p:cNvPr id="54276" name="Rectangle 3"/>
          <p:cNvSpPr>
            <a:spLocks noGrp="1" noChangeArrowheads="1"/>
          </p:cNvSpPr>
          <p:nvPr>
            <p:ph type="body" idx="1"/>
          </p:nvPr>
        </p:nvSpPr>
        <p:spPr/>
        <p:txBody>
          <a:bodyPr/>
          <a:lstStyle/>
          <a:p>
            <a:pPr eaLnBrk="1" hangingPunct="1">
              <a:buFontTx/>
              <a:buNone/>
            </a:pPr>
            <a:r>
              <a:rPr lang="en-US" altLang="en-US"/>
              <a:t>For Adults ~</a:t>
            </a:r>
          </a:p>
          <a:p>
            <a:pPr eaLnBrk="1" hangingPunct="1">
              <a:buFontTx/>
              <a:buNone/>
            </a:pPr>
            <a:endParaRPr lang="en-US" altLang="en-US"/>
          </a:p>
          <a:p>
            <a:pPr eaLnBrk="1" hangingPunct="1">
              <a:buFontTx/>
              <a:buNone/>
            </a:pPr>
            <a:r>
              <a:rPr lang="en-US" altLang="en-US"/>
              <a:t>What’s one thing you can do right away to promote youth leadership?</a:t>
            </a:r>
          </a:p>
          <a:p>
            <a:pPr eaLnBrk="1" hangingPunct="1">
              <a:buFontTx/>
              <a:buNone/>
            </a:pPr>
            <a:endParaRPr lang="en-US" altLang="en-US"/>
          </a:p>
          <a:p>
            <a:pPr eaLnBrk="1" hangingPunct="1">
              <a:buFontTx/>
              <a:buNone/>
            </a:pPr>
            <a:r>
              <a:rPr lang="en-US" altLang="en-US"/>
              <a:t>Think of one thing you can do to support a young person you know? </a:t>
            </a:r>
          </a:p>
        </p:txBody>
      </p:sp>
    </p:spTree>
    <p:extLst>
      <p:ext uri="{BB962C8B-B14F-4D97-AF65-F5344CB8AC3E}">
        <p14:creationId xmlns:p14="http://schemas.microsoft.com/office/powerpoint/2010/main" val="1846611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PREVENTIPV.ORG</a:t>
            </a:r>
          </a:p>
        </p:txBody>
      </p:sp>
      <p:pic>
        <p:nvPicPr>
          <p:cNvPr id="4" name="Content Placeholder 3" descr="Screen Shot 2014-09-29 at 8.56.54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3484" b="3484"/>
          <a:stretch>
            <a:fillRect/>
          </a:stretch>
        </p:blipFill>
        <p:spPr>
          <a:xfrm>
            <a:off x="457200" y="1295400"/>
            <a:ext cx="8229600" cy="4724400"/>
          </a:xfrm>
        </p:spPr>
      </p:pic>
    </p:spTree>
    <p:extLst>
      <p:ext uri="{BB962C8B-B14F-4D97-AF65-F5344CB8AC3E}">
        <p14:creationId xmlns:p14="http://schemas.microsoft.com/office/powerpoint/2010/main" val="2209790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PREVENTIPV.ORG</a:t>
            </a:r>
          </a:p>
        </p:txBody>
      </p:sp>
      <p:pic>
        <p:nvPicPr>
          <p:cNvPr id="4" name="Content Placeholder 3" descr="Screen Shot 2014-09-29 at 9.00.29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4620" b="4620"/>
          <a:stretch>
            <a:fillRect/>
          </a:stretch>
        </p:blipFill>
        <p:spPr>
          <a:xfrm>
            <a:off x="457200" y="1295400"/>
            <a:ext cx="8229600" cy="4724400"/>
          </a:xfrm>
        </p:spPr>
      </p:pic>
    </p:spTree>
    <p:extLst>
      <p:ext uri="{BB962C8B-B14F-4D97-AF65-F5344CB8AC3E}">
        <p14:creationId xmlns:p14="http://schemas.microsoft.com/office/powerpoint/2010/main" val="96835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228600"/>
            <a:ext cx="5718175" cy="990600"/>
          </a:xfrm>
        </p:spPr>
        <p:txBody>
          <a:bodyPr wrap="square" lIns="91440" tIns="45720" rIns="91440" bIns="45720" numCol="1" anchorCtr="0" compatLnSpc="1">
            <a:prstTxWarp prst="textNoShape">
              <a:avLst/>
            </a:prstTxWarp>
          </a:bodyPr>
          <a:lstStyle/>
          <a:p>
            <a:r>
              <a:rPr lang="en-US" altLang="en-US" dirty="0">
                <a:effectLst>
                  <a:outerShdw blurRad="38100" dist="38100" dir="2700000" algn="tl">
                    <a:srgbClr val="C0C0C0"/>
                  </a:outerShdw>
                </a:effectLst>
              </a:rPr>
              <a:t>Recommended Readings</a:t>
            </a:r>
          </a:p>
        </p:txBody>
      </p:sp>
      <p:sp>
        <p:nvSpPr>
          <p:cNvPr id="3" name="Content Placeholder 2"/>
          <p:cNvSpPr>
            <a:spLocks noGrp="1"/>
          </p:cNvSpPr>
          <p:nvPr>
            <p:ph sz="quarter" idx="1"/>
          </p:nvPr>
        </p:nvSpPr>
        <p:spPr>
          <a:xfrm>
            <a:off x="612775" y="1600200"/>
            <a:ext cx="8153400" cy="4495800"/>
          </a:xfrm>
        </p:spPr>
        <p:txBody>
          <a:bodyPr>
            <a:normAutofit/>
          </a:bodyPr>
          <a:lstStyle/>
          <a:p>
            <a:pPr>
              <a:lnSpc>
                <a:spcPct val="80000"/>
              </a:lnSpc>
            </a:pPr>
            <a:r>
              <a:rPr lang="en-US" altLang="en-US" sz="2500" i="1"/>
              <a:t>American Journal of Lifestyle Medicine, 2011 articles include: </a:t>
            </a:r>
          </a:p>
          <a:p>
            <a:pPr>
              <a:lnSpc>
                <a:spcPct val="80000"/>
              </a:lnSpc>
            </a:pPr>
            <a:endParaRPr lang="en-US" altLang="en-US" sz="2500"/>
          </a:p>
          <a:p>
            <a:pPr lvl="1">
              <a:lnSpc>
                <a:spcPct val="80000"/>
              </a:lnSpc>
            </a:pPr>
            <a:r>
              <a:rPr lang="en-US" altLang="en-US" sz="2200" i="1"/>
              <a:t>Intimate Partner Violence and Adverse Health Consequences: Implications for Clinicians, </a:t>
            </a:r>
            <a:r>
              <a:rPr lang="en-US" altLang="en-US" sz="2200"/>
              <a:t>by</a:t>
            </a:r>
            <a:r>
              <a:rPr lang="en-US" altLang="en-US" sz="2200" i="1"/>
              <a:t> </a:t>
            </a:r>
            <a:r>
              <a:rPr lang="en-US" altLang="en-US" sz="2200"/>
              <a:t>Michele C. Black</a:t>
            </a:r>
            <a:endParaRPr lang="en-US" altLang="en-US" sz="2200" i="1"/>
          </a:p>
          <a:p>
            <a:pPr lvl="1">
              <a:lnSpc>
                <a:spcPct val="80000"/>
              </a:lnSpc>
              <a:buFont typeface="Wingdings 2" panose="05020102010507070707" pitchFamily="18" charset="2"/>
              <a:buNone/>
            </a:pPr>
            <a:r>
              <a:rPr lang="en-US" altLang="en-US" sz="2200" i="1"/>
              <a:t> </a:t>
            </a:r>
          </a:p>
          <a:p>
            <a:pPr lvl="1">
              <a:lnSpc>
                <a:spcPct val="80000"/>
              </a:lnSpc>
            </a:pPr>
            <a:r>
              <a:rPr lang="en-US" altLang="en-US" sz="2200" i="1"/>
              <a:t>Sexual Violence Victimization of Women: Prevalence, Characteristics, and the Role of Public Health and Prevention </a:t>
            </a:r>
            <a:r>
              <a:rPr lang="en-US" altLang="en-US" sz="2200"/>
              <a:t>by Kathleen C. Basile and Sharon G. Smithand</a:t>
            </a:r>
            <a:endParaRPr lang="en-US" altLang="en-US" sz="2200" i="1"/>
          </a:p>
          <a:p>
            <a:pPr lvl="1">
              <a:lnSpc>
                <a:spcPct val="80000"/>
              </a:lnSpc>
              <a:buFont typeface="Wingdings 2" panose="05020102010507070707" pitchFamily="18" charset="2"/>
              <a:buNone/>
            </a:pPr>
            <a:endParaRPr lang="en-US" altLang="en-US" sz="2200" i="1"/>
          </a:p>
          <a:p>
            <a:pPr lvl="1">
              <a:lnSpc>
                <a:spcPct val="80000"/>
              </a:lnSpc>
            </a:pPr>
            <a:r>
              <a:rPr lang="en-US" altLang="en-US" sz="2200" i="1"/>
              <a:t>Violence Prevention and Lifestyle Medicine</a:t>
            </a:r>
            <a:r>
              <a:rPr lang="en-US" altLang="en-US" sz="2200"/>
              <a:t>, by Linda C. Degutis and Robin M. Ikeda</a:t>
            </a:r>
          </a:p>
          <a:p>
            <a:pPr lvl="1">
              <a:lnSpc>
                <a:spcPct val="80000"/>
              </a:lnSpc>
              <a:buFont typeface="Wingdings 2" panose="05020102010507070707" pitchFamily="18" charset="2"/>
              <a:buNone/>
            </a:pPr>
            <a:endParaRPr lang="en-US" altLang="en-US" sz="2200"/>
          </a:p>
          <a:p>
            <a:pPr lvl="1">
              <a:lnSpc>
                <a:spcPct val="80000"/>
              </a:lnSpc>
              <a:buFont typeface="Wingdings 2" panose="05020102010507070707" pitchFamily="18" charset="2"/>
              <a:buNone/>
            </a:pPr>
            <a:r>
              <a:rPr lang="en-US" altLang="en-US" sz="2200"/>
              <a:t>                  </a:t>
            </a:r>
            <a:r>
              <a:rPr lang="en-US" altLang="en-US" sz="2200" u="sng">
                <a:hlinkClick r:id="rId3"/>
              </a:rPr>
              <a:t>http://ajl.sagepub.com/content/5/5.toc</a:t>
            </a:r>
            <a:endParaRPr lang="en-US" altLang="en-US" sz="2200"/>
          </a:p>
          <a:p>
            <a:pPr>
              <a:lnSpc>
                <a:spcPct val="80000"/>
              </a:lnSpc>
            </a:pPr>
            <a:endParaRPr lang="en-US" altLang="en-US" sz="2500"/>
          </a:p>
        </p:txBody>
      </p:sp>
    </p:spTree>
    <p:extLst>
      <p:ext uri="{BB962C8B-B14F-4D97-AF65-F5344CB8AC3E}">
        <p14:creationId xmlns:p14="http://schemas.microsoft.com/office/powerpoint/2010/main" val="1274030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9" y="228600"/>
            <a:ext cx="6022975" cy="990600"/>
          </a:xfrm>
        </p:spPr>
        <p:txBody>
          <a:bodyPr wrap="square" lIns="91440" tIns="45720" rIns="91440" bIns="45720" numCol="1" anchorCtr="0" compatLnSpc="1">
            <a:prstTxWarp prst="textNoShape">
              <a:avLst/>
            </a:prstTxWarp>
          </a:bodyPr>
          <a:lstStyle/>
          <a:p>
            <a:r>
              <a:rPr lang="en-US" altLang="en-US" dirty="0">
                <a:effectLst>
                  <a:outerShdw blurRad="38100" dist="38100" dir="2700000" algn="tl">
                    <a:srgbClr val="C0C0C0"/>
                  </a:outerShdw>
                </a:effectLst>
              </a:rPr>
              <a:t>More Readings….</a:t>
            </a:r>
          </a:p>
        </p:txBody>
      </p:sp>
      <p:sp>
        <p:nvSpPr>
          <p:cNvPr id="92163" name="Content Placeholder 2"/>
          <p:cNvSpPr>
            <a:spLocks noGrp="1"/>
          </p:cNvSpPr>
          <p:nvPr>
            <p:ph sz="quarter" idx="1"/>
          </p:nvPr>
        </p:nvSpPr>
        <p:spPr>
          <a:xfrm>
            <a:off x="612775" y="1600200"/>
            <a:ext cx="8153400" cy="4495800"/>
          </a:xfrm>
        </p:spPr>
        <p:txBody>
          <a:bodyPr>
            <a:normAutofit lnSpcReduction="10000"/>
          </a:bodyPr>
          <a:lstStyle/>
          <a:p>
            <a:r>
              <a:rPr lang="en-US" altLang="en-US"/>
              <a:t>Institute of Medicine of the National Academies 2011 journal articles </a:t>
            </a:r>
          </a:p>
          <a:p>
            <a:endParaRPr lang="en-US" altLang="en-US"/>
          </a:p>
          <a:p>
            <a:pPr lvl="2"/>
            <a:r>
              <a:rPr lang="en-US" altLang="en-US" i="1"/>
              <a:t>Clinical Preventative Services for Women: Closing the Gaps </a:t>
            </a:r>
            <a:r>
              <a:rPr lang="en-US" altLang="en-US"/>
              <a:t> </a:t>
            </a:r>
          </a:p>
          <a:p>
            <a:pPr lvl="2">
              <a:buFont typeface="Wingdings" panose="05000000000000000000" pitchFamily="2" charset="2"/>
              <a:buNone/>
            </a:pPr>
            <a:endParaRPr lang="en-US" altLang="en-US"/>
          </a:p>
          <a:p>
            <a:pPr lvl="2"/>
            <a:r>
              <a:rPr lang="en-US" altLang="en-US" i="1"/>
              <a:t>Preventing Violence Against Women and Children</a:t>
            </a:r>
          </a:p>
          <a:p>
            <a:pPr lvl="2"/>
            <a:endParaRPr lang="en-US" altLang="en-US" i="1"/>
          </a:p>
          <a:p>
            <a:pPr lvl="2">
              <a:buFont typeface="Wingdings" panose="05000000000000000000" pitchFamily="2" charset="2"/>
              <a:buNone/>
            </a:pPr>
            <a:r>
              <a:rPr lang="en-US" altLang="en-US" i="1"/>
              <a:t>                        </a:t>
            </a:r>
            <a:r>
              <a:rPr lang="en-US" altLang="en-US" u="sng">
                <a:hlinkClick r:id="rId2"/>
              </a:rPr>
              <a:t>http://www.iom.edu/</a:t>
            </a:r>
            <a:r>
              <a:rPr lang="en-US" altLang="en-US"/>
              <a:t>. </a:t>
            </a:r>
          </a:p>
          <a:p>
            <a:pPr>
              <a:buFont typeface="Wingdings" panose="05000000000000000000" pitchFamily="2" charset="2"/>
              <a:buNone/>
            </a:pPr>
            <a:r>
              <a:rPr lang="en-US" altLang="en-US" i="1"/>
              <a:t> </a:t>
            </a:r>
            <a:endParaRPr lang="en-US" altLang="en-US"/>
          </a:p>
          <a:p>
            <a:endParaRPr lang="en-US" altLang="en-US"/>
          </a:p>
        </p:txBody>
      </p:sp>
    </p:spTree>
    <p:extLst>
      <p:ext uri="{BB962C8B-B14F-4D97-AF65-F5344CB8AC3E}">
        <p14:creationId xmlns:p14="http://schemas.microsoft.com/office/powerpoint/2010/main" val="3643565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E0B1B60-DD40-47D5-BE12-826C5EE4CF04}" type="slidenum">
              <a:rPr lang="en-US" altLang="en-US"/>
              <a:pPr>
                <a:defRPr/>
              </a:pPr>
              <a:t>79</a:t>
            </a:fld>
            <a:endParaRPr lang="en-US" altLang="en-US"/>
          </a:p>
        </p:txBody>
      </p:sp>
      <p:sp>
        <p:nvSpPr>
          <p:cNvPr id="56323" name="Rectangle 2"/>
          <p:cNvSpPr>
            <a:spLocks noGrp="1" noChangeArrowheads="1"/>
          </p:cNvSpPr>
          <p:nvPr>
            <p:ph type="title" idx="4294967295"/>
          </p:nvPr>
        </p:nvSpPr>
        <p:spPr>
          <a:xfrm>
            <a:off x="609600" y="1676400"/>
            <a:ext cx="8077200" cy="1905000"/>
          </a:xfrm>
        </p:spPr>
        <p:txBody>
          <a:bodyPr>
            <a:normAutofit/>
          </a:bodyPr>
          <a:lstStyle/>
          <a:p>
            <a:pPr eaLnBrk="1" hangingPunct="1"/>
            <a:r>
              <a:rPr lang="en-US" altLang="en-US" sz="3200" b="1" dirty="0"/>
              <a:t>For more info Re: Dating Violence, Prevention and Youth Engagement Strategies</a:t>
            </a:r>
          </a:p>
        </p:txBody>
      </p:sp>
      <p:sp>
        <p:nvSpPr>
          <p:cNvPr id="56324" name="Rectangle 4"/>
          <p:cNvSpPr>
            <a:spLocks noGrp="1" noChangeArrowheads="1"/>
          </p:cNvSpPr>
          <p:nvPr>
            <p:ph type="body" sz="half" idx="4294967295"/>
          </p:nvPr>
        </p:nvSpPr>
        <p:spPr>
          <a:xfrm>
            <a:off x="381000" y="3429000"/>
            <a:ext cx="8382000" cy="2362200"/>
          </a:xfrm>
        </p:spPr>
        <p:txBody>
          <a:bodyPr>
            <a:normAutofit/>
          </a:bodyPr>
          <a:lstStyle/>
          <a:p>
            <a:pPr algn="ctr" eaLnBrk="1" hangingPunct="1">
              <a:buFontTx/>
              <a:buNone/>
            </a:pPr>
            <a:endParaRPr lang="en-US" altLang="en-US" sz="2800" dirty="0"/>
          </a:p>
          <a:p>
            <a:pPr algn="ctr" eaLnBrk="1" hangingPunct="1">
              <a:buFontTx/>
              <a:buNone/>
            </a:pPr>
            <a:r>
              <a:rPr lang="en-US" altLang="en-US" sz="2800" dirty="0"/>
              <a:t>L</a:t>
            </a:r>
            <a:r>
              <a:rPr lang="en-US" altLang="en-US" sz="2800" dirty="0">
                <a:cs typeface="Tahoma" pitchFamily="34" charset="0"/>
              </a:rPr>
              <a:t>ó</a:t>
            </a:r>
            <a:r>
              <a:rPr lang="en-US" altLang="en-US" sz="2800" dirty="0"/>
              <a:t>rien Castelle,</a:t>
            </a:r>
          </a:p>
          <a:p>
            <a:pPr algn="ctr" eaLnBrk="1" hangingPunct="1">
              <a:buFontTx/>
              <a:buNone/>
            </a:pPr>
            <a:r>
              <a:rPr lang="en-US" altLang="en-US" sz="2800" dirty="0"/>
              <a:t>lcastelle@nyscadv.org</a:t>
            </a:r>
          </a:p>
          <a:p>
            <a:pPr algn="ctr" eaLnBrk="1" hangingPunct="1">
              <a:buFontTx/>
              <a:buNone/>
            </a:pPr>
            <a:r>
              <a:rPr lang="en-US" altLang="en-US" sz="2800" dirty="0"/>
              <a:t>585.413.0887</a:t>
            </a:r>
          </a:p>
          <a:p>
            <a:pPr algn="ctr" eaLnBrk="1" hangingPunct="1">
              <a:buFontTx/>
              <a:buNone/>
            </a:pPr>
            <a:endParaRPr lang="en-US" altLang="en-US" sz="2800" dirty="0"/>
          </a:p>
          <a:p>
            <a:pPr algn="ctr" eaLnBrk="1" hangingPunct="1">
              <a:buFontTx/>
              <a:buNone/>
            </a:pPr>
            <a:endParaRPr lang="en-US" altLang="en-US" sz="2800" dirty="0"/>
          </a:p>
        </p:txBody>
      </p:sp>
    </p:spTree>
    <p:extLst>
      <p:ext uri="{BB962C8B-B14F-4D97-AF65-F5344CB8AC3E}">
        <p14:creationId xmlns:p14="http://schemas.microsoft.com/office/powerpoint/2010/main" val="414074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Bullying?</a:t>
            </a:r>
          </a:p>
        </p:txBody>
      </p:sp>
      <p:sp>
        <p:nvSpPr>
          <p:cNvPr id="3" name="Content Placeholder 2"/>
          <p:cNvSpPr>
            <a:spLocks noGrp="1"/>
          </p:cNvSpPr>
          <p:nvPr>
            <p:ph idx="1"/>
          </p:nvPr>
        </p:nvSpPr>
        <p:spPr/>
        <p:txBody>
          <a:bodyPr>
            <a:normAutofit lnSpcReduction="10000"/>
          </a:bodyPr>
          <a:lstStyle/>
          <a:p>
            <a:r>
              <a:rPr lang="en-US" dirty="0"/>
              <a:t>Over 60% of LGBTQ students report feeling unsafe at school. </a:t>
            </a:r>
          </a:p>
          <a:p>
            <a:r>
              <a:rPr lang="en-US" dirty="0"/>
              <a:t>Nearly 40% have been physically harassed and 18.3% assaulted. </a:t>
            </a:r>
          </a:p>
          <a:p>
            <a:pPr marL="0" indent="0">
              <a:buNone/>
            </a:pPr>
            <a:endParaRPr lang="en-US" dirty="0"/>
          </a:p>
          <a:p>
            <a:pPr marL="0" indent="0">
              <a:buNone/>
            </a:pPr>
            <a:r>
              <a:rPr lang="en-US" dirty="0"/>
              <a:t>Consequences: academic performance is often compromised, and LGBTQ students who are subjected to discrimination are at higher risk for depression.</a:t>
            </a:r>
          </a:p>
          <a:p>
            <a:pPr marL="0" indent="0">
              <a:buNone/>
            </a:pPr>
            <a:endParaRPr lang="en-US" dirty="0"/>
          </a:p>
        </p:txBody>
      </p:sp>
    </p:spTree>
    <p:extLst>
      <p:ext uri="{BB962C8B-B14F-4D97-AF65-F5344CB8AC3E}">
        <p14:creationId xmlns:p14="http://schemas.microsoft.com/office/powerpoint/2010/main" val="410503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addition,</a:t>
            </a:r>
          </a:p>
        </p:txBody>
      </p:sp>
      <p:sp>
        <p:nvSpPr>
          <p:cNvPr id="3" name="Content Placeholder 2"/>
          <p:cNvSpPr>
            <a:spLocks noGrp="1"/>
          </p:cNvSpPr>
          <p:nvPr>
            <p:ph idx="1"/>
          </p:nvPr>
        </p:nvSpPr>
        <p:spPr/>
        <p:txBody>
          <a:bodyPr>
            <a:normAutofit/>
          </a:bodyPr>
          <a:lstStyle/>
          <a:p>
            <a:pPr marL="0" indent="0">
              <a:lnSpc>
                <a:spcPct val="90000"/>
              </a:lnSpc>
              <a:buNone/>
            </a:pPr>
            <a:r>
              <a:rPr lang="en-US" altLang="en-US" dirty="0"/>
              <a:t>Sexual and reproductive coercion is an often invisible tactic frequently experienced by students in dating relationships*</a:t>
            </a:r>
          </a:p>
          <a:p>
            <a:pPr marL="0" indent="0">
              <a:lnSpc>
                <a:spcPct val="90000"/>
              </a:lnSpc>
              <a:buNone/>
            </a:pPr>
            <a:endParaRPr lang="en-US" altLang="en-US" dirty="0"/>
          </a:p>
          <a:p>
            <a:pPr marL="0" indent="0">
              <a:lnSpc>
                <a:spcPct val="90000"/>
              </a:lnSpc>
            </a:pPr>
            <a:r>
              <a:rPr lang="en-US" altLang="en-US" dirty="0"/>
              <a:t> Consider all the ways these tactics can</a:t>
            </a:r>
          </a:p>
          <a:p>
            <a:pPr marL="0" indent="0">
              <a:lnSpc>
                <a:spcPct val="90000"/>
              </a:lnSpc>
              <a:buFont typeface="Wingdings" panose="05000000000000000000" pitchFamily="2" charset="2"/>
              <a:buNone/>
            </a:pPr>
            <a:r>
              <a:rPr lang="en-US" altLang="en-US" dirty="0"/>
              <a:t>   impact health and overall wellness</a:t>
            </a:r>
            <a:endParaRPr lang="en-US" altLang="en-US" b="1" dirty="0"/>
          </a:p>
          <a:p>
            <a:pPr marL="0" indent="0">
              <a:lnSpc>
                <a:spcPct val="90000"/>
              </a:lnSpc>
            </a:pPr>
            <a:r>
              <a:rPr lang="en-US" altLang="en-US" dirty="0"/>
              <a:t> Consider ways that universal notification, </a:t>
            </a:r>
          </a:p>
          <a:p>
            <a:pPr marL="0" indent="0">
              <a:lnSpc>
                <a:spcPct val="90000"/>
              </a:lnSpc>
              <a:buFont typeface="Wingdings" panose="05000000000000000000" pitchFamily="2" charset="2"/>
              <a:buNone/>
            </a:pPr>
            <a:r>
              <a:rPr lang="en-US" altLang="en-US" dirty="0"/>
              <a:t>   screening, and primary prevention in health </a:t>
            </a:r>
          </a:p>
          <a:p>
            <a:pPr marL="0" indent="0">
              <a:lnSpc>
                <a:spcPct val="90000"/>
              </a:lnSpc>
              <a:buFont typeface="Wingdings" panose="05000000000000000000" pitchFamily="2" charset="2"/>
              <a:buNone/>
            </a:pPr>
            <a:r>
              <a:rPr lang="en-US" altLang="en-US" dirty="0"/>
              <a:t>   care settings are interconnected</a:t>
            </a:r>
          </a:p>
          <a:p>
            <a:endParaRPr lang="en-US" dirty="0"/>
          </a:p>
        </p:txBody>
      </p:sp>
    </p:spTree>
    <p:extLst>
      <p:ext uri="{BB962C8B-B14F-4D97-AF65-F5344CB8AC3E}">
        <p14:creationId xmlns:p14="http://schemas.microsoft.com/office/powerpoint/2010/main" val="993075683"/>
      </p:ext>
    </p:extLst>
  </p:cSld>
  <p:clrMapOvr>
    <a:masterClrMapping/>
  </p:clrMapOvr>
</p:sld>
</file>

<file path=ppt/theme/theme1.xml><?xml version="1.0" encoding="utf-8"?>
<a:theme xmlns:a="http://schemas.openxmlformats.org/drawingml/2006/main" name="new NYSCADV branding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16399</TotalTime>
  <Words>5978</Words>
  <Application>Microsoft Office PowerPoint</Application>
  <PresentationFormat>On-screen Show (4:3)</PresentationFormat>
  <Paragraphs>699</Paragraphs>
  <Slides>79</Slides>
  <Notes>49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95" baseType="lpstr">
      <vt:lpstr>ＭＳ Ｐゴシック</vt:lpstr>
      <vt:lpstr>Arial</vt:lpstr>
      <vt:lpstr>Arial Unicode MS</vt:lpstr>
      <vt:lpstr>Calibri</vt:lpstr>
      <vt:lpstr>Century Gothic</vt:lpstr>
      <vt:lpstr>Garamond-Light</vt:lpstr>
      <vt:lpstr>HelveticaNeue-LightExt</vt:lpstr>
      <vt:lpstr>Symbol</vt:lpstr>
      <vt:lpstr>Tahoma</vt:lpstr>
      <vt:lpstr>Times New Roman</vt:lpstr>
      <vt:lpstr>Tw Cen MT</vt:lpstr>
      <vt:lpstr>Wingdings</vt:lpstr>
      <vt:lpstr>Wingdings 2</vt:lpstr>
      <vt:lpstr>new NYSCADV branding_ppt template</vt:lpstr>
      <vt:lpstr>Photo Editor Photo</vt:lpstr>
      <vt:lpstr>Bitmap Image</vt:lpstr>
      <vt:lpstr>Intimate Partner Violence in Student Relationships:  Context and Consequences </vt:lpstr>
      <vt:lpstr>ABOUT US</vt:lpstr>
      <vt:lpstr>Objectives:</vt:lpstr>
      <vt:lpstr>Guiding Principles</vt:lpstr>
      <vt:lpstr>Teen Dating violence: The Basics</vt:lpstr>
      <vt:lpstr>Definitions</vt:lpstr>
      <vt:lpstr>Definitions</vt:lpstr>
      <vt:lpstr>What about Bullying?</vt:lpstr>
      <vt:lpstr>In addition,</vt:lpstr>
      <vt:lpstr> Prevention        &amp;        Intervention</vt:lpstr>
      <vt:lpstr>Prevention is NOT</vt:lpstr>
      <vt:lpstr>Youth Engagement Strategies</vt:lpstr>
      <vt:lpstr>Promising Practice Framework:</vt:lpstr>
      <vt:lpstr>PowerPoint Presentation</vt:lpstr>
      <vt:lpstr>Promising Practice Framework:</vt:lpstr>
      <vt:lpstr>Prevention Principles</vt:lpstr>
      <vt:lpstr>K.A.B.B.s</vt:lpstr>
      <vt:lpstr>PowerPoint Presentation</vt:lpstr>
      <vt:lpstr>Prevalence</vt:lpstr>
      <vt:lpstr>The basics:</vt:lpstr>
      <vt:lpstr>The basics:</vt:lpstr>
      <vt:lpstr>The basics:</vt:lpstr>
      <vt:lpstr>National CDC Survey</vt:lpstr>
      <vt:lpstr>A 2015 CDC Study</vt:lpstr>
      <vt:lpstr>More basics:</vt:lpstr>
      <vt:lpstr>The research</vt:lpstr>
      <vt:lpstr>Context &amp; Consequences</vt:lpstr>
      <vt:lpstr>Context &amp; Consequences</vt:lpstr>
      <vt:lpstr>PowerPoint Presentation</vt:lpstr>
      <vt:lpstr>Factors that may contribute:</vt:lpstr>
      <vt:lpstr>PowerPoint Presentation</vt:lpstr>
      <vt:lpstr>PowerPoint Presentation</vt:lpstr>
      <vt:lpstr>What does it mean to be “comprehensive”</vt:lpstr>
      <vt:lpstr> A Comprehensive Approach</vt:lpstr>
      <vt:lpstr>Research &amp;  “Gender Symmetry”</vt:lpstr>
      <vt:lpstr>Obvious problems</vt:lpstr>
      <vt:lpstr>Language matters</vt:lpstr>
      <vt:lpstr>Language matters</vt:lpstr>
      <vt:lpstr>Incorporating primary prevention</vt:lpstr>
      <vt:lpstr>Incorporating primary prevention</vt:lpstr>
      <vt:lpstr>Incorporating primary prevention</vt:lpstr>
      <vt:lpstr>Incorporating primary prevention</vt:lpstr>
      <vt:lpstr>A Promising Strategy</vt:lpstr>
      <vt:lpstr>PowerPoint Presentation</vt:lpstr>
      <vt:lpstr>Domestic Violence Victims</vt:lpstr>
      <vt:lpstr>People who have been victimized have:</vt:lpstr>
      <vt:lpstr>Prevention Continuum</vt:lpstr>
      <vt:lpstr>Primary Prevention</vt:lpstr>
      <vt:lpstr>Primary Prevention helps us identify</vt:lpstr>
      <vt:lpstr>Healthy Relationships</vt:lpstr>
      <vt:lpstr>Healthy Relationships</vt:lpstr>
      <vt:lpstr>Primary Prevention and Youth</vt:lpstr>
      <vt:lpstr>Adult &amp; Youth Work</vt:lpstr>
      <vt:lpstr>Overall…</vt:lpstr>
      <vt:lpstr>Let’s Examine a Few promising practices</vt:lpstr>
      <vt:lpstr>Futures without violence</vt:lpstr>
      <vt:lpstr>                 CBIM Coaches Kit</vt:lpstr>
      <vt:lpstr>        CBIM Works!</vt:lpstr>
      <vt:lpstr>Promising Practices:  Men of Strength (MOST) Clubs</vt:lpstr>
      <vt:lpstr>Why is it promising?</vt:lpstr>
      <vt:lpstr>Promising Practices: Expect Respect</vt:lpstr>
      <vt:lpstr>Why is it promising?</vt:lpstr>
      <vt:lpstr>Promising Practice: White White Ribbon Campaign  (Education And Action Kit)</vt:lpstr>
      <vt:lpstr>Why is it promising?</vt:lpstr>
      <vt:lpstr>Promising Practice: Mentors for Violence Prevention (MVP)</vt:lpstr>
      <vt:lpstr>Why is it promising?</vt:lpstr>
      <vt:lpstr>Strategies: Paul Kivel</vt:lpstr>
      <vt:lpstr>Strategies: Paul Kivel</vt:lpstr>
      <vt:lpstr>Why promising?</vt:lpstr>
      <vt:lpstr>Ways to involve students:</vt:lpstr>
      <vt:lpstr>Guiding Principles</vt:lpstr>
      <vt:lpstr>WHAT CAN YOUTH DO?</vt:lpstr>
      <vt:lpstr>WHAT CAN YOUTH DO?</vt:lpstr>
      <vt:lpstr>Homework</vt:lpstr>
      <vt:lpstr>PREVENTIPV.ORG</vt:lpstr>
      <vt:lpstr>PREVENTIPV.ORG</vt:lpstr>
      <vt:lpstr>Recommended Readings</vt:lpstr>
      <vt:lpstr>More Readings….</vt:lpstr>
      <vt:lpstr>For more info Re: Dating Violence, Prevention and Youth Engagement Strategies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Corbin Streett</dc:creator>
  <cp:lastModifiedBy>Carter, Sharisse (HEALTH)</cp:lastModifiedBy>
  <cp:revision>294</cp:revision>
  <cp:lastPrinted>2015-11-03T18:25:23Z</cp:lastPrinted>
  <dcterms:created xsi:type="dcterms:W3CDTF">2014-10-01T15:09:14Z</dcterms:created>
  <dcterms:modified xsi:type="dcterms:W3CDTF">2019-03-22T16:47:00Z</dcterms:modified>
</cp:coreProperties>
</file>